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30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34A"/>
    <a:srgbClr val="D11A6E"/>
    <a:srgbClr val="012145"/>
    <a:srgbClr val="FEE89D"/>
    <a:srgbClr val="FA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02A49-E69F-47A8-8B93-08A0AA780BF5}" v="11" dt="2023-04-18T07:05:43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EA902A49-E69F-47A8-8B93-08A0AA780BF5}"/>
    <pc:docChg chg="undo custSel addSld delSld modSld">
      <pc:chgData name="Hanny Pelders" userId="cee5c08d-29a5-474e-95dc-9be81352f2a9" providerId="ADAL" clId="{EA902A49-E69F-47A8-8B93-08A0AA780BF5}" dt="2023-04-18T07:05:58.967" v="296" actId="2696"/>
      <pc:docMkLst>
        <pc:docMk/>
      </pc:docMkLst>
      <pc:sldChg chg="del">
        <pc:chgData name="Hanny Pelders" userId="cee5c08d-29a5-474e-95dc-9be81352f2a9" providerId="ADAL" clId="{EA902A49-E69F-47A8-8B93-08A0AA780BF5}" dt="2023-04-18T07:05:58.967" v="296" actId="2696"/>
        <pc:sldMkLst>
          <pc:docMk/>
          <pc:sldMk cId="3130567664" sldId="257"/>
        </pc:sldMkLst>
      </pc:sldChg>
      <pc:sldChg chg="modSp mod">
        <pc:chgData name="Hanny Pelders" userId="cee5c08d-29a5-474e-95dc-9be81352f2a9" providerId="ADAL" clId="{EA902A49-E69F-47A8-8B93-08A0AA780BF5}" dt="2023-04-18T06:45:03.049" v="7" actId="11"/>
        <pc:sldMkLst>
          <pc:docMk/>
          <pc:sldMk cId="1923513189" sldId="279"/>
        </pc:sldMkLst>
        <pc:spChg chg="mod">
          <ac:chgData name="Hanny Pelders" userId="cee5c08d-29a5-474e-95dc-9be81352f2a9" providerId="ADAL" clId="{EA902A49-E69F-47A8-8B93-08A0AA780BF5}" dt="2023-04-18T06:45:03.049" v="7" actId="11"/>
          <ac:spMkLst>
            <pc:docMk/>
            <pc:sldMk cId="1923513189" sldId="279"/>
            <ac:spMk id="3" creationId="{FB7E656F-6E73-52C3-D378-271DC61FA799}"/>
          </ac:spMkLst>
        </pc:spChg>
      </pc:sldChg>
      <pc:sldChg chg="addSp modSp new mod">
        <pc:chgData name="Hanny Pelders" userId="cee5c08d-29a5-474e-95dc-9be81352f2a9" providerId="ADAL" clId="{EA902A49-E69F-47A8-8B93-08A0AA780BF5}" dt="2023-04-18T06:50:42.917" v="58" actId="115"/>
        <pc:sldMkLst>
          <pc:docMk/>
          <pc:sldMk cId="3334025582" sldId="280"/>
        </pc:sldMkLst>
        <pc:spChg chg="mod">
          <ac:chgData name="Hanny Pelders" userId="cee5c08d-29a5-474e-95dc-9be81352f2a9" providerId="ADAL" clId="{EA902A49-E69F-47A8-8B93-08A0AA780BF5}" dt="2023-04-18T06:46:31.355" v="34" actId="122"/>
          <ac:spMkLst>
            <pc:docMk/>
            <pc:sldMk cId="3334025582" sldId="280"/>
            <ac:spMk id="2" creationId="{CA645051-DB23-1434-45A2-95124B9FBD17}"/>
          </ac:spMkLst>
        </pc:spChg>
        <pc:spChg chg="mod">
          <ac:chgData name="Hanny Pelders" userId="cee5c08d-29a5-474e-95dc-9be81352f2a9" providerId="ADAL" clId="{EA902A49-E69F-47A8-8B93-08A0AA780BF5}" dt="2023-04-18T06:50:42.917" v="58" actId="115"/>
          <ac:spMkLst>
            <pc:docMk/>
            <pc:sldMk cId="3334025582" sldId="280"/>
            <ac:spMk id="3" creationId="{0CA99239-4607-68E2-C517-7E632EF00B7D}"/>
          </ac:spMkLst>
        </pc:spChg>
        <pc:spChg chg="add mod">
          <ac:chgData name="Hanny Pelders" userId="cee5c08d-29a5-474e-95dc-9be81352f2a9" providerId="ADAL" clId="{EA902A49-E69F-47A8-8B93-08A0AA780BF5}" dt="2023-04-18T06:50:09.367" v="57" actId="1076"/>
          <ac:spMkLst>
            <pc:docMk/>
            <pc:sldMk cId="3334025582" sldId="280"/>
            <ac:spMk id="4" creationId="{7AAB9A92-14BF-117F-FA3A-F696212D85D3}"/>
          </ac:spMkLst>
        </pc:spChg>
      </pc:sldChg>
      <pc:sldChg chg="addSp modSp new mod">
        <pc:chgData name="Hanny Pelders" userId="cee5c08d-29a5-474e-95dc-9be81352f2a9" providerId="ADAL" clId="{EA902A49-E69F-47A8-8B93-08A0AA780BF5}" dt="2023-04-18T06:54:28.003" v="115" actId="14100"/>
        <pc:sldMkLst>
          <pc:docMk/>
          <pc:sldMk cId="3684113226" sldId="281"/>
        </pc:sldMkLst>
        <pc:spChg chg="mod">
          <ac:chgData name="Hanny Pelders" userId="cee5c08d-29a5-474e-95dc-9be81352f2a9" providerId="ADAL" clId="{EA902A49-E69F-47A8-8B93-08A0AA780BF5}" dt="2023-04-18T06:52:07.623" v="92" actId="122"/>
          <ac:spMkLst>
            <pc:docMk/>
            <pc:sldMk cId="3684113226" sldId="281"/>
            <ac:spMk id="2" creationId="{D63A04AF-A3E9-85F4-9DA0-36ED758DF69D}"/>
          </ac:spMkLst>
        </pc:spChg>
        <pc:spChg chg="mod">
          <ac:chgData name="Hanny Pelders" userId="cee5c08d-29a5-474e-95dc-9be81352f2a9" providerId="ADAL" clId="{EA902A49-E69F-47A8-8B93-08A0AA780BF5}" dt="2023-04-18T06:53:09.865" v="97" actId="20577"/>
          <ac:spMkLst>
            <pc:docMk/>
            <pc:sldMk cId="3684113226" sldId="281"/>
            <ac:spMk id="3" creationId="{959C38F8-2A30-6E91-EC08-801275D87351}"/>
          </ac:spMkLst>
        </pc:spChg>
        <pc:spChg chg="add mod">
          <ac:chgData name="Hanny Pelders" userId="cee5c08d-29a5-474e-95dc-9be81352f2a9" providerId="ADAL" clId="{EA902A49-E69F-47A8-8B93-08A0AA780BF5}" dt="2023-04-18T06:54:28.003" v="115" actId="14100"/>
          <ac:spMkLst>
            <pc:docMk/>
            <pc:sldMk cId="3684113226" sldId="281"/>
            <ac:spMk id="4" creationId="{F40E70FB-DDDC-BF05-F3D3-3E9C13560292}"/>
          </ac:spMkLst>
        </pc:spChg>
      </pc:sldChg>
      <pc:sldChg chg="addSp modSp new mod">
        <pc:chgData name="Hanny Pelders" userId="cee5c08d-29a5-474e-95dc-9be81352f2a9" providerId="ADAL" clId="{EA902A49-E69F-47A8-8B93-08A0AA780BF5}" dt="2023-04-18T06:58:17.416" v="185" actId="1076"/>
        <pc:sldMkLst>
          <pc:docMk/>
          <pc:sldMk cId="305860811" sldId="282"/>
        </pc:sldMkLst>
        <pc:spChg chg="mod">
          <ac:chgData name="Hanny Pelders" userId="cee5c08d-29a5-474e-95dc-9be81352f2a9" providerId="ADAL" clId="{EA902A49-E69F-47A8-8B93-08A0AA780BF5}" dt="2023-04-18T06:55:45.491" v="156" actId="122"/>
          <ac:spMkLst>
            <pc:docMk/>
            <pc:sldMk cId="305860811" sldId="282"/>
            <ac:spMk id="2" creationId="{6AF580F8-F196-1D96-229D-B79F7F3A5903}"/>
          </ac:spMkLst>
        </pc:spChg>
        <pc:spChg chg="mod">
          <ac:chgData name="Hanny Pelders" userId="cee5c08d-29a5-474e-95dc-9be81352f2a9" providerId="ADAL" clId="{EA902A49-E69F-47A8-8B93-08A0AA780BF5}" dt="2023-04-18T06:57:02.290" v="160" actId="11"/>
          <ac:spMkLst>
            <pc:docMk/>
            <pc:sldMk cId="305860811" sldId="282"/>
            <ac:spMk id="3" creationId="{B22078AD-46CB-6D36-0EEA-674F6ACFC137}"/>
          </ac:spMkLst>
        </pc:spChg>
        <pc:spChg chg="add mod">
          <ac:chgData name="Hanny Pelders" userId="cee5c08d-29a5-474e-95dc-9be81352f2a9" providerId="ADAL" clId="{EA902A49-E69F-47A8-8B93-08A0AA780BF5}" dt="2023-04-18T06:58:17.416" v="185" actId="1076"/>
          <ac:spMkLst>
            <pc:docMk/>
            <pc:sldMk cId="305860811" sldId="282"/>
            <ac:spMk id="4" creationId="{FF21C0BF-D332-61C3-BCEB-0FDAE966C780}"/>
          </ac:spMkLst>
        </pc:spChg>
      </pc:sldChg>
      <pc:sldChg chg="addSp modSp new mod">
        <pc:chgData name="Hanny Pelders" userId="cee5c08d-29a5-474e-95dc-9be81352f2a9" providerId="ADAL" clId="{EA902A49-E69F-47A8-8B93-08A0AA780BF5}" dt="2023-04-18T07:01:17.070" v="245" actId="1076"/>
        <pc:sldMkLst>
          <pc:docMk/>
          <pc:sldMk cId="777003854" sldId="283"/>
        </pc:sldMkLst>
        <pc:spChg chg="mod">
          <ac:chgData name="Hanny Pelders" userId="cee5c08d-29a5-474e-95dc-9be81352f2a9" providerId="ADAL" clId="{EA902A49-E69F-47A8-8B93-08A0AA780BF5}" dt="2023-04-18T06:59:34.836" v="223" actId="122"/>
          <ac:spMkLst>
            <pc:docMk/>
            <pc:sldMk cId="777003854" sldId="283"/>
            <ac:spMk id="2" creationId="{5818817E-D114-14B5-247F-F2584963A9A6}"/>
          </ac:spMkLst>
        </pc:spChg>
        <pc:spChg chg="mod">
          <ac:chgData name="Hanny Pelders" userId="cee5c08d-29a5-474e-95dc-9be81352f2a9" providerId="ADAL" clId="{EA902A49-E69F-47A8-8B93-08A0AA780BF5}" dt="2023-04-18T07:00:24.966" v="229" actId="20577"/>
          <ac:spMkLst>
            <pc:docMk/>
            <pc:sldMk cId="777003854" sldId="283"/>
            <ac:spMk id="3" creationId="{53748098-B649-5FCB-3DE9-D779292563DD}"/>
          </ac:spMkLst>
        </pc:spChg>
        <pc:spChg chg="add mod">
          <ac:chgData name="Hanny Pelders" userId="cee5c08d-29a5-474e-95dc-9be81352f2a9" providerId="ADAL" clId="{EA902A49-E69F-47A8-8B93-08A0AA780BF5}" dt="2023-04-18T07:01:17.070" v="245" actId="1076"/>
          <ac:spMkLst>
            <pc:docMk/>
            <pc:sldMk cId="777003854" sldId="283"/>
            <ac:spMk id="4" creationId="{071188A5-09B9-4722-EA9D-414290BA6096}"/>
          </ac:spMkLst>
        </pc:spChg>
      </pc:sldChg>
      <pc:sldChg chg="addSp modSp new mod">
        <pc:chgData name="Hanny Pelders" userId="cee5c08d-29a5-474e-95dc-9be81352f2a9" providerId="ADAL" clId="{EA902A49-E69F-47A8-8B93-08A0AA780BF5}" dt="2023-04-18T07:03:49.071" v="294" actId="1076"/>
        <pc:sldMkLst>
          <pc:docMk/>
          <pc:sldMk cId="2854056494" sldId="284"/>
        </pc:sldMkLst>
        <pc:spChg chg="mod">
          <ac:chgData name="Hanny Pelders" userId="cee5c08d-29a5-474e-95dc-9be81352f2a9" providerId="ADAL" clId="{EA902A49-E69F-47A8-8B93-08A0AA780BF5}" dt="2023-04-18T07:02:17.709" v="278" actId="122"/>
          <ac:spMkLst>
            <pc:docMk/>
            <pc:sldMk cId="2854056494" sldId="284"/>
            <ac:spMk id="2" creationId="{89D9FDDE-896E-3ACC-D744-BD9290345115}"/>
          </ac:spMkLst>
        </pc:spChg>
        <pc:spChg chg="mod">
          <ac:chgData name="Hanny Pelders" userId="cee5c08d-29a5-474e-95dc-9be81352f2a9" providerId="ADAL" clId="{EA902A49-E69F-47A8-8B93-08A0AA780BF5}" dt="2023-04-18T07:03:13.703" v="283" actId="20577"/>
          <ac:spMkLst>
            <pc:docMk/>
            <pc:sldMk cId="2854056494" sldId="284"/>
            <ac:spMk id="3" creationId="{835E996E-3672-8117-C10F-6B8F5C0D2978}"/>
          </ac:spMkLst>
        </pc:spChg>
        <pc:spChg chg="add mod">
          <ac:chgData name="Hanny Pelders" userId="cee5c08d-29a5-474e-95dc-9be81352f2a9" providerId="ADAL" clId="{EA902A49-E69F-47A8-8B93-08A0AA780BF5}" dt="2023-04-18T07:03:49.071" v="294" actId="1076"/>
          <ac:spMkLst>
            <pc:docMk/>
            <pc:sldMk cId="2854056494" sldId="284"/>
            <ac:spMk id="4" creationId="{BBF213FC-0475-7789-8F41-37A8BE5E5BED}"/>
          </ac:spMkLst>
        </pc:spChg>
      </pc:sldChg>
      <pc:sldChg chg="add">
        <pc:chgData name="Hanny Pelders" userId="cee5c08d-29a5-474e-95dc-9be81352f2a9" providerId="ADAL" clId="{EA902A49-E69F-47A8-8B93-08A0AA780BF5}" dt="2023-04-18T07:05:43.996" v="295"/>
        <pc:sldMkLst>
          <pc:docMk/>
          <pc:sldMk cId="3810293041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7BE47-B50F-4386-ABDA-74107FBA90E2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E9A6E-4B8D-476B-A611-2A809CF70C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33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enfederatie.nl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3goedevragen.nl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Veel mensen komen bij arts maar willen zo gauw mogelijk weer weg en hebben later vragen..</a:t>
            </a:r>
          </a:p>
          <a:p>
            <a:pPr>
              <a:defRPr/>
            </a:pPr>
            <a:endParaRPr lang="nl-N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nl-NL" sz="1200" dirty="0">
                <a:solidFill>
                  <a:srgbClr val="666666"/>
                </a:solidFill>
                <a:latin typeface="Lato" panose="020F0502020204030203" pitchFamily="34" charset="0"/>
              </a:rPr>
              <a:t>Als u naar de arts gaat voor onderzoek of behandeling, heeft u altijd meerdere mogelijkheden waaruit u kunt kiezen. Welke behandeling of welk onderzoek het beste bij u past, hangt van een aantal zaken af.</a:t>
            </a:r>
          </a:p>
          <a:p>
            <a:pPr>
              <a:defRPr/>
            </a:pPr>
            <a:r>
              <a:rPr lang="nl-NL" sz="1200" dirty="0">
                <a:solidFill>
                  <a:srgbClr val="666666"/>
                </a:solidFill>
                <a:latin typeface="Lato" panose="020F0502020204030203" pitchFamily="34" charset="0"/>
              </a:rPr>
              <a:t>Het is belangrijk om samen met uw arts deze zaken op een rijtje te zetten. Dit kunt u doen door 3 goede vragen te stellen. Samen met uw arts kunt u vervolgens beslissen welk onderzoek of behandeling het beste bij u past.</a:t>
            </a:r>
          </a:p>
          <a:p>
            <a:pPr>
              <a:defRPr/>
            </a:pPr>
            <a:br>
              <a:rPr lang="nl-NL" sz="1200" dirty="0"/>
            </a:br>
            <a:endParaRPr lang="nl-N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nl-NL" sz="1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nl-NL" sz="1000" b="1" u="sng" kern="0" dirty="0">
                <a:latin typeface="Verdana" panose="020B0604030504040204" pitchFamily="34" charset="0"/>
              </a:rPr>
              <a:t>TIPS</a:t>
            </a:r>
            <a:endParaRPr lang="nl-NL" sz="1000" b="1" u="sng" kern="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Schrijf van tevoren uw vragen op. Tijdens het gesprek kunt u kort het antwoord opschrijven bij de vragen.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Neem eventueel iemand mee die kan helpen en met wie u kunt napraten.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Vertel zo duidelijk mogelijk wat en hoeveel u wilt weten.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Durf al uw vragen werkelijk te stellen.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Stel uw vragen op een gunstig ogenblik, bijvoorbeeld niet vlak voordat u weg moet.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Neem voor uw vragen de benodigde tijd. Maak zo nodig een vervolgafspraak.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Zeg het wanneer u uw hulpverlener niet begrijpt, bijvoorbeeld omdat hij ingewikkelde medische termen gebruikt.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Herhaal het antwoord om te controleren of u het goed heeft begrepen.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 eventuele twijfels of onduidelijkheden aan uw hulpverlener voor.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Vraag of u hem mag bellen als u nog met vragen zit.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defRPr/>
            </a:pPr>
            <a:r>
              <a:rPr lang="nl-NL" sz="1000" i="1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Bron: Informatie en Toestemming (</a:t>
            </a:r>
            <a:r>
              <a:rPr lang="nl-NL" sz="1000" i="1" dirty="0" err="1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informed</a:t>
            </a:r>
            <a:r>
              <a:rPr lang="nl-NL" sz="1000" i="1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consent), serie </a:t>
            </a:r>
            <a:r>
              <a:rPr lang="nl-NL" sz="1000" i="1" dirty="0" err="1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Patiëntenrecht</a:t>
            </a:r>
            <a:r>
              <a:rPr lang="nl-NL" sz="1000" i="1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deel 7, uitgave LPCP Utrecht, 2004</a:t>
            </a:r>
            <a:endParaRPr lang="nl-NL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nl-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l-N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E9A6E-4B8D-476B-A611-2A809CF70C7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916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>
                <a:latin typeface="Calibri" panose="020F0502020204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Second opinion is geen motie van wantrouwen.</a:t>
            </a:r>
            <a:endParaRPr lang="nl-NL" altLang="nl-NL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E9A6E-4B8D-476B-A611-2A809CF70C7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36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sz="1200" u="sng" dirty="0">
                <a:solidFill>
                  <a:srgbClr val="0000FF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www.patientenfederatie.nl</a:t>
            </a:r>
            <a:r>
              <a:rPr lang="nl-NL" sz="12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algemene informatie over </a:t>
            </a:r>
            <a:r>
              <a:rPr lang="nl-NL" sz="1200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patiëntenrecht</a:t>
            </a:r>
            <a:endParaRPr lang="nl-NL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7900" indent="-2247900">
              <a:defRPr/>
            </a:pPr>
            <a:r>
              <a:rPr lang="nl-NL" sz="1200" u="sng" dirty="0">
                <a:solidFill>
                  <a:srgbClr val="0000FF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www.3goedevragen.nl</a:t>
            </a:r>
            <a:r>
              <a:rPr lang="nl-NL" sz="1200" u="sng" dirty="0">
                <a:solidFill>
                  <a:srgbClr val="0000FF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nl-NL" sz="12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het voorbereiden van een bezoek aan een arts/hulpverlener</a:t>
            </a:r>
            <a:endParaRPr lang="nl-NL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E9A6E-4B8D-476B-A611-2A809CF70C7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14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18-4-2023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18-4-2023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enfederatie.n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goedevragen.n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22D39CC9-BF81-3468-5B43-3515A3A8B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377" y="2013734"/>
            <a:ext cx="8906337" cy="3241627"/>
          </a:xfrm>
        </p:spPr>
      </p:pic>
    </p:spTree>
    <p:extLst>
      <p:ext uri="{BB962C8B-B14F-4D97-AF65-F5344CB8AC3E}">
        <p14:creationId xmlns:p14="http://schemas.microsoft.com/office/powerpoint/2010/main" val="381029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0108D-C4DB-278C-06B4-75DA66B6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5FABD0-349D-577B-C400-91DA2A4D7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Medische gegevens delen tussen zorgverleners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43776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21FE2-D6D0-657B-51AD-466D3A40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12596A-053A-7E61-CA78-7465141B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nl-NL" sz="4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Het </a:t>
            </a:r>
            <a:r>
              <a:rPr lang="en-US" altLang="nl-NL" sz="4400" dirty="0" err="1">
                <a:solidFill>
                  <a:srgbClr val="000070"/>
                </a:solidFill>
                <a:latin typeface="Verdana" panose="020B0604030504040204" pitchFamily="34" charset="0"/>
              </a:rPr>
              <a:t>recht</a:t>
            </a:r>
            <a:r>
              <a:rPr lang="en-US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 op privacy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963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D3FEB-D018-E290-A9A7-409349B5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41E508-3EF4-C28C-794D-ECD58732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4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Wilsonbekwaamheid en Wilsverklaring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881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1E283-0584-7812-5BC4-E937737A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7F13E-29F8-7328-216C-FB6C0958F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nl-NL" altLang="nl-NL" sz="3200" dirty="0">
                <a:solidFill>
                  <a:srgbClr val="000070"/>
                </a:solidFill>
                <a:latin typeface="Verdana" panose="020B0604030504040204" pitchFamily="34" charset="0"/>
              </a:rPr>
              <a:t>Wilsverklaring: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nl-NL" altLang="nl-NL" sz="3200" dirty="0">
                <a:solidFill>
                  <a:srgbClr val="000070"/>
                </a:solidFill>
                <a:latin typeface="Verdana" panose="020B0604030504040204" pitchFamily="34" charset="0"/>
              </a:rPr>
              <a:t>overleg met huisarts</a:t>
            </a:r>
          </a:p>
          <a:p>
            <a:pPr eaLnBrk="1" hangingPunct="1">
              <a:buFontTx/>
              <a:buNone/>
            </a:pPr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EBE41EF7-4BDB-58E7-F628-EE4473E5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7" y="3686140"/>
            <a:ext cx="4214812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86D9F1-B682-54D7-6CFC-2C71AC8137AF}"/>
              </a:ext>
            </a:extLst>
          </p:cNvPr>
          <p:cNvSpPr txBox="1"/>
          <p:nvPr/>
        </p:nvSpPr>
        <p:spPr>
          <a:xfrm>
            <a:off x="4539304" y="4428177"/>
            <a:ext cx="379116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Schriftelijk </a:t>
            </a:r>
            <a:r>
              <a:rPr lang="nl-NL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en/of 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reanimatiepenning</a:t>
            </a:r>
          </a:p>
        </p:txBody>
      </p:sp>
    </p:spTree>
    <p:extLst>
      <p:ext uri="{BB962C8B-B14F-4D97-AF65-F5344CB8AC3E}">
        <p14:creationId xmlns:p14="http://schemas.microsoft.com/office/powerpoint/2010/main" val="46003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5FDB1-B1FD-CCEB-0DB2-FA7B2013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91142-8849-D552-568F-ADBD14C38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altLang="nl-NL" sz="4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2060"/>
                </a:solidFill>
                <a:latin typeface="Verdana" panose="020B0604030504040204" pitchFamily="34" charset="0"/>
              </a:rPr>
              <a:t>Wilsonbekwaam en </a:t>
            </a: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2060"/>
                </a:solidFill>
                <a:latin typeface="Verdana" panose="020B0604030504040204" pitchFamily="34" charset="0"/>
              </a:rPr>
              <a:t>vertegenwoordiging</a:t>
            </a:r>
            <a:endParaRPr lang="nl-NL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37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1FA74-7CD1-9F64-8370-D00A9A89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924989-639F-6584-DBC5-080000548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altLang="nl-NL" sz="4000" dirty="0">
                <a:solidFill>
                  <a:srgbClr val="002060"/>
                </a:solidFill>
                <a:latin typeface="Verdana" panose="020B0604030504040204" pitchFamily="34" charset="0"/>
              </a:rPr>
              <a:t>Tweede mening</a:t>
            </a:r>
            <a:br>
              <a:rPr lang="nl-NL" altLang="nl-NL" sz="4000" dirty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nl-NL" altLang="nl-NL" sz="4000" dirty="0">
                <a:solidFill>
                  <a:srgbClr val="002060"/>
                </a:solidFill>
                <a:latin typeface="Verdana" panose="020B0604030504040204" pitchFamily="34" charset="0"/>
              </a:rPr>
              <a:t>(second opinion)</a:t>
            </a:r>
          </a:p>
          <a:p>
            <a:pPr marL="0" indent="0" algn="ctr">
              <a:buNone/>
            </a:pPr>
            <a:endParaRPr lang="nl-NL" altLang="nl-NL" sz="40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3200" dirty="0">
                <a:solidFill>
                  <a:srgbClr val="000070"/>
                </a:solidFill>
                <a:latin typeface="Verdana" panose="020B0604030504040204" pitchFamily="34" charset="0"/>
              </a:rPr>
              <a:t>= geen motie van wantrouwen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827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25506-306F-AE1D-F07F-7AF7001B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876B3-644A-0100-ACFD-6714167D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4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2060"/>
                </a:solidFill>
                <a:latin typeface="Verdana" panose="020B0604030504040204" pitchFamily="34" charset="0"/>
              </a:rPr>
              <a:t>Klachtrecht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29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64D09-439C-FE32-2DE7-13947527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9EBAFB-02AC-1E6B-EAE0-82D11746E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nl-NL" sz="48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altLang="nl-NL" sz="4800" dirty="0">
                <a:solidFill>
                  <a:srgbClr val="002060"/>
                </a:solidFill>
                <a:latin typeface="Verdana" panose="020B0604030504040204" pitchFamily="34" charset="0"/>
              </a:rPr>
              <a:t>PAUZE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4397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0958F-915A-52D1-6D45-82E035A3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6869846-8B3A-13D5-DB69-65268D313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2857" y="2335213"/>
            <a:ext cx="5126286" cy="384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75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284F2-87BF-4ADC-C610-31B22DF4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415A23-4A39-787A-99B7-AA8309789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 err="1">
                <a:solidFill>
                  <a:srgbClr val="002060"/>
                </a:solidFill>
              </a:rPr>
              <a:t>Patiënten”plichten</a:t>
            </a:r>
            <a:r>
              <a:rPr lang="nl-NL" sz="3200" dirty="0">
                <a:solidFill>
                  <a:srgbClr val="002060"/>
                </a:solidFill>
              </a:rPr>
              <a:t>”</a:t>
            </a:r>
          </a:p>
          <a:p>
            <a:r>
              <a:rPr lang="nl-NL" sz="2000" dirty="0">
                <a:solidFill>
                  <a:srgbClr val="002060"/>
                </a:solidFill>
              </a:rPr>
              <a:t>Geef duidelijke en volledige informatie aan de hulpverlener</a:t>
            </a:r>
          </a:p>
          <a:p>
            <a:r>
              <a:rPr lang="nl-NL" sz="2000" dirty="0">
                <a:solidFill>
                  <a:srgbClr val="002060"/>
                </a:solidFill>
              </a:rPr>
              <a:t>Volg binnen redelijke grenzen de adviezen van de hulpverlener op</a:t>
            </a:r>
          </a:p>
          <a:p>
            <a:r>
              <a:rPr lang="nl-NL" sz="2000" dirty="0">
                <a:solidFill>
                  <a:srgbClr val="002060"/>
                </a:solidFill>
              </a:rPr>
              <a:t>De hulpverlener moet betaald worden</a:t>
            </a:r>
          </a:p>
          <a:p>
            <a:r>
              <a:rPr lang="nl-NL" sz="2000" dirty="0">
                <a:solidFill>
                  <a:srgbClr val="002060"/>
                </a:solidFill>
              </a:rPr>
              <a:t>De privacy van de hulpverlener moet gerespecteerd worden</a:t>
            </a:r>
          </a:p>
        </p:txBody>
      </p:sp>
    </p:spTree>
    <p:extLst>
      <p:ext uri="{BB962C8B-B14F-4D97-AF65-F5344CB8AC3E}">
        <p14:creationId xmlns:p14="http://schemas.microsoft.com/office/powerpoint/2010/main" val="385323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46EE7-E0AE-BBC0-793A-8B48F9F9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B6DA36-1AC7-2000-7DBB-E27AF5DBF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4800" b="1" dirty="0"/>
          </a:p>
          <a:p>
            <a:pPr marL="0" indent="0" algn="ctr">
              <a:buNone/>
            </a:pPr>
            <a:r>
              <a:rPr lang="nl-NL" sz="4800" b="1" dirty="0">
                <a:solidFill>
                  <a:srgbClr val="002060"/>
                </a:solidFill>
              </a:rPr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136002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F72C1-16AD-935D-8E83-E561AB7D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B41C2-EBCD-F98E-5834-DA471E536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3200" dirty="0">
                <a:solidFill>
                  <a:srgbClr val="002060"/>
                </a:solidFill>
              </a:rPr>
              <a:t>Bedankt voor uw aandacht</a:t>
            </a: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914400" lvl="2" indent="0">
              <a:buNone/>
            </a:pPr>
            <a:r>
              <a:rPr lang="nl-NL" sz="2400" dirty="0">
                <a:solidFill>
                  <a:srgbClr val="002060"/>
                </a:solidFill>
              </a:rPr>
              <a:t>Informatie:</a:t>
            </a:r>
          </a:p>
          <a:p>
            <a:pPr lvl="2"/>
            <a:r>
              <a:rPr lang="nl-NL" dirty="0">
                <a:hlinkClick r:id="rId3"/>
              </a:rPr>
              <a:t>www.patientenfederatie.nl</a:t>
            </a:r>
            <a:endParaRPr lang="nl-NL" dirty="0"/>
          </a:p>
          <a:p>
            <a:pPr lvl="2"/>
            <a:r>
              <a:rPr lang="nl-NL" dirty="0">
                <a:hlinkClick r:id="rId4"/>
              </a:rPr>
              <a:t>www.3goedevragen.nl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967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A3248-AD25-C663-FBB7-3C2272C0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7D1BEB-B16C-6117-239F-718610F43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Een hulpverlener heeft alleen maar plichten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E05FBD-84D9-891F-1E35-02DF61285AAC}"/>
              </a:ext>
            </a:extLst>
          </p:cNvPr>
          <p:cNvSpPr txBox="1"/>
          <p:nvPr/>
        </p:nvSpPr>
        <p:spPr>
          <a:xfrm>
            <a:off x="6472718" y="4820013"/>
            <a:ext cx="232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666416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C25A9-AA58-39E9-7D27-287BD4F8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A5D6C-64C0-D871-358B-03036CF7A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altLang="nl-NL" sz="3600" dirty="0">
                <a:solidFill>
                  <a:srgbClr val="002060"/>
                </a:solidFill>
                <a:latin typeface="Verdana" panose="020B0604030504040204" pitchFamily="34" charset="0"/>
              </a:rPr>
              <a:t>2) Een patiënt heeft alleen maar rechten</a:t>
            </a:r>
          </a:p>
          <a:p>
            <a:pPr marL="0" indent="0" algn="ctr">
              <a:buNone/>
            </a:pPr>
            <a:endParaRPr lang="nl-NL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nl-NL" sz="3600" dirty="0">
              <a:solidFill>
                <a:srgbClr val="00206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F2709E4-72CE-15CB-D482-DEE8DE0D66F9}"/>
              </a:ext>
            </a:extLst>
          </p:cNvPr>
          <p:cNvSpPr txBox="1"/>
          <p:nvPr/>
        </p:nvSpPr>
        <p:spPr>
          <a:xfrm>
            <a:off x="6698749" y="4705563"/>
            <a:ext cx="221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1586924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18C0C-F387-B947-67C6-D6694550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7E656F-6E73-52C3-D378-271DC61FA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nl-NL" sz="3600" dirty="0">
                <a:solidFill>
                  <a:srgbClr val="002060"/>
                </a:solidFill>
              </a:rPr>
              <a:t>Je kunt altijd een tweede mening (second opinion) vragen, ook zonder medeweten van je eigen hulpverlener.</a:t>
            </a:r>
          </a:p>
          <a:p>
            <a:endParaRPr lang="nl-NL" sz="3600" dirty="0">
              <a:solidFill>
                <a:srgbClr val="00206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89A3D54-342A-BD9A-E75B-3EC23E67ED96}"/>
              </a:ext>
            </a:extLst>
          </p:cNvPr>
          <p:cNvSpPr txBox="1"/>
          <p:nvPr/>
        </p:nvSpPr>
        <p:spPr>
          <a:xfrm>
            <a:off x="6924781" y="5512226"/>
            <a:ext cx="138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</a:t>
            </a:r>
          </a:p>
        </p:txBody>
      </p:sp>
    </p:spTree>
    <p:extLst>
      <p:ext uri="{BB962C8B-B14F-4D97-AF65-F5344CB8AC3E}">
        <p14:creationId xmlns:p14="http://schemas.microsoft.com/office/powerpoint/2010/main" val="1923513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45051-DB23-1434-45A2-95124B9F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A99239-4607-68E2-C517-7E632EF0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arenR" startAt="4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Het dossier is </a:t>
            </a:r>
            <a:r>
              <a:rPr lang="nl-NL" altLang="nl-NL" sz="3600" u="sng" dirty="0">
                <a:solidFill>
                  <a:srgbClr val="000070"/>
                </a:solidFill>
                <a:latin typeface="Verdana" panose="020B0604030504040204" pitchFamily="34" charset="0"/>
              </a:rPr>
              <a:t>van</a:t>
            </a: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 de hulpverlener</a:t>
            </a:r>
          </a:p>
          <a:p>
            <a:pPr marL="742950" indent="-742950">
              <a:buFont typeface="+mj-lt"/>
              <a:buAutoNum type="arabicParenR" startAt="4"/>
            </a:pPr>
            <a:endParaRPr lang="nl-NL" sz="3600" dirty="0">
              <a:solidFill>
                <a:srgbClr val="000070"/>
              </a:solidFill>
            </a:endParaRPr>
          </a:p>
          <a:p>
            <a:pPr marL="742950" indent="-742950">
              <a:buFont typeface="+mj-lt"/>
              <a:buAutoNum type="arabicParenR" startAt="4"/>
            </a:pPr>
            <a:endParaRPr lang="nl-NL" sz="3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AB9A92-14BF-117F-FA3A-F696212D85D3}"/>
              </a:ext>
            </a:extLst>
          </p:cNvPr>
          <p:cNvSpPr txBox="1"/>
          <p:nvPr/>
        </p:nvSpPr>
        <p:spPr>
          <a:xfrm>
            <a:off x="7161086" y="4525766"/>
            <a:ext cx="16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8EC3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</a:t>
            </a:r>
          </a:p>
        </p:txBody>
      </p:sp>
    </p:spTree>
    <p:extLst>
      <p:ext uri="{BB962C8B-B14F-4D97-AF65-F5344CB8AC3E}">
        <p14:creationId xmlns:p14="http://schemas.microsoft.com/office/powerpoint/2010/main" val="333402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A04AF-A3E9-85F4-9DA0-36ED758D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9C38F8-2A30-6E91-EC08-801275D87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arenR" startAt="5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Vanwege het medisch beroepsgeheim kun je geen inzage krijgen in je medische gegevens</a:t>
            </a:r>
          </a:p>
          <a:p>
            <a:pPr marL="742950" indent="-742950">
              <a:buFont typeface="+mj-lt"/>
              <a:buAutoNum type="arabicParenR" startAt="5"/>
            </a:pPr>
            <a:endParaRPr lang="nl-NL" sz="3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0E70FB-DDDC-BF05-F3D3-3E9C13560292}"/>
              </a:ext>
            </a:extLst>
          </p:cNvPr>
          <p:cNvSpPr txBox="1"/>
          <p:nvPr/>
        </p:nvSpPr>
        <p:spPr>
          <a:xfrm>
            <a:off x="7387118" y="5327150"/>
            <a:ext cx="221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3684113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580F8-F196-1D96-229D-B79F7F3A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2078AD-46CB-6D36-0EEA-674F6ACFC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 startAt="6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Mijn huisarts mag ongevraagd overleggen met een collega over mij.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F21C0BF-D332-61C3-BCEB-0FDAE966C780}"/>
              </a:ext>
            </a:extLst>
          </p:cNvPr>
          <p:cNvSpPr txBox="1"/>
          <p:nvPr/>
        </p:nvSpPr>
        <p:spPr>
          <a:xfrm>
            <a:off x="6318605" y="5147352"/>
            <a:ext cx="425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en NIET WAAR</a:t>
            </a:r>
          </a:p>
        </p:txBody>
      </p:sp>
    </p:spTree>
    <p:extLst>
      <p:ext uri="{BB962C8B-B14F-4D97-AF65-F5344CB8AC3E}">
        <p14:creationId xmlns:p14="http://schemas.microsoft.com/office/powerpoint/2010/main" val="305860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8817E-D114-14B5-247F-F2584963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748098-B649-5FCB-3DE9-D77929256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arenR" startAt="7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Mijn arts moet mij altijd de waarheid vertellen, of ik wil of niet.</a:t>
            </a:r>
          </a:p>
          <a:p>
            <a:pPr marL="742950" indent="-742950">
              <a:buFont typeface="+mj-lt"/>
              <a:buAutoNum type="arabicParenR" startAt="7"/>
            </a:pPr>
            <a:endParaRPr lang="nl-NL" sz="3600" dirty="0">
              <a:solidFill>
                <a:srgbClr val="000070"/>
              </a:solidFill>
            </a:endParaRPr>
          </a:p>
          <a:p>
            <a:pPr marL="742950" indent="-742950">
              <a:buFont typeface="+mj-lt"/>
              <a:buAutoNum type="arabicParenR" startAt="7"/>
            </a:pPr>
            <a:endParaRPr lang="nl-NL" sz="3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1188A5-09B9-4722-EA9D-414290BA6096}"/>
              </a:ext>
            </a:extLst>
          </p:cNvPr>
          <p:cNvSpPr txBox="1"/>
          <p:nvPr/>
        </p:nvSpPr>
        <p:spPr>
          <a:xfrm>
            <a:off x="7150813" y="5388795"/>
            <a:ext cx="232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WAAR</a:t>
            </a:r>
          </a:p>
        </p:txBody>
      </p:sp>
    </p:spTree>
    <p:extLst>
      <p:ext uri="{BB962C8B-B14F-4D97-AF65-F5344CB8AC3E}">
        <p14:creationId xmlns:p14="http://schemas.microsoft.com/office/powerpoint/2010/main" val="777003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9FDDE-896E-3ACC-D744-BD929034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r>
              <a:rPr lang="nl-NL" dirty="0">
                <a:solidFill>
                  <a:srgbClr val="002060"/>
                </a:solidFill>
              </a:rPr>
              <a:t> -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5E996E-3672-8117-C10F-6B8F5C0D2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arenR" startAt="8"/>
            </a:pP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Ik draag een niet-</a:t>
            </a:r>
            <a:r>
              <a:rPr lang="nl-NL" altLang="nl-NL" sz="3600" dirty="0" err="1">
                <a:solidFill>
                  <a:srgbClr val="000070"/>
                </a:solidFill>
                <a:latin typeface="Verdana" panose="020B0604030504040204" pitchFamily="34" charset="0"/>
              </a:rPr>
              <a:t>reanimerenpenning</a:t>
            </a:r>
            <a:r>
              <a:rPr lang="nl-NL" altLang="nl-NL" sz="3600" dirty="0">
                <a:solidFill>
                  <a:srgbClr val="000070"/>
                </a:solidFill>
                <a:latin typeface="Verdana" panose="020B0604030504040204" pitchFamily="34" charset="0"/>
              </a:rPr>
              <a:t>. Ambulancemedewerkers kunnen mij toch reanimeren.</a:t>
            </a:r>
          </a:p>
          <a:p>
            <a:pPr marL="742950" indent="-742950">
              <a:buFont typeface="+mj-lt"/>
              <a:buAutoNum type="arabicParenR" startAt="8"/>
            </a:pPr>
            <a:endParaRPr lang="nl-NL" sz="3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BF213FC-0475-7789-8F41-37A8BE5E5BED}"/>
              </a:ext>
            </a:extLst>
          </p:cNvPr>
          <p:cNvSpPr txBox="1"/>
          <p:nvPr/>
        </p:nvSpPr>
        <p:spPr>
          <a:xfrm>
            <a:off x="7952197" y="5316876"/>
            <a:ext cx="1345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8EC3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</a:t>
            </a:r>
          </a:p>
        </p:txBody>
      </p:sp>
    </p:spTree>
    <p:extLst>
      <p:ext uri="{BB962C8B-B14F-4D97-AF65-F5344CB8AC3E}">
        <p14:creationId xmlns:p14="http://schemas.microsoft.com/office/powerpoint/2010/main" val="285405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044E-F267-632E-0889-DA42D928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078041"/>
          </a:xfrm>
        </p:spPr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4D9C3-B3E9-33B0-6900-27DEBB58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1"/>
            <a:ext cx="10515600" cy="4181603"/>
          </a:xfrm>
        </p:spPr>
        <p:txBody>
          <a:bodyPr>
            <a:normAutofit fontScale="92500" lnSpcReduction="10000"/>
          </a:bodyPr>
          <a:lstStyle/>
          <a:p>
            <a:pPr algn="l" eaLnBrk="1" hangingPunct="1">
              <a:lnSpc>
                <a:spcPct val="80000"/>
              </a:lnSpc>
            </a:pPr>
            <a:r>
              <a:rPr lang="nl-NL" altLang="nl-NL" sz="2800" b="1" dirty="0">
                <a:solidFill>
                  <a:srgbClr val="000070"/>
                </a:solidFill>
                <a:latin typeface="Verdana" panose="020B0604030504040204" pitchFamily="34" charset="0"/>
              </a:rPr>
              <a:t>Programma voorlichtingsbijeenkomst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2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Begrippen</a:t>
            </a:r>
            <a:r>
              <a:rPr lang="nl-NL" altLang="nl-NL" sz="1800" dirty="0">
                <a:solidFill>
                  <a:srgbClr val="000070"/>
                </a:solidFill>
                <a:latin typeface="Verdana" panose="020B0604030504040204" pitchFamily="34" charset="0"/>
              </a:rPr>
              <a:t>		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105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Pauze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105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Hulpverlening; </a:t>
            </a:r>
            <a:r>
              <a:rPr lang="nl-NL" altLang="nl-NL" dirty="0" err="1">
                <a:solidFill>
                  <a:srgbClr val="000070"/>
                </a:solidFill>
              </a:rPr>
              <a:t>p</a:t>
            </a:r>
            <a:r>
              <a:rPr lang="nl-NL" altLang="nl-NL" sz="2400" dirty="0" err="1">
                <a:solidFill>
                  <a:srgbClr val="000070"/>
                </a:solidFill>
                <a:latin typeface="Verdana" panose="020B0604030504040204" pitchFamily="34" charset="0"/>
              </a:rPr>
              <a:t>atiëntenplichten</a:t>
            </a: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 en hulpverlenersrechten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105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Klachtenprocedures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105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Stellingen</a:t>
            </a:r>
          </a:p>
          <a:p>
            <a:pPr algn="l" eaLnBrk="1" hangingPunct="1">
              <a:lnSpc>
                <a:spcPct val="80000"/>
              </a:lnSpc>
            </a:pPr>
            <a:endParaRPr lang="nl-NL" altLang="nl-NL" sz="105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Afsluiting en evaluatie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42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FFB34-74EA-F837-12B0-500C0137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FF8902-A64D-7D10-D353-1DAD4E778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Het recht op informatie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Het toestemmingsvereiste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Het medisch dossier en het recht op inzage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Het recht op privacy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Wilsonbekwaam en vertegenwoordiging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2400" dirty="0">
                <a:solidFill>
                  <a:srgbClr val="000070"/>
                </a:solidFill>
                <a:latin typeface="Verdana" panose="020B0604030504040204" pitchFamily="34" charset="0"/>
              </a:rPr>
              <a:t>Tweede mening (second opinion)</a:t>
            </a:r>
          </a:p>
          <a:p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3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F8B6F-8ACA-4870-B7D6-1CFA488F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sz="4000" b="1" dirty="0">
                <a:solidFill>
                  <a:srgbClr val="000070"/>
                </a:solidFill>
                <a:latin typeface="Verdana" panose="020B0604030504040204" pitchFamily="34" charset="0"/>
              </a:rPr>
              <a:t>Rechten van de zorgverlener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9CB79-C66D-8CA5-54FD-67F05C967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Het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recht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op het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nemen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van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een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eigen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beslissing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op basis van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deskundigheid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en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overtuiging</a:t>
            </a:r>
            <a:endParaRPr lang="en-US" altLang="nl-NL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endParaRPr lang="en-US" altLang="nl-NL" sz="24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Het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weigeren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van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een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onderzoek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of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behandeling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als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deze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rgbClr val="002060"/>
                </a:solidFill>
              </a:rPr>
              <a:t>m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edisch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niet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2400" dirty="0" err="1">
                <a:solidFill>
                  <a:srgbClr val="002060"/>
                </a:solidFill>
                <a:latin typeface="Verdana" panose="020B0604030504040204" pitchFamily="34" charset="0"/>
              </a:rPr>
              <a:t>noodzakelijk</a:t>
            </a:r>
            <a:r>
              <a:rPr lang="en-US" altLang="nl-NL" sz="2400" dirty="0">
                <a:solidFill>
                  <a:srgbClr val="002060"/>
                </a:solidFill>
                <a:latin typeface="Verdana" panose="020B0604030504040204" pitchFamily="34" charset="0"/>
              </a:rPr>
              <a:t> is.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77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49D97-C9F0-2350-0F9D-086AA0BF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0F0A09E-BD58-8B1A-9561-3ED49CB4C2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87" y="2335213"/>
            <a:ext cx="4639426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66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D7368-643A-6EA5-769D-7DF2BD7E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AA67DEA-DCEA-99F2-9F3C-6B4A8F88E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6"/>
            <a:ext cx="10515600" cy="4078073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Het recht op informatie</a:t>
            </a:r>
          </a:p>
          <a:p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041020D8-B11F-F9D5-6DF5-F99C80839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022600"/>
            <a:ext cx="52546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5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5B572-4889-7D5E-0C05-E34E0BCB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AE884B-119D-8C70-745F-BD5AF343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nl-NL" sz="4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sz="4800" b="1" dirty="0">
                <a:solidFill>
                  <a:srgbClr val="002060"/>
                </a:solidFill>
              </a:rPr>
              <a:t>Toestemmingsvereiste</a:t>
            </a:r>
          </a:p>
        </p:txBody>
      </p:sp>
    </p:spTree>
    <p:extLst>
      <p:ext uri="{BB962C8B-B14F-4D97-AF65-F5344CB8AC3E}">
        <p14:creationId xmlns:p14="http://schemas.microsoft.com/office/powerpoint/2010/main" val="265815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EC699-D516-7189-BEDD-94C0066C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>
                <a:solidFill>
                  <a:srgbClr val="002060"/>
                </a:solidFill>
              </a:rPr>
              <a:t>Patiëntenrechten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D54EF2-1A1C-EA24-9326-2006641A3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4400" dirty="0">
              <a:solidFill>
                <a:srgbClr val="000070"/>
              </a:solidFill>
              <a:latin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Het medisch dossier en </a:t>
            </a:r>
          </a:p>
          <a:p>
            <a:pPr marL="0" indent="0" algn="ctr">
              <a:buNone/>
            </a:pPr>
            <a:r>
              <a:rPr lang="nl-NL" altLang="nl-NL" sz="4400" dirty="0">
                <a:solidFill>
                  <a:srgbClr val="000070"/>
                </a:solidFill>
                <a:latin typeface="Verdana" panose="020B0604030504040204" pitchFamily="34" charset="0"/>
              </a:rPr>
              <a:t>het recht op inzage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07232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276</TotalTime>
  <Words>637</Words>
  <Application>Microsoft Office PowerPoint</Application>
  <PresentationFormat>Breedbeeld</PresentationFormat>
  <Paragraphs>139</Paragraphs>
  <Slides>28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Lato</vt:lpstr>
      <vt:lpstr>Times New Roman</vt:lpstr>
      <vt:lpstr>Verdana</vt:lpstr>
      <vt:lpstr>Wingdings</vt:lpstr>
      <vt:lpstr>Kantoorthema</vt:lpstr>
      <vt:lpstr>PowerPoint-presentatie</vt:lpstr>
      <vt:lpstr>Patiëntenrechten</vt:lpstr>
      <vt:lpstr>Patiëntenrechten</vt:lpstr>
      <vt:lpstr>Patiëntenrechten</vt:lpstr>
      <vt:lpstr>Rechten van de zorgverlener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Patiëntenrechten</vt:lpstr>
      <vt:lpstr>Patiëntenrecht</vt:lpstr>
      <vt:lpstr>Patiëntenrechten</vt:lpstr>
      <vt:lpstr>Patiëntenrechten</vt:lpstr>
      <vt:lpstr>Patiëntenrechten</vt:lpstr>
      <vt:lpstr>Patiëntenrechten - vragen</vt:lpstr>
      <vt:lpstr>Patiëntenrechten - vragen</vt:lpstr>
      <vt:lpstr>Patiëntenrechten - vragen</vt:lpstr>
      <vt:lpstr>Patiëntenrechten - vragen</vt:lpstr>
      <vt:lpstr>Patiëntenrechten - vragen</vt:lpstr>
      <vt:lpstr>Patiëntenrechten - vragen</vt:lpstr>
      <vt:lpstr>Patiëntenrechten - vragen</vt:lpstr>
      <vt:lpstr>Patiëntenrechten - vragen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2023-04-17T07:22:57Z</dcterms:created>
  <dcterms:modified xsi:type="dcterms:W3CDTF">2023-04-18T07:06:04Z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