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0"/>
  </p:notesMasterIdLst>
  <p:sldIdLst>
    <p:sldId id="301"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1A6E"/>
    <a:srgbClr val="FEE89D"/>
    <a:srgbClr val="8EC34A"/>
    <a:srgbClr val="FACA21"/>
    <a:srgbClr val="0121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2D7383-BEBA-4FCB-821C-C3CB98264D34}" v="1" dt="2023-04-12T10:50:44.0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6327"/>
  </p:normalViewPr>
  <p:slideViewPr>
    <p:cSldViewPr snapToGrid="0" snapToObjects="1">
      <p:cViewPr varScale="1">
        <p:scale>
          <a:sx n="62" d="100"/>
          <a:sy n="62" d="100"/>
        </p:scale>
        <p:origin x="82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1440E8-0267-49BE-9157-41214C6B5C9E}" type="datetimeFigureOut">
              <a:rPr lang="nl-NL" smtClean="0"/>
              <a:t>20-6-2023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0AFB8E-7D35-4F49-97A1-29B4337C601E}" type="slidenum">
              <a:rPr lang="nl-NL" smtClean="0"/>
              <a:t>‹nr.›</a:t>
            </a:fld>
            <a:endParaRPr lang="nl-NL"/>
          </a:p>
        </p:txBody>
      </p:sp>
    </p:spTree>
    <p:extLst>
      <p:ext uri="{BB962C8B-B14F-4D97-AF65-F5344CB8AC3E}">
        <p14:creationId xmlns:p14="http://schemas.microsoft.com/office/powerpoint/2010/main" val="3695908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veiligheid.nl/sites/default/files/2022-04/Infographic%20cijfers%20valongevallen%202020_0.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r>
              <a:rPr lang="nl-NL" altLang="nl-NL" dirty="0">
                <a:latin typeface="Arial" panose="020B0604020202020204" pitchFamily="34" charset="0"/>
                <a:ea typeface="ＭＳ Ｐゴシック" panose="020B0600070205080204" pitchFamily="34" charset="-128"/>
              </a:rPr>
              <a:t>Bron: </a:t>
            </a:r>
            <a:r>
              <a:rPr lang="nl-NL" altLang="nl-NL" dirty="0" err="1">
                <a:latin typeface="Arial" panose="020B0604020202020204" pitchFamily="34" charset="0"/>
                <a:ea typeface="ＭＳ Ｐゴシック" panose="020B0600070205080204" pitchFamily="34" charset="-128"/>
                <a:hlinkClick r:id="rId3"/>
              </a:rPr>
              <a:t>VeiligheidNL</a:t>
            </a:r>
            <a:r>
              <a:rPr lang="nl-NL" altLang="nl-NL" dirty="0">
                <a:latin typeface="Arial" panose="020B0604020202020204" pitchFamily="34" charset="0"/>
                <a:ea typeface="ＭＳ Ｐゴシック" panose="020B0600070205080204" pitchFamily="34" charset="-128"/>
                <a:hlinkClick r:id="rId3"/>
              </a:rPr>
              <a:t> lange versie uitwerking_V4</a:t>
            </a:r>
            <a:endParaRPr lang="nl-NL" altLang="nl-NL" dirty="0">
              <a:latin typeface="Arial" panose="020B0604020202020204" pitchFamily="34" charset="0"/>
              <a:ea typeface="ＭＳ Ｐゴシック" panose="020B0600070205080204" pitchFamily="34" charset="-128"/>
            </a:endParaRPr>
          </a:p>
          <a:p>
            <a:pPr eaLnBrk="1" hangingPunct="1"/>
            <a:endParaRPr lang="nl-NL" altLang="nl-NL" dirty="0">
              <a:latin typeface="Arial" panose="020B0604020202020204" pitchFamily="34" charset="0"/>
              <a:ea typeface="ＭＳ Ｐゴシック" panose="020B0600070205080204" pitchFamily="34" charset="-128"/>
            </a:endParaRPr>
          </a:p>
          <a:p>
            <a:pPr eaLnBrk="1" hangingPunct="1"/>
            <a:r>
              <a:rPr lang="nl-NL" altLang="nl-NL" dirty="0">
                <a:solidFill>
                  <a:srgbClr val="26384B"/>
                </a:solidFill>
                <a:latin typeface="Inter"/>
                <a:ea typeface="ＭＳ Ｐゴシック" panose="020B0600070205080204" pitchFamily="34" charset="-128"/>
              </a:rPr>
              <a:t>Elke 5 minuten belandt een 65-plusser op de Spoedeisende Hulp (SEH) na een val. Vallen is de meest voorkomende oorzaak van letsel door een ongeval bij ouderen. Het aantal SEH-bezoeken door een valongeval stijgt vooral door de dubbele vergrijzing: het aantal 65-plussers neemt toe en het aandeel oudere ouderen neemt fors toe. Als valpreventie niet structureel wordt aangepakt, verdubbelen binnen 10 jaar de zorgkosten door valongevallen bij ouderen naar € 2,4 miljard.</a:t>
            </a:r>
            <a:endParaRPr lang="nl-NL" altLang="nl-NL" dirty="0">
              <a:latin typeface="Arial" panose="020B0604020202020204" pitchFamily="34" charset="0"/>
              <a:ea typeface="ＭＳ Ｐゴシック" panose="020B0600070205080204" pitchFamily="34" charset="-128"/>
            </a:endParaRPr>
          </a:p>
          <a:p>
            <a:endParaRPr lang="nl-NL" dirty="0"/>
          </a:p>
        </p:txBody>
      </p:sp>
      <p:sp>
        <p:nvSpPr>
          <p:cNvPr id="4" name="Tijdelijke aanduiding voor dianummer 3"/>
          <p:cNvSpPr>
            <a:spLocks noGrp="1"/>
          </p:cNvSpPr>
          <p:nvPr>
            <p:ph type="sldNum" sz="quarter" idx="5"/>
          </p:nvPr>
        </p:nvSpPr>
        <p:spPr/>
        <p:txBody>
          <a:bodyPr/>
          <a:lstStyle/>
          <a:p>
            <a:fld id="{1F0AFB8E-7D35-4F49-97A1-29B4337C601E}" type="slidenum">
              <a:rPr lang="nl-NL" smtClean="0"/>
              <a:t>4</a:t>
            </a:fld>
            <a:endParaRPr lang="nl-NL"/>
          </a:p>
        </p:txBody>
      </p:sp>
    </p:spTree>
    <p:extLst>
      <p:ext uri="{BB962C8B-B14F-4D97-AF65-F5344CB8AC3E}">
        <p14:creationId xmlns:p14="http://schemas.microsoft.com/office/powerpoint/2010/main" val="434924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spcBef>
                <a:spcPct val="20000"/>
              </a:spcBef>
              <a:spcAft>
                <a:spcPct val="30000"/>
              </a:spcAft>
            </a:pPr>
            <a:r>
              <a:rPr lang="nl-NL" altLang="nl-NL" dirty="0">
                <a:latin typeface="Arial" panose="020B0604020202020204" pitchFamily="34" charset="0"/>
                <a:ea typeface="ＭＳ Ｐゴシック" panose="020B0600070205080204" pitchFamily="34" charset="-128"/>
              </a:rPr>
              <a:t>Een grootschalig onderzoek van een brillenmerk uitgevoerd in het jaar 2005 in Nederland en Belgi</a:t>
            </a:r>
            <a:r>
              <a:rPr lang="nl-NL" altLang="nl-NL" dirty="0">
                <a:latin typeface="Calibri" panose="020F0502020204030204" pitchFamily="34" charset="0"/>
                <a:ea typeface="ＭＳ Ｐゴシック" panose="020B0600070205080204" pitchFamily="34" charset="-128"/>
              </a:rPr>
              <a:t>ë</a:t>
            </a:r>
            <a:r>
              <a:rPr lang="nl-NL" altLang="nl-NL" dirty="0">
                <a:latin typeface="Arial" panose="020B0604020202020204" pitchFamily="34" charset="0"/>
                <a:ea typeface="ＭＳ Ｐゴシック" panose="020B0600070205080204" pitchFamily="34" charset="-128"/>
              </a:rPr>
              <a:t> onder 55+ers leverde de volgende resultaten op:  </a:t>
            </a:r>
          </a:p>
          <a:p>
            <a:pPr>
              <a:spcBef>
                <a:spcPct val="20000"/>
              </a:spcBef>
              <a:spcAft>
                <a:spcPct val="30000"/>
              </a:spcAft>
            </a:pPr>
            <a:r>
              <a:rPr lang="nl-NL" altLang="nl-NL" i="1" dirty="0">
                <a:latin typeface="Arial" panose="020B0604020202020204" pitchFamily="34" charset="0"/>
                <a:ea typeface="ＭＳ Ｐゴシック" panose="020B0600070205080204" pitchFamily="34" charset="-128"/>
              </a:rPr>
              <a:t>Ga het rijtje af</a:t>
            </a:r>
            <a:r>
              <a:rPr lang="nl-NL" altLang="nl-NL" i="1" dirty="0">
                <a:latin typeface="Calibri" panose="020F0502020204030204" pitchFamily="34" charset="0"/>
                <a:ea typeface="ＭＳ Ｐゴシック" panose="020B0600070205080204" pitchFamily="34" charset="-128"/>
              </a:rPr>
              <a:t>…</a:t>
            </a:r>
            <a:r>
              <a:rPr lang="nl-NL" altLang="nl-NL" i="1" dirty="0">
                <a:latin typeface="Arial" panose="020B0604020202020204" pitchFamily="34" charset="0"/>
                <a:ea typeface="ＭＳ Ｐゴシック" panose="020B0600070205080204" pitchFamily="34" charset="-128"/>
              </a:rPr>
              <a:t>..</a:t>
            </a:r>
          </a:p>
          <a:p>
            <a:endParaRPr lang="nl-NL" dirty="0"/>
          </a:p>
        </p:txBody>
      </p:sp>
      <p:sp>
        <p:nvSpPr>
          <p:cNvPr id="4" name="Tijdelijke aanduiding voor dianummer 3"/>
          <p:cNvSpPr>
            <a:spLocks noGrp="1"/>
          </p:cNvSpPr>
          <p:nvPr>
            <p:ph type="sldNum" sz="quarter" idx="5"/>
          </p:nvPr>
        </p:nvSpPr>
        <p:spPr/>
        <p:txBody>
          <a:bodyPr/>
          <a:lstStyle/>
          <a:p>
            <a:fld id="{1F0AFB8E-7D35-4F49-97A1-29B4337C601E}" type="slidenum">
              <a:rPr lang="nl-NL" smtClean="0"/>
              <a:t>12</a:t>
            </a:fld>
            <a:endParaRPr lang="nl-NL"/>
          </a:p>
        </p:txBody>
      </p:sp>
    </p:spTree>
    <p:extLst>
      <p:ext uri="{BB962C8B-B14F-4D97-AF65-F5344CB8AC3E}">
        <p14:creationId xmlns:p14="http://schemas.microsoft.com/office/powerpoint/2010/main" val="996530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80000"/>
              </a:lnSpc>
              <a:spcBef>
                <a:spcPct val="20000"/>
              </a:spcBef>
              <a:spcAft>
                <a:spcPct val="30000"/>
              </a:spcAft>
            </a:pPr>
            <a:r>
              <a:rPr lang="nl-NL" altLang="nl-NL" sz="1200" dirty="0">
                <a:latin typeface="Arial" panose="020B0604020202020204" pitchFamily="34" charset="0"/>
                <a:ea typeface="ＭＳ Ｐゴシック" panose="020B0600070205080204" pitchFamily="34" charset="-128"/>
              </a:rPr>
              <a:t>Slaap en kalmeringsmiddelen:</a:t>
            </a:r>
          </a:p>
          <a:p>
            <a:pPr>
              <a:lnSpc>
                <a:spcPct val="80000"/>
              </a:lnSpc>
              <a:spcBef>
                <a:spcPct val="20000"/>
              </a:spcBef>
              <a:spcAft>
                <a:spcPct val="30000"/>
              </a:spcAft>
              <a:buFontTx/>
              <a:buChar char="-"/>
            </a:pPr>
            <a:r>
              <a:rPr lang="nl-NL" altLang="nl-NL" sz="1200" b="1" dirty="0">
                <a:latin typeface="Arial" panose="020B0604020202020204" pitchFamily="34" charset="0"/>
                <a:ea typeface="ＭＳ Ｐゴシック" panose="020B0600070205080204" pitchFamily="34" charset="-128"/>
              </a:rPr>
              <a:t>Beinvloeden het reactievermogen</a:t>
            </a:r>
            <a:endParaRPr lang="nl-NL" altLang="nl-NL" sz="1200" dirty="0">
              <a:latin typeface="Arial" panose="020B0604020202020204" pitchFamily="34" charset="0"/>
              <a:ea typeface="ＭＳ Ｐゴシック" panose="020B0600070205080204" pitchFamily="34" charset="-128"/>
            </a:endParaRPr>
          </a:p>
          <a:p>
            <a:pPr>
              <a:lnSpc>
                <a:spcPct val="80000"/>
              </a:lnSpc>
              <a:spcBef>
                <a:spcPct val="20000"/>
              </a:spcBef>
              <a:spcAft>
                <a:spcPct val="30000"/>
              </a:spcAft>
            </a:pPr>
            <a:r>
              <a:rPr lang="nl-NL" altLang="nl-NL" sz="1200" dirty="0">
                <a:latin typeface="Arial" panose="020B0604020202020204" pitchFamily="34" charset="0"/>
                <a:ea typeface="ＭＳ Ｐゴシック" panose="020B0600070205080204" pitchFamily="34" charset="-128"/>
              </a:rPr>
              <a:t>Ze veroorzaken sufheid, slappere spieren, problemen met concentratie en co</a:t>
            </a:r>
            <a:r>
              <a:rPr lang="nl-NL" altLang="nl-NL" sz="1200" dirty="0">
                <a:latin typeface="Calibri" panose="020F0502020204030204" pitchFamily="34" charset="0"/>
                <a:ea typeface="ＭＳ Ｐゴシック" panose="020B0600070205080204" pitchFamily="34" charset="-128"/>
              </a:rPr>
              <a:t>ö</a:t>
            </a:r>
            <a:r>
              <a:rPr lang="nl-NL" altLang="nl-NL" sz="1200" dirty="0">
                <a:latin typeface="Arial" panose="020B0604020202020204" pitchFamily="34" charset="0"/>
                <a:ea typeface="ＭＳ Ｐゴシック" panose="020B0600070205080204" pitchFamily="34" charset="-128"/>
              </a:rPr>
              <a:t>rdinatie en soms ook wazig zien. Die problemen worden nog veel sterker als u een hogere dosering neemt dan is voorgeschreven, alcohol drinkt, of verschillende van deze middelen naast elkaar gebruikt. Onderschat deze problemen niet: jaarlijks breken honderden mensen hun heup of andere botten en gebeuren soms dodelijke ongelukken in het verkeer als gevolg van deze medicijnen.</a:t>
            </a:r>
          </a:p>
          <a:p>
            <a:pPr>
              <a:lnSpc>
                <a:spcPct val="80000"/>
              </a:lnSpc>
              <a:spcBef>
                <a:spcPct val="20000"/>
              </a:spcBef>
              <a:spcAft>
                <a:spcPct val="30000"/>
              </a:spcAft>
            </a:pPr>
            <a:r>
              <a:rPr lang="nl-NL" altLang="nl-NL" sz="1200" dirty="0">
                <a:latin typeface="Arial" panose="020B0604020202020204" pitchFamily="34" charset="0"/>
                <a:ea typeface="ＭＳ Ｐゴシック" panose="020B0600070205080204" pitchFamily="34" charset="-128"/>
              </a:rPr>
              <a:t>Neem de waarschuwingssticker op het doosje serieus. Vermijd deelname aan het verkeer (autorijden, fietsen), pas op met traplopen, ramen zemen en andere activiteiten waarbij u uw evenwicht moet bewaren, en kijk uit met het bedienen van zware machines. </a:t>
            </a:r>
          </a:p>
          <a:p>
            <a:pPr>
              <a:lnSpc>
                <a:spcPct val="80000"/>
              </a:lnSpc>
              <a:spcBef>
                <a:spcPct val="20000"/>
              </a:spcBef>
              <a:spcAft>
                <a:spcPct val="30000"/>
              </a:spcAft>
            </a:pPr>
            <a:endParaRPr lang="nl-NL" altLang="nl-NL" sz="1200" dirty="0">
              <a:latin typeface="Arial" panose="020B0604020202020204" pitchFamily="34" charset="0"/>
              <a:ea typeface="ＭＳ Ｐゴシック" panose="020B0600070205080204" pitchFamily="34" charset="-128"/>
            </a:endParaRPr>
          </a:p>
          <a:p>
            <a:pPr>
              <a:lnSpc>
                <a:spcPct val="80000"/>
              </a:lnSpc>
              <a:spcBef>
                <a:spcPct val="20000"/>
              </a:spcBef>
              <a:spcAft>
                <a:spcPct val="30000"/>
              </a:spcAft>
              <a:buFontTx/>
              <a:buChar char="-"/>
            </a:pPr>
            <a:r>
              <a:rPr lang="nl-NL" altLang="nl-NL" sz="1200" b="1" dirty="0">
                <a:latin typeface="Arial" panose="020B0604020202020204" pitchFamily="34" charset="0"/>
                <a:ea typeface="ＭＳ Ｐゴシック" panose="020B0600070205080204" pitchFamily="34" charset="-128"/>
              </a:rPr>
              <a:t>Lichaam kan gewend of zelfs verslaafd raken aan deze middelen</a:t>
            </a:r>
          </a:p>
          <a:p>
            <a:pPr>
              <a:lnSpc>
                <a:spcPct val="80000"/>
              </a:lnSpc>
              <a:spcBef>
                <a:spcPct val="20000"/>
              </a:spcBef>
              <a:spcAft>
                <a:spcPct val="30000"/>
              </a:spcAft>
            </a:pPr>
            <a:r>
              <a:rPr lang="nl-NL" altLang="nl-NL" sz="1200" dirty="0">
                <a:latin typeface="Arial" panose="020B0604020202020204" pitchFamily="34" charset="0"/>
                <a:ea typeface="ＭＳ Ｐゴシック" panose="020B0600070205080204" pitchFamily="34" charset="-128"/>
              </a:rPr>
              <a:t>Gewend wil zeggen dat naarmate u het middel langer gebruikt, het effect kleiner wordt: u heeft steeds meer van het medicijn nodig voor dezelfde werking. Dit kan snel optreden, bij slaapmiddelen bijv. al na 2 weken! Als u dan meer medicijnen slikt of een hogere dosering vraagt, krijgt u ook meer last van de bijwerkingen. Verslaafd wil zeggen dat u niet meer in staat bent zonder het middel te functioneren. Die verslaving is zowel geestelijk (u denkt dat u niet meer zonder kunt) als lichamelijk (uw lichaam vraagt om het middel en </a:t>
            </a:r>
            <a:r>
              <a:rPr lang="nl-NL" altLang="nl-NL" sz="1200" dirty="0">
                <a:latin typeface="Calibri" panose="020F0502020204030204" pitchFamily="34" charset="0"/>
                <a:ea typeface="ＭＳ Ｐゴシック" panose="020B0600070205080204" pitchFamily="34" charset="-128"/>
              </a:rPr>
              <a:t>‘</a:t>
            </a:r>
            <a:r>
              <a:rPr lang="nl-NL" altLang="nl-NL" sz="1200" dirty="0">
                <a:latin typeface="Arial" panose="020B0604020202020204" pitchFamily="34" charset="0"/>
                <a:ea typeface="ＭＳ Ｐゴシック" panose="020B0600070205080204" pitchFamily="34" charset="-128"/>
              </a:rPr>
              <a:t> protesteert</a:t>
            </a:r>
            <a:r>
              <a:rPr lang="nl-NL" altLang="nl-NL" sz="1200" dirty="0">
                <a:latin typeface="Calibri" panose="020F0502020204030204" pitchFamily="34" charset="0"/>
                <a:ea typeface="ＭＳ Ｐゴシック" panose="020B0600070205080204" pitchFamily="34" charset="-128"/>
              </a:rPr>
              <a:t>’</a:t>
            </a:r>
            <a:r>
              <a:rPr lang="nl-NL" altLang="nl-NL" sz="1200" dirty="0">
                <a:latin typeface="Arial" panose="020B0604020202020204" pitchFamily="34" charset="0"/>
                <a:ea typeface="ＭＳ Ｐゴシック" panose="020B0600070205080204" pitchFamily="34" charset="-128"/>
              </a:rPr>
              <a:t>  met afkickverschijnselen als u het middel niet inneemt). Deze verschijnselen kunnen al na 6 weken optreden en ontstaan bij mensen die dagelijks deze medicijnen gebruiken.</a:t>
            </a:r>
          </a:p>
          <a:p>
            <a:pPr>
              <a:lnSpc>
                <a:spcPct val="80000"/>
              </a:lnSpc>
              <a:spcBef>
                <a:spcPct val="20000"/>
              </a:spcBef>
              <a:spcAft>
                <a:spcPct val="30000"/>
              </a:spcAft>
            </a:pPr>
            <a:endParaRPr lang="nl-NL" altLang="nl-NL" sz="1200" dirty="0">
              <a:latin typeface="Arial" panose="020B0604020202020204" pitchFamily="34" charset="0"/>
              <a:ea typeface="ＭＳ Ｐゴシック" panose="020B0600070205080204" pitchFamily="34" charset="-128"/>
            </a:endParaRPr>
          </a:p>
          <a:p>
            <a:pPr>
              <a:lnSpc>
                <a:spcPct val="80000"/>
              </a:lnSpc>
              <a:spcBef>
                <a:spcPct val="20000"/>
              </a:spcBef>
              <a:spcAft>
                <a:spcPct val="30000"/>
              </a:spcAft>
              <a:buFontTx/>
              <a:buChar char="-"/>
            </a:pPr>
            <a:r>
              <a:rPr lang="nl-NL" altLang="nl-NL" sz="1200" b="1" dirty="0">
                <a:latin typeface="Arial" panose="020B0604020202020204" pitchFamily="34" charset="0"/>
                <a:ea typeface="ＭＳ Ｐゴシック" panose="020B0600070205080204" pitchFamily="34" charset="-128"/>
              </a:rPr>
              <a:t>De medicijnen kunnen zich in het lichaam ophopen</a:t>
            </a:r>
          </a:p>
          <a:p>
            <a:pPr>
              <a:lnSpc>
                <a:spcPct val="80000"/>
              </a:lnSpc>
              <a:spcBef>
                <a:spcPct val="20000"/>
              </a:spcBef>
              <a:spcAft>
                <a:spcPct val="30000"/>
              </a:spcAft>
            </a:pPr>
            <a:r>
              <a:rPr lang="nl-NL" altLang="nl-NL" sz="1200" dirty="0">
                <a:latin typeface="Arial" panose="020B0604020202020204" pitchFamily="34" charset="0"/>
                <a:ea typeface="ＭＳ Ｐゴシック" panose="020B0600070205080204" pitchFamily="34" charset="-128"/>
              </a:rPr>
              <a:t>Sommige middelen blijven wel zo</a:t>
            </a:r>
            <a:r>
              <a:rPr lang="nl-NL" altLang="nl-NL" sz="1200" dirty="0">
                <a:latin typeface="Calibri" panose="020F0502020204030204" pitchFamily="34" charset="0"/>
                <a:ea typeface="ＭＳ Ｐゴシック" panose="020B0600070205080204" pitchFamily="34" charset="-128"/>
              </a:rPr>
              <a:t>’</a:t>
            </a:r>
            <a:r>
              <a:rPr lang="nl-NL" altLang="nl-NL" sz="1200" dirty="0">
                <a:latin typeface="Arial" panose="020B0604020202020204" pitchFamily="34" charset="0"/>
                <a:ea typeface="ＭＳ Ｐゴシック" panose="020B0600070205080204" pitchFamily="34" charset="-128"/>
              </a:rPr>
              <a:t>n 60 uur of langer in uw lichaam voordat ze zijn afgebroken. Als u dan dagelijks (om de 24 uur) zo</a:t>
            </a:r>
            <a:r>
              <a:rPr lang="nl-NL" altLang="nl-NL" sz="1200" dirty="0">
                <a:latin typeface="Calibri" panose="020F0502020204030204" pitchFamily="34" charset="0"/>
                <a:ea typeface="ＭＳ Ｐゴシック" panose="020B0600070205080204" pitchFamily="34" charset="-128"/>
              </a:rPr>
              <a:t>’</a:t>
            </a:r>
            <a:r>
              <a:rPr lang="nl-NL" altLang="nl-NL" sz="1200" dirty="0">
                <a:latin typeface="Arial" panose="020B0604020202020204" pitchFamily="34" charset="0"/>
                <a:ea typeface="ＭＳ Ｐゴシック" panose="020B0600070205080204" pitchFamily="34" charset="-128"/>
              </a:rPr>
              <a:t>n middel slikt, blijft er teveel van de werkzame stof in het lichaam zitten. Dat kan leiden tot vervelende bijwerkingen zoals hoofdpijn, vermoeidheid, duizeligheid of een depressief gevoel. Alcohol versterkt het effect van deze medicijnen en wordt sterk afgeraden. De combinatie met andere geneesmiddelen kan in sommige gevallen eveneens problemen opleveren. Ouderen moeten extra op deze gevaren letten, omdat het bij hen langer duurt voordat geneesmiddelen het lichaam weer verlaten hebben. Dat komt omdat lever en nieren minder hard werken wanneer je ouder bent.</a:t>
            </a:r>
          </a:p>
          <a:p>
            <a:pPr>
              <a:lnSpc>
                <a:spcPct val="80000"/>
              </a:lnSpc>
              <a:spcBef>
                <a:spcPct val="20000"/>
              </a:spcBef>
              <a:spcAft>
                <a:spcPct val="30000"/>
              </a:spcAft>
            </a:pPr>
            <a:endParaRPr lang="nl-NL" altLang="nl-NL" sz="1200" dirty="0">
              <a:latin typeface="Arial" panose="020B0604020202020204" pitchFamily="34" charset="0"/>
              <a:ea typeface="ＭＳ Ｐゴシック" panose="020B0600070205080204" pitchFamily="34" charset="-128"/>
            </a:endParaRPr>
          </a:p>
          <a:p>
            <a:pPr>
              <a:lnSpc>
                <a:spcPct val="105000"/>
              </a:lnSpc>
              <a:spcBef>
                <a:spcPct val="0"/>
              </a:spcBef>
            </a:pPr>
            <a:r>
              <a:rPr lang="nl-NL" altLang="nl-NL" sz="1200" dirty="0">
                <a:latin typeface="Arial" panose="020B0604020202020204" pitchFamily="34" charset="0"/>
                <a:ea typeface="ＭＳ Ｐゴシック" panose="020B0600070205080204" pitchFamily="34" charset="-128"/>
              </a:rPr>
              <a:t>Veel mensen slikken voor een lange tijd medicijnen. Met name slaap- en kalmeringsmiddelen hebben vaak bijwerken zoals het be</a:t>
            </a:r>
            <a:r>
              <a:rPr lang="nl-NL" altLang="nl-NL" sz="1200" dirty="0">
                <a:latin typeface="Calibri" panose="020F0502020204030204" pitchFamily="34" charset="0"/>
                <a:ea typeface="ＭＳ Ｐゴシック" panose="020B0600070205080204" pitchFamily="34" charset="-128"/>
              </a:rPr>
              <a:t>ï</a:t>
            </a:r>
            <a:r>
              <a:rPr lang="nl-NL" altLang="nl-NL" sz="1200" dirty="0">
                <a:latin typeface="Arial" panose="020B0604020202020204" pitchFamily="34" charset="0"/>
                <a:ea typeface="ＭＳ Ｐゴシック" panose="020B0600070205080204" pitchFamily="34" charset="-128"/>
              </a:rPr>
              <a:t>nvloeden van het </a:t>
            </a:r>
            <a:r>
              <a:rPr lang="nl-NL" altLang="nl-NL" sz="1200" dirty="0" err="1">
                <a:latin typeface="Arial" panose="020B0604020202020204" pitchFamily="34" charset="0"/>
                <a:ea typeface="ＭＳ Ｐゴシック" panose="020B0600070205080204" pitchFamily="34" charset="-128"/>
              </a:rPr>
              <a:t>reactie-vermogen</a:t>
            </a:r>
            <a:r>
              <a:rPr lang="nl-NL" altLang="nl-NL" sz="1200" dirty="0">
                <a:latin typeface="Arial" panose="020B0604020202020204" pitchFamily="34" charset="0"/>
                <a:ea typeface="ＭＳ Ｐゴシック" panose="020B0600070205080204" pitchFamily="34" charset="-128"/>
              </a:rPr>
              <a:t>, concentratie, wazig zien enz. Allemaal bijwerkingen die de kans op een val vergroten. Als u deze medicijnen gebruikt, is het verstandig om eens met de huisarts te overleggen, of u de medicijnen nog wel gebruiken moet en of de dosis niet aangepast moet worden. Bij het ouder worden is namelijk een steeds lagere dosis nodig.</a:t>
            </a:r>
            <a:r>
              <a:rPr lang="nl-NL" altLang="nl-NL" sz="800" dirty="0">
                <a:latin typeface="Arial" panose="020B0604020202020204" pitchFamily="34" charset="0"/>
                <a:ea typeface="ＭＳ Ｐゴシック" panose="020B0600070205080204" pitchFamily="34" charset="-128"/>
              </a:rPr>
              <a:t> </a:t>
            </a:r>
          </a:p>
          <a:p>
            <a:pPr>
              <a:lnSpc>
                <a:spcPct val="80000"/>
              </a:lnSpc>
              <a:spcBef>
                <a:spcPct val="20000"/>
              </a:spcBef>
              <a:spcAft>
                <a:spcPct val="30000"/>
              </a:spcAft>
            </a:pPr>
            <a:endParaRPr lang="nl-NL" altLang="nl-NL" sz="1200" dirty="0">
              <a:latin typeface="Arial" panose="020B0604020202020204" pitchFamily="34" charset="0"/>
              <a:ea typeface="ＭＳ Ｐゴシック" panose="020B0600070205080204" pitchFamily="34" charset="-128"/>
            </a:endParaRPr>
          </a:p>
          <a:p>
            <a:pPr>
              <a:lnSpc>
                <a:spcPct val="80000"/>
              </a:lnSpc>
            </a:pPr>
            <a:endParaRPr lang="en-US" altLang="nl-NL" sz="1200" dirty="0">
              <a:latin typeface="Arial" panose="020B0604020202020204" pitchFamily="34" charset="0"/>
              <a:ea typeface="ＭＳ Ｐゴシック" panose="020B0600070205080204" pitchFamily="34" charset="-128"/>
            </a:endParaRPr>
          </a:p>
          <a:p>
            <a:endParaRPr lang="nl-NL" dirty="0"/>
          </a:p>
        </p:txBody>
      </p:sp>
      <p:sp>
        <p:nvSpPr>
          <p:cNvPr id="4" name="Tijdelijke aanduiding voor dianummer 3"/>
          <p:cNvSpPr>
            <a:spLocks noGrp="1"/>
          </p:cNvSpPr>
          <p:nvPr>
            <p:ph type="sldNum" sz="quarter" idx="5"/>
          </p:nvPr>
        </p:nvSpPr>
        <p:spPr/>
        <p:txBody>
          <a:bodyPr/>
          <a:lstStyle/>
          <a:p>
            <a:fld id="{1F0AFB8E-7D35-4F49-97A1-29B4337C601E}" type="slidenum">
              <a:rPr lang="nl-NL" smtClean="0"/>
              <a:t>15</a:t>
            </a:fld>
            <a:endParaRPr lang="nl-NL"/>
          </a:p>
        </p:txBody>
      </p:sp>
    </p:spTree>
    <p:extLst>
      <p:ext uri="{BB962C8B-B14F-4D97-AF65-F5344CB8AC3E}">
        <p14:creationId xmlns:p14="http://schemas.microsoft.com/office/powerpoint/2010/main" val="613912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dirty="0">
                <a:latin typeface="Arial" panose="020B0604020202020204" pitchFamily="34" charset="0"/>
                <a:ea typeface="ＭＳ Ｐゴシック" panose="020B0600070205080204" pitchFamily="34" charset="-128"/>
              </a:rPr>
              <a:t>Dat overkomt mij niet, bij mij gaat het al jaren goed</a:t>
            </a:r>
          </a:p>
          <a:p>
            <a:endParaRPr lang="nl-NL" dirty="0"/>
          </a:p>
        </p:txBody>
      </p:sp>
      <p:sp>
        <p:nvSpPr>
          <p:cNvPr id="4" name="Tijdelijke aanduiding voor dianummer 3"/>
          <p:cNvSpPr>
            <a:spLocks noGrp="1"/>
          </p:cNvSpPr>
          <p:nvPr>
            <p:ph type="sldNum" sz="quarter" idx="5"/>
          </p:nvPr>
        </p:nvSpPr>
        <p:spPr/>
        <p:txBody>
          <a:bodyPr/>
          <a:lstStyle/>
          <a:p>
            <a:fld id="{1F0AFB8E-7D35-4F49-97A1-29B4337C601E}" type="slidenum">
              <a:rPr lang="nl-NL" smtClean="0"/>
              <a:t>33</a:t>
            </a:fld>
            <a:endParaRPr lang="nl-NL"/>
          </a:p>
        </p:txBody>
      </p:sp>
    </p:spTree>
    <p:extLst>
      <p:ext uri="{BB962C8B-B14F-4D97-AF65-F5344CB8AC3E}">
        <p14:creationId xmlns:p14="http://schemas.microsoft.com/office/powerpoint/2010/main" val="1094618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Voorkom osteoporose: “broze botten”, dit verkleint het risico op een botbreuk.</a:t>
            </a:r>
          </a:p>
          <a:p>
            <a:r>
              <a:rPr lang="nl-NL" dirty="0"/>
              <a:t>Vitamine D is nodig voor opname van calcium uit de voeding.</a:t>
            </a:r>
          </a:p>
        </p:txBody>
      </p:sp>
      <p:sp>
        <p:nvSpPr>
          <p:cNvPr id="4" name="Tijdelijke aanduiding voor dianummer 3"/>
          <p:cNvSpPr>
            <a:spLocks noGrp="1"/>
          </p:cNvSpPr>
          <p:nvPr>
            <p:ph type="sldNum" sz="quarter" idx="5"/>
          </p:nvPr>
        </p:nvSpPr>
        <p:spPr/>
        <p:txBody>
          <a:bodyPr/>
          <a:lstStyle/>
          <a:p>
            <a:fld id="{1F0AFB8E-7D35-4F49-97A1-29B4337C601E}" type="slidenum">
              <a:rPr lang="nl-NL" smtClean="0"/>
              <a:t>41</a:t>
            </a:fld>
            <a:endParaRPr lang="nl-NL"/>
          </a:p>
        </p:txBody>
      </p:sp>
    </p:spTree>
    <p:extLst>
      <p:ext uri="{BB962C8B-B14F-4D97-AF65-F5344CB8AC3E}">
        <p14:creationId xmlns:p14="http://schemas.microsoft.com/office/powerpoint/2010/main" val="33492548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AE1FB-C093-C94F-93CA-DD50CF888431}"/>
              </a:ext>
            </a:extLst>
          </p:cNvPr>
          <p:cNvSpPr>
            <a:spLocks noGrp="1"/>
          </p:cNvSpPr>
          <p:nvPr>
            <p:ph type="ctrTitle"/>
          </p:nvPr>
        </p:nvSpPr>
        <p:spPr>
          <a:xfrm>
            <a:off x="1524000" y="1396313"/>
            <a:ext cx="9144000" cy="2113649"/>
          </a:xfrm>
        </p:spPr>
        <p:txBody>
          <a:bodyPr anchor="b"/>
          <a:lstStyle>
            <a:lvl1pPr algn="ctr">
              <a:defRPr sz="6000" b="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endParaRPr lang="nl-NL" dirty="0"/>
          </a:p>
        </p:txBody>
      </p:sp>
      <p:sp>
        <p:nvSpPr>
          <p:cNvPr id="3" name="Subtitle 2">
            <a:extLst>
              <a:ext uri="{FF2B5EF4-FFF2-40B4-BE49-F238E27FC236}">
                <a16:creationId xmlns:a16="http://schemas.microsoft.com/office/drawing/2014/main" id="{A36ED5A2-815F-E348-BE29-43CC87409F76}"/>
              </a:ext>
            </a:extLst>
          </p:cNvPr>
          <p:cNvSpPr>
            <a:spLocks noGrp="1"/>
          </p:cNvSpPr>
          <p:nvPr>
            <p:ph type="subTitle" idx="1"/>
          </p:nvPr>
        </p:nvSpPr>
        <p:spPr>
          <a:xfrm>
            <a:off x="1524000" y="3602038"/>
            <a:ext cx="9144000" cy="1655762"/>
          </a:xfrm>
        </p:spPr>
        <p:txBody>
          <a:bodyPr/>
          <a:lstStyle>
            <a:lvl1pPr marL="0" indent="0" algn="ctr">
              <a:buNone/>
              <a:defRPr sz="24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4" name="Date Placeholder 3">
            <a:extLst>
              <a:ext uri="{FF2B5EF4-FFF2-40B4-BE49-F238E27FC236}">
                <a16:creationId xmlns:a16="http://schemas.microsoft.com/office/drawing/2014/main" id="{1DCF847E-2393-B24C-A8F8-6E90C872AB92}"/>
              </a:ext>
            </a:extLst>
          </p:cNvPr>
          <p:cNvSpPr>
            <a:spLocks noGrp="1"/>
          </p:cNvSpPr>
          <p:nvPr>
            <p:ph type="dt" sz="half" idx="10"/>
          </p:nvPr>
        </p:nvSpPr>
        <p:spPr/>
        <p:txBody>
          <a:bodyPr/>
          <a:lstStyle>
            <a:lvl1pPr>
              <a:defRPr sz="900">
                <a:latin typeface="Verdana" panose="020B0604030504040204" pitchFamily="34" charset="0"/>
                <a:ea typeface="Verdana" panose="020B0604030504040204" pitchFamily="34" charset="0"/>
                <a:cs typeface="Verdana" panose="020B0604030504040204" pitchFamily="34" charset="0"/>
              </a:defRPr>
            </a:lvl1pPr>
          </a:lstStyle>
          <a:p>
            <a:fld id="{CEE77E40-3412-2043-8751-ECAB75A7B3F6}" type="datetimeFigureOut">
              <a:rPr lang="nl-NL" smtClean="0"/>
              <a:pPr/>
              <a:t>20-6-2023</a:t>
            </a:fld>
            <a:endParaRPr lang="nl-NL" dirty="0"/>
          </a:p>
        </p:txBody>
      </p:sp>
      <p:sp>
        <p:nvSpPr>
          <p:cNvPr id="5" name="Footer Placeholder 4">
            <a:extLst>
              <a:ext uri="{FF2B5EF4-FFF2-40B4-BE49-F238E27FC236}">
                <a16:creationId xmlns:a16="http://schemas.microsoft.com/office/drawing/2014/main" id="{0C6BD375-8AFA-5B4B-828F-595128FA84D8}"/>
              </a:ext>
            </a:extLst>
          </p:cNvPr>
          <p:cNvSpPr>
            <a:spLocks noGrp="1"/>
          </p:cNvSpPr>
          <p:nvPr>
            <p:ph type="ftr" sz="quarter" idx="11"/>
          </p:nvPr>
        </p:nvSpPr>
        <p:spPr/>
        <p:txBody>
          <a:bodyPr/>
          <a:lstStyle>
            <a:lvl1pPr>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nl-NL" dirty="0"/>
          </a:p>
        </p:txBody>
      </p:sp>
      <p:sp>
        <p:nvSpPr>
          <p:cNvPr id="6" name="Slide Number Placeholder 5">
            <a:extLst>
              <a:ext uri="{FF2B5EF4-FFF2-40B4-BE49-F238E27FC236}">
                <a16:creationId xmlns:a16="http://schemas.microsoft.com/office/drawing/2014/main" id="{1975427A-736E-BC40-8BDF-666B7E0FA054}"/>
              </a:ext>
            </a:extLst>
          </p:cNvPr>
          <p:cNvSpPr>
            <a:spLocks noGrp="1"/>
          </p:cNvSpPr>
          <p:nvPr>
            <p:ph type="sldNum" sz="quarter" idx="12"/>
          </p:nvPr>
        </p:nvSpPr>
        <p:spPr/>
        <p:txBody>
          <a:bodyPr/>
          <a:lstStyle>
            <a:lvl1pPr>
              <a:defRPr sz="900">
                <a:latin typeface="Verdana" panose="020B0604030504040204" pitchFamily="34" charset="0"/>
                <a:ea typeface="Verdana" panose="020B0604030504040204" pitchFamily="34" charset="0"/>
                <a:cs typeface="Verdana" panose="020B0604030504040204" pitchFamily="34" charset="0"/>
              </a:defRPr>
            </a:lvl1pPr>
          </a:lstStyle>
          <a:p>
            <a:fld id="{9FA4CA3A-EBEE-0048-BDAC-00A563B903DA}" type="slidenum">
              <a:rPr lang="nl-NL" smtClean="0"/>
              <a:pPr/>
              <a:t>‹nr.›</a:t>
            </a:fld>
            <a:endParaRPr lang="nl-NL" dirty="0"/>
          </a:p>
        </p:txBody>
      </p:sp>
    </p:spTree>
    <p:extLst>
      <p:ext uri="{BB962C8B-B14F-4D97-AF65-F5344CB8AC3E}">
        <p14:creationId xmlns:p14="http://schemas.microsoft.com/office/powerpoint/2010/main" val="3781501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oud met bij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089483-DB6B-7145-AAE3-0F5F49AA75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Date Placeholder 4">
            <a:extLst>
              <a:ext uri="{FF2B5EF4-FFF2-40B4-BE49-F238E27FC236}">
                <a16:creationId xmlns:a16="http://schemas.microsoft.com/office/drawing/2014/main" id="{4630D3DF-74BE-3E4E-9FD7-50F99C7E53BD}"/>
              </a:ext>
            </a:extLst>
          </p:cNvPr>
          <p:cNvSpPr>
            <a:spLocks noGrp="1"/>
          </p:cNvSpPr>
          <p:nvPr>
            <p:ph type="dt" sz="half" idx="10"/>
          </p:nvPr>
        </p:nvSpPr>
        <p:spPr/>
        <p:txBody>
          <a:bodyPr/>
          <a:lstStyle/>
          <a:p>
            <a:fld id="{CEE77E40-3412-2043-8751-ECAB75A7B3F6}" type="datetimeFigureOut">
              <a:rPr lang="nl-NL" smtClean="0"/>
              <a:t>20-6-2023</a:t>
            </a:fld>
            <a:endParaRPr lang="nl-NL"/>
          </a:p>
        </p:txBody>
      </p:sp>
      <p:sp>
        <p:nvSpPr>
          <p:cNvPr id="6" name="Footer Placeholder 5">
            <a:extLst>
              <a:ext uri="{FF2B5EF4-FFF2-40B4-BE49-F238E27FC236}">
                <a16:creationId xmlns:a16="http://schemas.microsoft.com/office/drawing/2014/main" id="{E11F4E0C-F0D4-644A-AECD-A3704173AA23}"/>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430AD699-A4D6-9E4E-9C9D-8F7A63D123BF}"/>
              </a:ext>
            </a:extLst>
          </p:cNvPr>
          <p:cNvSpPr>
            <a:spLocks noGrp="1"/>
          </p:cNvSpPr>
          <p:nvPr>
            <p:ph type="sldNum" sz="quarter" idx="12"/>
          </p:nvPr>
        </p:nvSpPr>
        <p:spPr/>
        <p:txBody>
          <a:bodyPr/>
          <a:lstStyle/>
          <a:p>
            <a:fld id="{9FA4CA3A-EBEE-0048-BDAC-00A563B903DA}" type="slidenum">
              <a:rPr lang="nl-NL" smtClean="0"/>
              <a:t>‹nr.›</a:t>
            </a:fld>
            <a:endParaRPr lang="nl-NL"/>
          </a:p>
        </p:txBody>
      </p:sp>
      <p:sp>
        <p:nvSpPr>
          <p:cNvPr id="8" name="Data 3">
            <a:extLst>
              <a:ext uri="{FF2B5EF4-FFF2-40B4-BE49-F238E27FC236}">
                <a16:creationId xmlns:a16="http://schemas.microsoft.com/office/drawing/2014/main" id="{48D8700C-04ED-B544-9678-F166BE761ADE}"/>
              </a:ext>
            </a:extLst>
          </p:cNvPr>
          <p:cNvSpPr/>
          <p:nvPr userDrawn="1"/>
        </p:nvSpPr>
        <p:spPr>
          <a:xfrm>
            <a:off x="-4638671" y="-63661"/>
            <a:ext cx="10180166" cy="698532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2000 w 10000"/>
              <a:gd name="connsiteY1" fmla="*/ 0 h 10000"/>
              <a:gd name="connsiteX2" fmla="*/ 10000 w 10000"/>
              <a:gd name="connsiteY2" fmla="*/ 0 h 10000"/>
              <a:gd name="connsiteX3" fmla="*/ 7971 w 10000"/>
              <a:gd name="connsiteY3" fmla="*/ 8699 h 10000"/>
              <a:gd name="connsiteX4" fmla="*/ 0 w 10000"/>
              <a:gd name="connsiteY4" fmla="*/ 10000 h 10000"/>
              <a:gd name="connsiteX0" fmla="*/ 0 w 10000"/>
              <a:gd name="connsiteY0" fmla="*/ 10000 h 10000"/>
              <a:gd name="connsiteX1" fmla="*/ 2000 w 10000"/>
              <a:gd name="connsiteY1" fmla="*/ 0 h 10000"/>
              <a:gd name="connsiteX2" fmla="*/ 10000 w 10000"/>
              <a:gd name="connsiteY2" fmla="*/ 0 h 10000"/>
              <a:gd name="connsiteX3" fmla="*/ 7932 w 10000"/>
              <a:gd name="connsiteY3" fmla="*/ 9120 h 10000"/>
              <a:gd name="connsiteX4" fmla="*/ 0 w 10000"/>
              <a:gd name="connsiteY4" fmla="*/ 10000 h 10000"/>
              <a:gd name="connsiteX0" fmla="*/ 0 w 10118"/>
              <a:gd name="connsiteY0" fmla="*/ 10018 h 10018"/>
              <a:gd name="connsiteX1" fmla="*/ 2000 w 10118"/>
              <a:gd name="connsiteY1" fmla="*/ 18 h 10018"/>
              <a:gd name="connsiteX2" fmla="*/ 10118 w 10118"/>
              <a:gd name="connsiteY2" fmla="*/ 0 h 10018"/>
              <a:gd name="connsiteX3" fmla="*/ 7932 w 10118"/>
              <a:gd name="connsiteY3" fmla="*/ 9138 h 10018"/>
              <a:gd name="connsiteX4" fmla="*/ 0 w 10118"/>
              <a:gd name="connsiteY4" fmla="*/ 10018 h 10018"/>
              <a:gd name="connsiteX0" fmla="*/ 0 w 8294"/>
              <a:gd name="connsiteY0" fmla="*/ 9120 h 9138"/>
              <a:gd name="connsiteX1" fmla="*/ 176 w 8294"/>
              <a:gd name="connsiteY1" fmla="*/ 18 h 9138"/>
              <a:gd name="connsiteX2" fmla="*/ 8294 w 8294"/>
              <a:gd name="connsiteY2" fmla="*/ 0 h 9138"/>
              <a:gd name="connsiteX3" fmla="*/ 6108 w 8294"/>
              <a:gd name="connsiteY3" fmla="*/ 9138 h 9138"/>
              <a:gd name="connsiteX4" fmla="*/ 0 w 8294"/>
              <a:gd name="connsiteY4" fmla="*/ 9120 h 9138"/>
              <a:gd name="connsiteX0" fmla="*/ 22 w 9809"/>
              <a:gd name="connsiteY0" fmla="*/ 10000 h 10000"/>
              <a:gd name="connsiteX1" fmla="*/ 21 w 9809"/>
              <a:gd name="connsiteY1" fmla="*/ 20 h 10000"/>
              <a:gd name="connsiteX2" fmla="*/ 9809 w 9809"/>
              <a:gd name="connsiteY2" fmla="*/ 0 h 10000"/>
              <a:gd name="connsiteX3" fmla="*/ 7173 w 9809"/>
              <a:gd name="connsiteY3" fmla="*/ 10000 h 10000"/>
              <a:gd name="connsiteX4" fmla="*/ 22 w 9809"/>
              <a:gd name="connsiteY4" fmla="*/ 10000 h 10000"/>
              <a:gd name="connsiteX0" fmla="*/ 0 w 10050"/>
              <a:gd name="connsiteY0" fmla="*/ 10020 h 10020"/>
              <a:gd name="connsiteX1" fmla="*/ 71 w 10050"/>
              <a:gd name="connsiteY1" fmla="*/ 20 h 10020"/>
              <a:gd name="connsiteX2" fmla="*/ 10050 w 10050"/>
              <a:gd name="connsiteY2" fmla="*/ 0 h 10020"/>
              <a:gd name="connsiteX3" fmla="*/ 7363 w 10050"/>
              <a:gd name="connsiteY3" fmla="*/ 10000 h 10020"/>
              <a:gd name="connsiteX4" fmla="*/ 0 w 10050"/>
              <a:gd name="connsiteY4" fmla="*/ 10020 h 10020"/>
              <a:gd name="connsiteX0" fmla="*/ 0 w 10050"/>
              <a:gd name="connsiteY0" fmla="*/ 10020 h 10020"/>
              <a:gd name="connsiteX1" fmla="*/ 2031 w 10050"/>
              <a:gd name="connsiteY1" fmla="*/ 1015 h 10020"/>
              <a:gd name="connsiteX2" fmla="*/ 10050 w 10050"/>
              <a:gd name="connsiteY2" fmla="*/ 0 h 10020"/>
              <a:gd name="connsiteX3" fmla="*/ 7363 w 10050"/>
              <a:gd name="connsiteY3" fmla="*/ 10000 h 10020"/>
              <a:gd name="connsiteX4" fmla="*/ 0 w 10050"/>
              <a:gd name="connsiteY4" fmla="*/ 10020 h 10020"/>
              <a:gd name="connsiteX0" fmla="*/ 0 w 10050"/>
              <a:gd name="connsiteY0" fmla="*/ 10020 h 10020"/>
              <a:gd name="connsiteX1" fmla="*/ 1291 w 10050"/>
              <a:gd name="connsiteY1" fmla="*/ 6 h 10020"/>
              <a:gd name="connsiteX2" fmla="*/ 10050 w 10050"/>
              <a:gd name="connsiteY2" fmla="*/ 0 h 10020"/>
              <a:gd name="connsiteX3" fmla="*/ 7363 w 10050"/>
              <a:gd name="connsiteY3" fmla="*/ 10000 h 10020"/>
              <a:gd name="connsiteX4" fmla="*/ 0 w 10050"/>
              <a:gd name="connsiteY4" fmla="*/ 10020 h 10020"/>
              <a:gd name="connsiteX0" fmla="*/ 988 w 8763"/>
              <a:gd name="connsiteY0" fmla="*/ 9077 h 10000"/>
              <a:gd name="connsiteX1" fmla="*/ 4 w 8763"/>
              <a:gd name="connsiteY1" fmla="*/ 6 h 10000"/>
              <a:gd name="connsiteX2" fmla="*/ 8763 w 8763"/>
              <a:gd name="connsiteY2" fmla="*/ 0 h 10000"/>
              <a:gd name="connsiteX3" fmla="*/ 6076 w 8763"/>
              <a:gd name="connsiteY3" fmla="*/ 10000 h 10000"/>
              <a:gd name="connsiteX4" fmla="*/ 988 w 8763"/>
              <a:gd name="connsiteY4" fmla="*/ 9077 h 10000"/>
              <a:gd name="connsiteX0" fmla="*/ 7 w 10021"/>
              <a:gd name="connsiteY0" fmla="*/ 10020 h 10020"/>
              <a:gd name="connsiteX1" fmla="*/ 26 w 10021"/>
              <a:gd name="connsiteY1" fmla="*/ 6 h 10020"/>
              <a:gd name="connsiteX2" fmla="*/ 10021 w 10021"/>
              <a:gd name="connsiteY2" fmla="*/ 0 h 10020"/>
              <a:gd name="connsiteX3" fmla="*/ 6955 w 10021"/>
              <a:gd name="connsiteY3" fmla="*/ 10000 h 10020"/>
              <a:gd name="connsiteX4" fmla="*/ 7 w 10021"/>
              <a:gd name="connsiteY4" fmla="*/ 10020 h 10020"/>
              <a:gd name="connsiteX0" fmla="*/ 14 w 10028"/>
              <a:gd name="connsiteY0" fmla="*/ 10020 h 10020"/>
              <a:gd name="connsiteX1" fmla="*/ 33 w 10028"/>
              <a:gd name="connsiteY1" fmla="*/ 6 h 10020"/>
              <a:gd name="connsiteX2" fmla="*/ 10028 w 10028"/>
              <a:gd name="connsiteY2" fmla="*/ 0 h 10020"/>
              <a:gd name="connsiteX3" fmla="*/ 6962 w 10028"/>
              <a:gd name="connsiteY3" fmla="*/ 10000 h 10020"/>
              <a:gd name="connsiteX4" fmla="*/ 14 w 10028"/>
              <a:gd name="connsiteY4" fmla="*/ 10020 h 10020"/>
              <a:gd name="connsiteX0" fmla="*/ 0 w 10014"/>
              <a:gd name="connsiteY0" fmla="*/ 10020 h 10020"/>
              <a:gd name="connsiteX1" fmla="*/ 19 w 10014"/>
              <a:gd name="connsiteY1" fmla="*/ 6 h 10020"/>
              <a:gd name="connsiteX2" fmla="*/ 10014 w 10014"/>
              <a:gd name="connsiteY2" fmla="*/ 0 h 10020"/>
              <a:gd name="connsiteX3" fmla="*/ 6948 w 10014"/>
              <a:gd name="connsiteY3" fmla="*/ 10000 h 10020"/>
              <a:gd name="connsiteX4" fmla="*/ 0 w 10014"/>
              <a:gd name="connsiteY4" fmla="*/ 10020 h 10020"/>
              <a:gd name="connsiteX0" fmla="*/ 0 w 10014"/>
              <a:gd name="connsiteY0" fmla="*/ 10020 h 10020"/>
              <a:gd name="connsiteX1" fmla="*/ 19 w 10014"/>
              <a:gd name="connsiteY1" fmla="*/ 6 h 10020"/>
              <a:gd name="connsiteX2" fmla="*/ 10014 w 10014"/>
              <a:gd name="connsiteY2" fmla="*/ 0 h 10020"/>
              <a:gd name="connsiteX3" fmla="*/ 6948 w 10014"/>
              <a:gd name="connsiteY3" fmla="*/ 10000 h 10020"/>
              <a:gd name="connsiteX4" fmla="*/ 0 w 10014"/>
              <a:gd name="connsiteY4" fmla="*/ 10020 h 10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4" h="10020">
                <a:moveTo>
                  <a:pt x="0" y="10020"/>
                </a:moveTo>
                <a:cubicBezTo>
                  <a:pt x="39" y="6687"/>
                  <a:pt x="-28" y="3378"/>
                  <a:pt x="19" y="6"/>
                </a:cubicBezTo>
                <a:lnTo>
                  <a:pt x="10014" y="0"/>
                </a:lnTo>
                <a:lnTo>
                  <a:pt x="6948" y="10000"/>
                </a:lnTo>
                <a:lnTo>
                  <a:pt x="0" y="10020"/>
                </a:lnTo>
                <a:close/>
              </a:path>
            </a:pathLst>
          </a:custGeom>
          <a:blipFill dpi="0" rotWithShape="1">
            <a:blip r:embed="rId3">
              <a:extLst>
                <a:ext uri="{28A0092B-C50C-407E-A947-70E740481C1C}">
                  <a14:useLocalDpi xmlns:a14="http://schemas.microsoft.com/office/drawing/2010/main" val="0"/>
                </a:ext>
              </a:extLst>
            </a:blip>
            <a:srcRect/>
            <a:stretch>
              <a:fillRect l="42676" r="-453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26713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fbeelding met bijschrift">
    <p:bg>
      <p:bgPr>
        <a:solidFill>
          <a:srgbClr val="01214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ECABA-4CA3-9C4F-98DB-5E909D50CF8B}"/>
              </a:ext>
            </a:extLst>
          </p:cNvPr>
          <p:cNvSpPr>
            <a:spLocks noGrp="1"/>
          </p:cNvSpPr>
          <p:nvPr>
            <p:ph type="title"/>
          </p:nvPr>
        </p:nvSpPr>
        <p:spPr>
          <a:xfrm>
            <a:off x="839788" y="457200"/>
            <a:ext cx="6838827" cy="1600200"/>
          </a:xfrm>
        </p:spPr>
        <p:txBody>
          <a:bodyPr anchor="b">
            <a:normAutofit/>
          </a:bodyPr>
          <a:lstStyle>
            <a:lvl1pPr>
              <a:defRPr sz="4000">
                <a:solidFill>
                  <a:srgbClr val="FACA21"/>
                </a:solidFill>
              </a:defRPr>
            </a:lvl1pPr>
          </a:lstStyle>
          <a:p>
            <a:r>
              <a:rPr lang="nl-NL"/>
              <a:t>Klik om stijl te bewerken</a:t>
            </a:r>
            <a:endParaRPr lang="nl-NL" dirty="0"/>
          </a:p>
        </p:txBody>
      </p:sp>
      <p:sp>
        <p:nvSpPr>
          <p:cNvPr id="4" name="Text Placeholder 3">
            <a:extLst>
              <a:ext uri="{FF2B5EF4-FFF2-40B4-BE49-F238E27FC236}">
                <a16:creationId xmlns:a16="http://schemas.microsoft.com/office/drawing/2014/main" id="{11AD5A50-DA88-9447-9E19-0F2AE1D41F53}"/>
              </a:ext>
            </a:extLst>
          </p:cNvPr>
          <p:cNvSpPr>
            <a:spLocks noGrp="1"/>
          </p:cNvSpPr>
          <p:nvPr>
            <p:ph type="body" sz="half" idx="2"/>
          </p:nvPr>
        </p:nvSpPr>
        <p:spPr>
          <a:xfrm>
            <a:off x="839788" y="2145322"/>
            <a:ext cx="6158889" cy="3723665"/>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a:extLst>
              <a:ext uri="{FF2B5EF4-FFF2-40B4-BE49-F238E27FC236}">
                <a16:creationId xmlns:a16="http://schemas.microsoft.com/office/drawing/2014/main" id="{FE19602B-6EEF-1C40-8075-6B7CC95600EE}"/>
              </a:ext>
            </a:extLst>
          </p:cNvPr>
          <p:cNvSpPr>
            <a:spLocks noGrp="1"/>
          </p:cNvSpPr>
          <p:nvPr>
            <p:ph type="dt" sz="half" idx="10"/>
          </p:nvPr>
        </p:nvSpPr>
        <p:spPr/>
        <p:txBody>
          <a:bodyPr/>
          <a:lstStyle>
            <a:lvl1pPr>
              <a:defRPr>
                <a:solidFill>
                  <a:schemeClr val="bg1"/>
                </a:solidFill>
              </a:defRPr>
            </a:lvl1pPr>
          </a:lstStyle>
          <a:p>
            <a:fld id="{CEE77E40-3412-2043-8751-ECAB75A7B3F6}" type="datetimeFigureOut">
              <a:rPr lang="nl-NL" smtClean="0"/>
              <a:pPr/>
              <a:t>20-6-2023</a:t>
            </a:fld>
            <a:endParaRPr lang="nl-NL" dirty="0"/>
          </a:p>
        </p:txBody>
      </p:sp>
      <p:sp>
        <p:nvSpPr>
          <p:cNvPr id="7" name="Slide Number Placeholder 6">
            <a:extLst>
              <a:ext uri="{FF2B5EF4-FFF2-40B4-BE49-F238E27FC236}">
                <a16:creationId xmlns:a16="http://schemas.microsoft.com/office/drawing/2014/main" id="{D4578584-5F5B-C34D-ACF4-7593DA0E75D9}"/>
              </a:ext>
            </a:extLst>
          </p:cNvPr>
          <p:cNvSpPr>
            <a:spLocks noGrp="1"/>
          </p:cNvSpPr>
          <p:nvPr>
            <p:ph type="sldNum" sz="quarter" idx="12"/>
          </p:nvPr>
        </p:nvSpPr>
        <p:spPr/>
        <p:txBody>
          <a:bodyPr/>
          <a:lstStyle/>
          <a:p>
            <a:fld id="{9FA4CA3A-EBEE-0048-BDAC-00A563B903DA}" type="slidenum">
              <a:rPr lang="nl-NL" smtClean="0"/>
              <a:t>‹nr.›</a:t>
            </a:fld>
            <a:endParaRPr lang="nl-NL"/>
          </a:p>
        </p:txBody>
      </p:sp>
      <p:sp>
        <p:nvSpPr>
          <p:cNvPr id="8" name="Data 2">
            <a:extLst>
              <a:ext uri="{FF2B5EF4-FFF2-40B4-BE49-F238E27FC236}">
                <a16:creationId xmlns:a16="http://schemas.microsoft.com/office/drawing/2014/main" id="{6818AC45-7418-A947-9E27-6A099F963813}"/>
              </a:ext>
            </a:extLst>
          </p:cNvPr>
          <p:cNvSpPr/>
          <p:nvPr userDrawn="1"/>
        </p:nvSpPr>
        <p:spPr>
          <a:xfrm>
            <a:off x="5578998" y="-81022"/>
            <a:ext cx="8210310" cy="698548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0" h="10034">
                <a:moveTo>
                  <a:pt x="0" y="10000"/>
                </a:moveTo>
                <a:lnTo>
                  <a:pt x="5147" y="17"/>
                </a:lnTo>
                <a:lnTo>
                  <a:pt x="13557" y="0"/>
                </a:lnTo>
                <a:cubicBezTo>
                  <a:pt x="13561" y="3345"/>
                  <a:pt x="13566" y="6689"/>
                  <a:pt x="13570" y="10034"/>
                </a:cubicBezTo>
                <a:lnTo>
                  <a:pt x="0" y="10000"/>
                </a:lnTo>
                <a:close/>
              </a:path>
            </a:pathLst>
          </a:custGeom>
          <a:blipFill dpi="0" rotWithShape="1">
            <a:blip r:embed="rId2">
              <a:extLst>
                <a:ext uri="{28A0092B-C50C-407E-A947-70E740481C1C}">
                  <a14:useLocalDpi xmlns:a14="http://schemas.microsoft.com/office/drawing/2010/main" val="0"/>
                </a:ext>
              </a:extLst>
            </a:blip>
            <a:srcRect/>
            <a:stretch>
              <a:fillRect l="-1243" r="-27455"/>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Tree>
    <p:extLst>
      <p:ext uri="{BB962C8B-B14F-4D97-AF65-F5344CB8AC3E}">
        <p14:creationId xmlns:p14="http://schemas.microsoft.com/office/powerpoint/2010/main" val="3071948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rgbClr val="8EC34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ECABA-4CA3-9C4F-98DB-5E909D50CF8B}"/>
              </a:ext>
            </a:extLst>
          </p:cNvPr>
          <p:cNvSpPr>
            <a:spLocks noGrp="1"/>
          </p:cNvSpPr>
          <p:nvPr>
            <p:ph type="title"/>
          </p:nvPr>
        </p:nvSpPr>
        <p:spPr>
          <a:xfrm>
            <a:off x="839788" y="457200"/>
            <a:ext cx="6838827" cy="1600200"/>
          </a:xfrm>
        </p:spPr>
        <p:txBody>
          <a:bodyPr anchor="b">
            <a:normAutofit/>
          </a:bodyPr>
          <a:lstStyle>
            <a:lvl1pPr>
              <a:defRPr sz="4000">
                <a:solidFill>
                  <a:schemeClr val="tx1">
                    <a:lumMod val="75000"/>
                    <a:lumOff val="25000"/>
                  </a:schemeClr>
                </a:solidFill>
              </a:defRPr>
            </a:lvl1pPr>
          </a:lstStyle>
          <a:p>
            <a:r>
              <a:rPr lang="nl-NL"/>
              <a:t>Klik om stijl te bewerken</a:t>
            </a:r>
            <a:endParaRPr lang="nl-NL" dirty="0"/>
          </a:p>
        </p:txBody>
      </p:sp>
      <p:sp>
        <p:nvSpPr>
          <p:cNvPr id="4" name="Text Placeholder 3">
            <a:extLst>
              <a:ext uri="{FF2B5EF4-FFF2-40B4-BE49-F238E27FC236}">
                <a16:creationId xmlns:a16="http://schemas.microsoft.com/office/drawing/2014/main" id="{11AD5A50-DA88-9447-9E19-0F2AE1D41F53}"/>
              </a:ext>
            </a:extLst>
          </p:cNvPr>
          <p:cNvSpPr>
            <a:spLocks noGrp="1"/>
          </p:cNvSpPr>
          <p:nvPr>
            <p:ph type="body" sz="half" idx="2"/>
          </p:nvPr>
        </p:nvSpPr>
        <p:spPr>
          <a:xfrm>
            <a:off x="839788" y="2145322"/>
            <a:ext cx="6158889" cy="3723665"/>
          </a:xfrm>
        </p:spPr>
        <p:txBody>
          <a:bodyPr/>
          <a:lstStyle>
            <a:lvl1pPr marL="0" indent="0">
              <a:buNone/>
              <a:defRPr sz="16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a:extLst>
              <a:ext uri="{FF2B5EF4-FFF2-40B4-BE49-F238E27FC236}">
                <a16:creationId xmlns:a16="http://schemas.microsoft.com/office/drawing/2014/main" id="{FE19602B-6EEF-1C40-8075-6B7CC95600EE}"/>
              </a:ext>
            </a:extLst>
          </p:cNvPr>
          <p:cNvSpPr>
            <a:spLocks noGrp="1"/>
          </p:cNvSpPr>
          <p:nvPr>
            <p:ph type="dt" sz="half" idx="10"/>
          </p:nvPr>
        </p:nvSpPr>
        <p:spPr/>
        <p:txBody>
          <a:bodyPr/>
          <a:lstStyle>
            <a:lvl1pPr>
              <a:defRPr>
                <a:solidFill>
                  <a:schemeClr val="tx1">
                    <a:lumMod val="75000"/>
                    <a:lumOff val="25000"/>
                  </a:schemeClr>
                </a:solidFill>
              </a:defRPr>
            </a:lvl1pPr>
          </a:lstStyle>
          <a:p>
            <a:fld id="{CEE77E40-3412-2043-8751-ECAB75A7B3F6}" type="datetimeFigureOut">
              <a:rPr lang="nl-NL" smtClean="0"/>
              <a:pPr/>
              <a:t>20-6-2023</a:t>
            </a:fld>
            <a:endParaRPr lang="nl-NL" dirty="0"/>
          </a:p>
        </p:txBody>
      </p:sp>
      <p:sp>
        <p:nvSpPr>
          <p:cNvPr id="7" name="Slide Number Placeholder 6">
            <a:extLst>
              <a:ext uri="{FF2B5EF4-FFF2-40B4-BE49-F238E27FC236}">
                <a16:creationId xmlns:a16="http://schemas.microsoft.com/office/drawing/2014/main" id="{D4578584-5F5B-C34D-ACF4-7593DA0E75D9}"/>
              </a:ext>
            </a:extLst>
          </p:cNvPr>
          <p:cNvSpPr>
            <a:spLocks noGrp="1"/>
          </p:cNvSpPr>
          <p:nvPr>
            <p:ph type="sldNum" sz="quarter" idx="12"/>
          </p:nvPr>
        </p:nvSpPr>
        <p:spPr/>
        <p:txBody>
          <a:bodyPr/>
          <a:lstStyle/>
          <a:p>
            <a:fld id="{9FA4CA3A-EBEE-0048-BDAC-00A563B903DA}" type="slidenum">
              <a:rPr lang="nl-NL" smtClean="0"/>
              <a:t>‹nr.›</a:t>
            </a:fld>
            <a:endParaRPr lang="nl-NL"/>
          </a:p>
        </p:txBody>
      </p:sp>
      <p:sp>
        <p:nvSpPr>
          <p:cNvPr id="8" name="Data 2">
            <a:extLst>
              <a:ext uri="{FF2B5EF4-FFF2-40B4-BE49-F238E27FC236}">
                <a16:creationId xmlns:a16="http://schemas.microsoft.com/office/drawing/2014/main" id="{6818AC45-7418-A947-9E27-6A099F963813}"/>
              </a:ext>
            </a:extLst>
          </p:cNvPr>
          <p:cNvSpPr/>
          <p:nvPr userDrawn="1"/>
        </p:nvSpPr>
        <p:spPr>
          <a:xfrm>
            <a:off x="5578998" y="-81022"/>
            <a:ext cx="8210310" cy="698548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0" h="10034">
                <a:moveTo>
                  <a:pt x="0" y="10000"/>
                </a:moveTo>
                <a:lnTo>
                  <a:pt x="5147" y="17"/>
                </a:lnTo>
                <a:lnTo>
                  <a:pt x="13557" y="0"/>
                </a:lnTo>
                <a:cubicBezTo>
                  <a:pt x="13561" y="3345"/>
                  <a:pt x="13566" y="6689"/>
                  <a:pt x="13570" y="10034"/>
                </a:cubicBezTo>
                <a:lnTo>
                  <a:pt x="0" y="10000"/>
                </a:lnTo>
                <a:close/>
              </a:path>
            </a:pathLst>
          </a:custGeom>
          <a:blipFill dpi="0" rotWithShape="1">
            <a:blip r:embed="rId2">
              <a:extLst>
                <a:ext uri="{28A0092B-C50C-407E-A947-70E740481C1C}">
                  <a14:useLocalDpi xmlns:a14="http://schemas.microsoft.com/office/drawing/2010/main" val="0"/>
                </a:ext>
              </a:extLst>
            </a:blip>
            <a:srcRect/>
            <a:stretch>
              <a:fillRect l="-1243" r="-27455"/>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Tree>
    <p:extLst>
      <p:ext uri="{BB962C8B-B14F-4D97-AF65-F5344CB8AC3E}">
        <p14:creationId xmlns:p14="http://schemas.microsoft.com/office/powerpoint/2010/main" val="3753456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solidFill>
          <a:srgbClr val="D11A6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ECABA-4CA3-9C4F-98DB-5E909D50CF8B}"/>
              </a:ext>
            </a:extLst>
          </p:cNvPr>
          <p:cNvSpPr>
            <a:spLocks noGrp="1"/>
          </p:cNvSpPr>
          <p:nvPr>
            <p:ph type="title"/>
          </p:nvPr>
        </p:nvSpPr>
        <p:spPr>
          <a:xfrm>
            <a:off x="839788" y="457200"/>
            <a:ext cx="6838827" cy="1600200"/>
          </a:xfrm>
        </p:spPr>
        <p:txBody>
          <a:bodyPr anchor="b">
            <a:normAutofit/>
          </a:bodyPr>
          <a:lstStyle>
            <a:lvl1pPr>
              <a:defRPr sz="4000">
                <a:solidFill>
                  <a:schemeClr val="bg1"/>
                </a:solidFill>
              </a:defRPr>
            </a:lvl1pPr>
          </a:lstStyle>
          <a:p>
            <a:r>
              <a:rPr lang="nl-NL"/>
              <a:t>Klik om stijl te bewerken</a:t>
            </a:r>
            <a:endParaRPr lang="nl-NL" dirty="0"/>
          </a:p>
        </p:txBody>
      </p:sp>
      <p:sp>
        <p:nvSpPr>
          <p:cNvPr id="4" name="Text Placeholder 3">
            <a:extLst>
              <a:ext uri="{FF2B5EF4-FFF2-40B4-BE49-F238E27FC236}">
                <a16:creationId xmlns:a16="http://schemas.microsoft.com/office/drawing/2014/main" id="{11AD5A50-DA88-9447-9E19-0F2AE1D41F53}"/>
              </a:ext>
            </a:extLst>
          </p:cNvPr>
          <p:cNvSpPr>
            <a:spLocks noGrp="1"/>
          </p:cNvSpPr>
          <p:nvPr>
            <p:ph type="body" sz="half" idx="2"/>
          </p:nvPr>
        </p:nvSpPr>
        <p:spPr>
          <a:xfrm>
            <a:off x="839788" y="2145322"/>
            <a:ext cx="6158889" cy="3723665"/>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a:extLst>
              <a:ext uri="{FF2B5EF4-FFF2-40B4-BE49-F238E27FC236}">
                <a16:creationId xmlns:a16="http://schemas.microsoft.com/office/drawing/2014/main" id="{FE19602B-6EEF-1C40-8075-6B7CC95600EE}"/>
              </a:ext>
            </a:extLst>
          </p:cNvPr>
          <p:cNvSpPr>
            <a:spLocks noGrp="1"/>
          </p:cNvSpPr>
          <p:nvPr>
            <p:ph type="dt" sz="half" idx="10"/>
          </p:nvPr>
        </p:nvSpPr>
        <p:spPr/>
        <p:txBody>
          <a:bodyPr/>
          <a:lstStyle>
            <a:lvl1pPr>
              <a:defRPr>
                <a:solidFill>
                  <a:schemeClr val="bg1"/>
                </a:solidFill>
              </a:defRPr>
            </a:lvl1pPr>
          </a:lstStyle>
          <a:p>
            <a:fld id="{CEE77E40-3412-2043-8751-ECAB75A7B3F6}" type="datetimeFigureOut">
              <a:rPr lang="nl-NL" smtClean="0"/>
              <a:pPr/>
              <a:t>20-6-2023</a:t>
            </a:fld>
            <a:endParaRPr lang="nl-NL" dirty="0"/>
          </a:p>
        </p:txBody>
      </p:sp>
      <p:sp>
        <p:nvSpPr>
          <p:cNvPr id="7" name="Slide Number Placeholder 6">
            <a:extLst>
              <a:ext uri="{FF2B5EF4-FFF2-40B4-BE49-F238E27FC236}">
                <a16:creationId xmlns:a16="http://schemas.microsoft.com/office/drawing/2014/main" id="{D4578584-5F5B-C34D-ACF4-7593DA0E75D9}"/>
              </a:ext>
            </a:extLst>
          </p:cNvPr>
          <p:cNvSpPr>
            <a:spLocks noGrp="1"/>
          </p:cNvSpPr>
          <p:nvPr>
            <p:ph type="sldNum" sz="quarter" idx="12"/>
          </p:nvPr>
        </p:nvSpPr>
        <p:spPr/>
        <p:txBody>
          <a:bodyPr/>
          <a:lstStyle/>
          <a:p>
            <a:fld id="{9FA4CA3A-EBEE-0048-BDAC-00A563B903DA}" type="slidenum">
              <a:rPr lang="nl-NL" smtClean="0"/>
              <a:t>‹nr.›</a:t>
            </a:fld>
            <a:endParaRPr lang="nl-NL"/>
          </a:p>
        </p:txBody>
      </p:sp>
      <p:sp>
        <p:nvSpPr>
          <p:cNvPr id="8" name="Data 2">
            <a:extLst>
              <a:ext uri="{FF2B5EF4-FFF2-40B4-BE49-F238E27FC236}">
                <a16:creationId xmlns:a16="http://schemas.microsoft.com/office/drawing/2014/main" id="{6818AC45-7418-A947-9E27-6A099F963813}"/>
              </a:ext>
            </a:extLst>
          </p:cNvPr>
          <p:cNvSpPr/>
          <p:nvPr userDrawn="1"/>
        </p:nvSpPr>
        <p:spPr>
          <a:xfrm>
            <a:off x="5578998" y="-81022"/>
            <a:ext cx="8210310" cy="698548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0" h="10034">
                <a:moveTo>
                  <a:pt x="0" y="10000"/>
                </a:moveTo>
                <a:lnTo>
                  <a:pt x="5147" y="17"/>
                </a:lnTo>
                <a:lnTo>
                  <a:pt x="13557" y="0"/>
                </a:lnTo>
                <a:cubicBezTo>
                  <a:pt x="13561" y="3345"/>
                  <a:pt x="13566" y="6689"/>
                  <a:pt x="13570" y="10034"/>
                </a:cubicBezTo>
                <a:lnTo>
                  <a:pt x="0" y="10000"/>
                </a:lnTo>
                <a:close/>
              </a:path>
            </a:pathLst>
          </a:custGeom>
          <a:blipFill dpi="0" rotWithShape="1">
            <a:blip r:embed="rId2">
              <a:extLst>
                <a:ext uri="{28A0092B-C50C-407E-A947-70E740481C1C}">
                  <a14:useLocalDpi xmlns:a14="http://schemas.microsoft.com/office/drawing/2010/main" val="0"/>
                </a:ext>
              </a:extLst>
            </a:blip>
            <a:srcRect/>
            <a:stretch>
              <a:fillRect l="-1243" r="-27455"/>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Tree>
    <p:extLst>
      <p:ext uri="{BB962C8B-B14F-4D97-AF65-F5344CB8AC3E}">
        <p14:creationId xmlns:p14="http://schemas.microsoft.com/office/powerpoint/2010/main" val="4118398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solidFill>
          <a:srgbClr val="FEE89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ECABA-4CA3-9C4F-98DB-5E909D50CF8B}"/>
              </a:ext>
            </a:extLst>
          </p:cNvPr>
          <p:cNvSpPr>
            <a:spLocks noGrp="1"/>
          </p:cNvSpPr>
          <p:nvPr>
            <p:ph type="title"/>
          </p:nvPr>
        </p:nvSpPr>
        <p:spPr>
          <a:xfrm>
            <a:off x="839788" y="457200"/>
            <a:ext cx="6838827" cy="1600200"/>
          </a:xfrm>
        </p:spPr>
        <p:txBody>
          <a:bodyPr anchor="b">
            <a:normAutofit/>
          </a:bodyPr>
          <a:lstStyle>
            <a:lvl1pPr>
              <a:defRPr sz="4000">
                <a:solidFill>
                  <a:schemeClr val="tx1">
                    <a:lumMod val="75000"/>
                    <a:lumOff val="25000"/>
                  </a:schemeClr>
                </a:solidFill>
              </a:defRPr>
            </a:lvl1pPr>
          </a:lstStyle>
          <a:p>
            <a:r>
              <a:rPr lang="nl-NL"/>
              <a:t>Klik om stijl te bewerken</a:t>
            </a:r>
            <a:endParaRPr lang="nl-NL" dirty="0"/>
          </a:p>
        </p:txBody>
      </p:sp>
      <p:sp>
        <p:nvSpPr>
          <p:cNvPr id="4" name="Text Placeholder 3">
            <a:extLst>
              <a:ext uri="{FF2B5EF4-FFF2-40B4-BE49-F238E27FC236}">
                <a16:creationId xmlns:a16="http://schemas.microsoft.com/office/drawing/2014/main" id="{11AD5A50-DA88-9447-9E19-0F2AE1D41F53}"/>
              </a:ext>
            </a:extLst>
          </p:cNvPr>
          <p:cNvSpPr>
            <a:spLocks noGrp="1"/>
          </p:cNvSpPr>
          <p:nvPr>
            <p:ph type="body" sz="half" idx="2"/>
          </p:nvPr>
        </p:nvSpPr>
        <p:spPr>
          <a:xfrm>
            <a:off x="839788" y="2145322"/>
            <a:ext cx="6158889" cy="3723665"/>
          </a:xfrm>
        </p:spPr>
        <p:txBody>
          <a:bodyPr/>
          <a:lstStyle>
            <a:lvl1pPr marL="0" indent="0">
              <a:buNone/>
              <a:defRPr sz="16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a:extLst>
              <a:ext uri="{FF2B5EF4-FFF2-40B4-BE49-F238E27FC236}">
                <a16:creationId xmlns:a16="http://schemas.microsoft.com/office/drawing/2014/main" id="{FE19602B-6EEF-1C40-8075-6B7CC95600EE}"/>
              </a:ext>
            </a:extLst>
          </p:cNvPr>
          <p:cNvSpPr>
            <a:spLocks noGrp="1"/>
          </p:cNvSpPr>
          <p:nvPr>
            <p:ph type="dt" sz="half" idx="10"/>
          </p:nvPr>
        </p:nvSpPr>
        <p:spPr/>
        <p:txBody>
          <a:bodyPr/>
          <a:lstStyle>
            <a:lvl1pPr>
              <a:defRPr>
                <a:solidFill>
                  <a:schemeClr val="tx1">
                    <a:lumMod val="75000"/>
                    <a:lumOff val="25000"/>
                  </a:schemeClr>
                </a:solidFill>
              </a:defRPr>
            </a:lvl1pPr>
          </a:lstStyle>
          <a:p>
            <a:fld id="{CEE77E40-3412-2043-8751-ECAB75A7B3F6}" type="datetimeFigureOut">
              <a:rPr lang="nl-NL" smtClean="0"/>
              <a:pPr/>
              <a:t>20-6-2023</a:t>
            </a:fld>
            <a:endParaRPr lang="nl-NL" dirty="0"/>
          </a:p>
        </p:txBody>
      </p:sp>
      <p:sp>
        <p:nvSpPr>
          <p:cNvPr id="7" name="Slide Number Placeholder 6">
            <a:extLst>
              <a:ext uri="{FF2B5EF4-FFF2-40B4-BE49-F238E27FC236}">
                <a16:creationId xmlns:a16="http://schemas.microsoft.com/office/drawing/2014/main" id="{D4578584-5F5B-C34D-ACF4-7593DA0E75D9}"/>
              </a:ext>
            </a:extLst>
          </p:cNvPr>
          <p:cNvSpPr>
            <a:spLocks noGrp="1"/>
          </p:cNvSpPr>
          <p:nvPr>
            <p:ph type="sldNum" sz="quarter" idx="12"/>
          </p:nvPr>
        </p:nvSpPr>
        <p:spPr/>
        <p:txBody>
          <a:bodyPr/>
          <a:lstStyle/>
          <a:p>
            <a:fld id="{9FA4CA3A-EBEE-0048-BDAC-00A563B903DA}" type="slidenum">
              <a:rPr lang="nl-NL" smtClean="0"/>
              <a:t>‹nr.›</a:t>
            </a:fld>
            <a:endParaRPr lang="nl-NL"/>
          </a:p>
        </p:txBody>
      </p:sp>
      <p:sp>
        <p:nvSpPr>
          <p:cNvPr id="8" name="Data 2">
            <a:extLst>
              <a:ext uri="{FF2B5EF4-FFF2-40B4-BE49-F238E27FC236}">
                <a16:creationId xmlns:a16="http://schemas.microsoft.com/office/drawing/2014/main" id="{6818AC45-7418-A947-9E27-6A099F963813}"/>
              </a:ext>
            </a:extLst>
          </p:cNvPr>
          <p:cNvSpPr/>
          <p:nvPr userDrawn="1"/>
        </p:nvSpPr>
        <p:spPr>
          <a:xfrm>
            <a:off x="5578998" y="-81022"/>
            <a:ext cx="8210310" cy="698548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0" h="10034">
                <a:moveTo>
                  <a:pt x="0" y="10000"/>
                </a:moveTo>
                <a:lnTo>
                  <a:pt x="5147" y="17"/>
                </a:lnTo>
                <a:lnTo>
                  <a:pt x="13557" y="0"/>
                </a:lnTo>
                <a:cubicBezTo>
                  <a:pt x="13561" y="3345"/>
                  <a:pt x="13566" y="6689"/>
                  <a:pt x="13570" y="10034"/>
                </a:cubicBezTo>
                <a:lnTo>
                  <a:pt x="0" y="10000"/>
                </a:lnTo>
                <a:close/>
              </a:path>
            </a:pathLst>
          </a:custGeom>
          <a:blipFill dpi="0" rotWithShape="1">
            <a:blip r:embed="rId2">
              <a:extLst>
                <a:ext uri="{28A0092B-C50C-407E-A947-70E740481C1C}">
                  <a14:useLocalDpi xmlns:a14="http://schemas.microsoft.com/office/drawing/2010/main" val="0"/>
                </a:ext>
              </a:extLst>
            </a:blip>
            <a:srcRect/>
            <a:stretch>
              <a:fillRect l="-1243" r="-27455"/>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Tree>
    <p:extLst>
      <p:ext uri="{BB962C8B-B14F-4D97-AF65-F5344CB8AC3E}">
        <p14:creationId xmlns:p14="http://schemas.microsoft.com/office/powerpoint/2010/main" val="290927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61C37-CCB7-2F45-B885-21EEB58ED64A}"/>
              </a:ext>
            </a:extLst>
          </p:cNvPr>
          <p:cNvSpPr>
            <a:spLocks noGrp="1"/>
          </p:cNvSpPr>
          <p:nvPr>
            <p:ph type="title"/>
          </p:nvPr>
        </p:nvSpPr>
        <p:spPr/>
        <p:txBody>
          <a:bodyPr/>
          <a:lstStyle/>
          <a:p>
            <a:r>
              <a:rPr lang="nl-NL"/>
              <a:t>Klik om stijl te bewerken</a:t>
            </a:r>
          </a:p>
        </p:txBody>
      </p:sp>
      <p:sp>
        <p:nvSpPr>
          <p:cNvPr id="3" name="Vertical Text Placeholder 2">
            <a:extLst>
              <a:ext uri="{FF2B5EF4-FFF2-40B4-BE49-F238E27FC236}">
                <a16:creationId xmlns:a16="http://schemas.microsoft.com/office/drawing/2014/main" id="{5177501F-82B1-0C40-AC7B-D95C0F8D81A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3">
            <a:extLst>
              <a:ext uri="{FF2B5EF4-FFF2-40B4-BE49-F238E27FC236}">
                <a16:creationId xmlns:a16="http://schemas.microsoft.com/office/drawing/2014/main" id="{3ECA8202-875C-714A-9FDD-E929A8FFB3B4}"/>
              </a:ext>
            </a:extLst>
          </p:cNvPr>
          <p:cNvSpPr>
            <a:spLocks noGrp="1"/>
          </p:cNvSpPr>
          <p:nvPr>
            <p:ph type="dt" sz="half" idx="10"/>
          </p:nvPr>
        </p:nvSpPr>
        <p:spPr/>
        <p:txBody>
          <a:bodyPr/>
          <a:lstStyle/>
          <a:p>
            <a:fld id="{CEE77E40-3412-2043-8751-ECAB75A7B3F6}" type="datetimeFigureOut">
              <a:rPr lang="nl-NL" smtClean="0"/>
              <a:t>20-6-2023</a:t>
            </a:fld>
            <a:endParaRPr lang="nl-NL"/>
          </a:p>
        </p:txBody>
      </p:sp>
      <p:sp>
        <p:nvSpPr>
          <p:cNvPr id="5" name="Footer Placeholder 4">
            <a:extLst>
              <a:ext uri="{FF2B5EF4-FFF2-40B4-BE49-F238E27FC236}">
                <a16:creationId xmlns:a16="http://schemas.microsoft.com/office/drawing/2014/main" id="{D08B37A6-EB35-364C-B476-272C0CAF0B8F}"/>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C661ACFA-11C1-C14F-8CA9-B995F194C92C}"/>
              </a:ext>
            </a:extLst>
          </p:cNvPr>
          <p:cNvSpPr>
            <a:spLocks noGrp="1"/>
          </p:cNvSpPr>
          <p:nvPr>
            <p:ph type="sldNum" sz="quarter" idx="12"/>
          </p:nvPr>
        </p:nvSpPr>
        <p:spPr/>
        <p:txBody>
          <a:bodyPr/>
          <a:lstStyle/>
          <a:p>
            <a:fld id="{9FA4CA3A-EBEE-0048-BDAC-00A563B903DA}" type="slidenum">
              <a:rPr lang="nl-NL" smtClean="0"/>
              <a:t>‹nr.›</a:t>
            </a:fld>
            <a:endParaRPr lang="nl-NL"/>
          </a:p>
        </p:txBody>
      </p:sp>
    </p:spTree>
    <p:extLst>
      <p:ext uri="{BB962C8B-B14F-4D97-AF65-F5344CB8AC3E}">
        <p14:creationId xmlns:p14="http://schemas.microsoft.com/office/powerpoint/2010/main" val="1069755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DCB10A-E79D-AF43-A77D-E0DD17D372A4}"/>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Vertical Text Placeholder 2">
            <a:extLst>
              <a:ext uri="{FF2B5EF4-FFF2-40B4-BE49-F238E27FC236}">
                <a16:creationId xmlns:a16="http://schemas.microsoft.com/office/drawing/2014/main" id="{C0FA387B-7531-E94D-AE27-4F29AC73839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3">
            <a:extLst>
              <a:ext uri="{FF2B5EF4-FFF2-40B4-BE49-F238E27FC236}">
                <a16:creationId xmlns:a16="http://schemas.microsoft.com/office/drawing/2014/main" id="{F69CE0C4-0417-7748-A123-8FB8E81AC573}"/>
              </a:ext>
            </a:extLst>
          </p:cNvPr>
          <p:cNvSpPr>
            <a:spLocks noGrp="1"/>
          </p:cNvSpPr>
          <p:nvPr>
            <p:ph type="dt" sz="half" idx="10"/>
          </p:nvPr>
        </p:nvSpPr>
        <p:spPr/>
        <p:txBody>
          <a:bodyPr/>
          <a:lstStyle/>
          <a:p>
            <a:fld id="{CEE77E40-3412-2043-8751-ECAB75A7B3F6}" type="datetimeFigureOut">
              <a:rPr lang="nl-NL" smtClean="0"/>
              <a:t>20-6-2023</a:t>
            </a:fld>
            <a:endParaRPr lang="nl-NL"/>
          </a:p>
        </p:txBody>
      </p:sp>
      <p:sp>
        <p:nvSpPr>
          <p:cNvPr id="5" name="Footer Placeholder 4">
            <a:extLst>
              <a:ext uri="{FF2B5EF4-FFF2-40B4-BE49-F238E27FC236}">
                <a16:creationId xmlns:a16="http://schemas.microsoft.com/office/drawing/2014/main" id="{E08C1873-B0B1-9F48-9B14-E8FE188EF0C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F986848-5D41-7B48-A56A-F7C89F2E43C6}"/>
              </a:ext>
            </a:extLst>
          </p:cNvPr>
          <p:cNvSpPr>
            <a:spLocks noGrp="1"/>
          </p:cNvSpPr>
          <p:nvPr>
            <p:ph type="sldNum" sz="quarter" idx="12"/>
          </p:nvPr>
        </p:nvSpPr>
        <p:spPr/>
        <p:txBody>
          <a:bodyPr/>
          <a:lstStyle/>
          <a:p>
            <a:fld id="{9FA4CA3A-EBEE-0048-BDAC-00A563B903DA}" type="slidenum">
              <a:rPr lang="nl-NL" smtClean="0"/>
              <a:t>‹nr.›</a:t>
            </a:fld>
            <a:endParaRPr lang="nl-NL"/>
          </a:p>
        </p:txBody>
      </p:sp>
    </p:spTree>
    <p:extLst>
      <p:ext uri="{BB962C8B-B14F-4D97-AF65-F5344CB8AC3E}">
        <p14:creationId xmlns:p14="http://schemas.microsoft.com/office/powerpoint/2010/main" val="2824101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2E3FF-693F-C541-A0D5-00199D75CA9B}"/>
              </a:ext>
            </a:extLst>
          </p:cNvPr>
          <p:cNvSpPr>
            <a:spLocks noGrp="1"/>
          </p:cNvSpPr>
          <p:nvPr>
            <p:ph type="title"/>
          </p:nvPr>
        </p:nvSpPr>
        <p:spPr>
          <a:xfrm>
            <a:off x="838200" y="884109"/>
            <a:ext cx="10515600" cy="1325563"/>
          </a:xfrm>
        </p:spPr>
        <p:txBody>
          <a:bodyPr/>
          <a:lstStyle/>
          <a:p>
            <a:r>
              <a:rPr lang="nl-NL"/>
              <a:t>Klik om stijl te bewerken</a:t>
            </a:r>
            <a:endParaRPr lang="nl-NL" dirty="0"/>
          </a:p>
        </p:txBody>
      </p:sp>
      <p:sp>
        <p:nvSpPr>
          <p:cNvPr id="3" name="Content Placeholder 2">
            <a:extLst>
              <a:ext uri="{FF2B5EF4-FFF2-40B4-BE49-F238E27FC236}">
                <a16:creationId xmlns:a16="http://schemas.microsoft.com/office/drawing/2014/main" id="{8A2A391A-3A31-484E-97DD-03CF36BA67FE}"/>
              </a:ext>
            </a:extLst>
          </p:cNvPr>
          <p:cNvSpPr>
            <a:spLocks noGrp="1"/>
          </p:cNvSpPr>
          <p:nvPr>
            <p:ph idx="1"/>
          </p:nvPr>
        </p:nvSpPr>
        <p:spPr>
          <a:xfrm>
            <a:off x="838200" y="2335427"/>
            <a:ext cx="10515600" cy="38415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Date Placeholder 3">
            <a:extLst>
              <a:ext uri="{FF2B5EF4-FFF2-40B4-BE49-F238E27FC236}">
                <a16:creationId xmlns:a16="http://schemas.microsoft.com/office/drawing/2014/main" id="{085FAAA7-65E6-9941-8EE0-9325B742AA2A}"/>
              </a:ext>
            </a:extLst>
          </p:cNvPr>
          <p:cNvSpPr>
            <a:spLocks noGrp="1"/>
          </p:cNvSpPr>
          <p:nvPr>
            <p:ph type="dt" sz="half" idx="10"/>
          </p:nvPr>
        </p:nvSpPr>
        <p:spPr/>
        <p:txBody>
          <a:bodyPr/>
          <a:lstStyle/>
          <a:p>
            <a:fld id="{CEE77E40-3412-2043-8751-ECAB75A7B3F6}" type="datetimeFigureOut">
              <a:rPr lang="nl-NL" smtClean="0"/>
              <a:t>20-6-2023</a:t>
            </a:fld>
            <a:endParaRPr lang="nl-NL"/>
          </a:p>
        </p:txBody>
      </p:sp>
      <p:sp>
        <p:nvSpPr>
          <p:cNvPr id="5" name="Footer Placeholder 4">
            <a:extLst>
              <a:ext uri="{FF2B5EF4-FFF2-40B4-BE49-F238E27FC236}">
                <a16:creationId xmlns:a16="http://schemas.microsoft.com/office/drawing/2014/main" id="{36088AC0-B47F-3C4D-B1A2-75C6F63CFBA8}"/>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8EBC8BCE-8463-8642-9782-83FC85F86669}"/>
              </a:ext>
            </a:extLst>
          </p:cNvPr>
          <p:cNvSpPr>
            <a:spLocks noGrp="1"/>
          </p:cNvSpPr>
          <p:nvPr>
            <p:ph type="sldNum" sz="quarter" idx="12"/>
          </p:nvPr>
        </p:nvSpPr>
        <p:spPr/>
        <p:txBody>
          <a:bodyPr/>
          <a:lstStyle/>
          <a:p>
            <a:fld id="{9FA4CA3A-EBEE-0048-BDAC-00A563B903DA}" type="slidenum">
              <a:rPr lang="nl-NL" smtClean="0"/>
              <a:t>‹nr.›</a:t>
            </a:fld>
            <a:endParaRPr lang="nl-NL"/>
          </a:p>
        </p:txBody>
      </p:sp>
    </p:spTree>
    <p:extLst>
      <p:ext uri="{BB962C8B-B14F-4D97-AF65-F5344CB8AC3E}">
        <p14:creationId xmlns:p14="http://schemas.microsoft.com/office/powerpoint/2010/main" val="718477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2E3FF-693F-C541-A0D5-00199D75CA9B}"/>
              </a:ext>
            </a:extLst>
          </p:cNvPr>
          <p:cNvSpPr>
            <a:spLocks noGrp="1"/>
          </p:cNvSpPr>
          <p:nvPr>
            <p:ph type="title"/>
          </p:nvPr>
        </p:nvSpPr>
        <p:spPr>
          <a:xfrm>
            <a:off x="838200" y="884110"/>
            <a:ext cx="10515600" cy="941516"/>
          </a:xfrm>
        </p:spPr>
        <p:txBody>
          <a:bodyPr/>
          <a:lstStyle/>
          <a:p>
            <a:r>
              <a:rPr lang="nl-NL"/>
              <a:t>Klik om stijl te bewerken</a:t>
            </a:r>
            <a:endParaRPr lang="nl-NL" dirty="0"/>
          </a:p>
        </p:txBody>
      </p:sp>
      <p:sp>
        <p:nvSpPr>
          <p:cNvPr id="3" name="Content Placeholder 2">
            <a:extLst>
              <a:ext uri="{FF2B5EF4-FFF2-40B4-BE49-F238E27FC236}">
                <a16:creationId xmlns:a16="http://schemas.microsoft.com/office/drawing/2014/main" id="{8A2A391A-3A31-484E-97DD-03CF36BA67FE}"/>
              </a:ext>
            </a:extLst>
          </p:cNvPr>
          <p:cNvSpPr>
            <a:spLocks noGrp="1"/>
          </p:cNvSpPr>
          <p:nvPr>
            <p:ph idx="1"/>
          </p:nvPr>
        </p:nvSpPr>
        <p:spPr>
          <a:xfrm>
            <a:off x="2731476" y="1825625"/>
            <a:ext cx="8622323"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Date Placeholder 3">
            <a:extLst>
              <a:ext uri="{FF2B5EF4-FFF2-40B4-BE49-F238E27FC236}">
                <a16:creationId xmlns:a16="http://schemas.microsoft.com/office/drawing/2014/main" id="{085FAAA7-65E6-9941-8EE0-9325B742AA2A}"/>
              </a:ext>
            </a:extLst>
          </p:cNvPr>
          <p:cNvSpPr>
            <a:spLocks noGrp="1"/>
          </p:cNvSpPr>
          <p:nvPr>
            <p:ph type="dt" sz="half" idx="10"/>
          </p:nvPr>
        </p:nvSpPr>
        <p:spPr/>
        <p:txBody>
          <a:bodyPr/>
          <a:lstStyle/>
          <a:p>
            <a:fld id="{CEE77E40-3412-2043-8751-ECAB75A7B3F6}" type="datetimeFigureOut">
              <a:rPr lang="nl-NL" smtClean="0"/>
              <a:t>20-6-2023</a:t>
            </a:fld>
            <a:endParaRPr lang="nl-NL"/>
          </a:p>
        </p:txBody>
      </p:sp>
      <p:sp>
        <p:nvSpPr>
          <p:cNvPr id="5" name="Footer Placeholder 4">
            <a:extLst>
              <a:ext uri="{FF2B5EF4-FFF2-40B4-BE49-F238E27FC236}">
                <a16:creationId xmlns:a16="http://schemas.microsoft.com/office/drawing/2014/main" id="{36088AC0-B47F-3C4D-B1A2-75C6F63CFBA8}"/>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8EBC8BCE-8463-8642-9782-83FC85F86669}"/>
              </a:ext>
            </a:extLst>
          </p:cNvPr>
          <p:cNvSpPr>
            <a:spLocks noGrp="1"/>
          </p:cNvSpPr>
          <p:nvPr>
            <p:ph type="sldNum" sz="quarter" idx="12"/>
          </p:nvPr>
        </p:nvSpPr>
        <p:spPr/>
        <p:txBody>
          <a:bodyPr/>
          <a:lstStyle/>
          <a:p>
            <a:fld id="{9FA4CA3A-EBEE-0048-BDAC-00A563B903DA}" type="slidenum">
              <a:rPr lang="nl-NL" smtClean="0"/>
              <a:t>‹nr.›</a:t>
            </a:fld>
            <a:endParaRPr lang="nl-NL"/>
          </a:p>
        </p:txBody>
      </p:sp>
      <p:sp>
        <p:nvSpPr>
          <p:cNvPr id="7" name="Rectangle 6">
            <a:extLst>
              <a:ext uri="{FF2B5EF4-FFF2-40B4-BE49-F238E27FC236}">
                <a16:creationId xmlns:a16="http://schemas.microsoft.com/office/drawing/2014/main" id="{B83A55E9-F375-BE4F-9596-3920089BCDEB}"/>
              </a:ext>
            </a:extLst>
          </p:cNvPr>
          <p:cNvSpPr/>
          <p:nvPr userDrawn="1"/>
        </p:nvSpPr>
        <p:spPr>
          <a:xfrm>
            <a:off x="838200" y="1825625"/>
            <a:ext cx="1789497" cy="4351338"/>
          </a:xfrm>
          <a:prstGeom prst="rect">
            <a:avLst/>
          </a:prstGeom>
          <a:blipFill dpi="0" rotWithShape="1">
            <a:blip r:embed="rId3">
              <a:extLst>
                <a:ext uri="{28A0092B-C50C-407E-A947-70E740481C1C}">
                  <a14:useLocalDpi xmlns:a14="http://schemas.microsoft.com/office/drawing/2010/main" val="0"/>
                </a:ext>
              </a:extLst>
            </a:blip>
            <a:srcRect/>
            <a:stretch>
              <a:fillRect l="-64112" r="-1996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36254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2E3FF-693F-C541-A0D5-00199D75CA9B}"/>
              </a:ext>
            </a:extLst>
          </p:cNvPr>
          <p:cNvSpPr>
            <a:spLocks noGrp="1"/>
          </p:cNvSpPr>
          <p:nvPr>
            <p:ph type="title"/>
          </p:nvPr>
        </p:nvSpPr>
        <p:spPr>
          <a:xfrm>
            <a:off x="838200" y="884109"/>
            <a:ext cx="10515600" cy="1325563"/>
          </a:xfrm>
        </p:spPr>
        <p:txBody>
          <a:bodyPr/>
          <a:lstStyle/>
          <a:p>
            <a:r>
              <a:rPr lang="nl-NL"/>
              <a:t>Klik om stijl te bewerken</a:t>
            </a:r>
            <a:endParaRPr lang="nl-NL" dirty="0"/>
          </a:p>
        </p:txBody>
      </p:sp>
      <p:sp>
        <p:nvSpPr>
          <p:cNvPr id="3" name="Content Placeholder 2">
            <a:extLst>
              <a:ext uri="{FF2B5EF4-FFF2-40B4-BE49-F238E27FC236}">
                <a16:creationId xmlns:a16="http://schemas.microsoft.com/office/drawing/2014/main" id="{8A2A391A-3A31-484E-97DD-03CF36BA67FE}"/>
              </a:ext>
            </a:extLst>
          </p:cNvPr>
          <p:cNvSpPr>
            <a:spLocks noGrp="1"/>
          </p:cNvSpPr>
          <p:nvPr>
            <p:ph idx="1"/>
          </p:nvPr>
        </p:nvSpPr>
        <p:spPr>
          <a:xfrm>
            <a:off x="838200" y="2335427"/>
            <a:ext cx="10515600" cy="38415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Date Placeholder 3">
            <a:extLst>
              <a:ext uri="{FF2B5EF4-FFF2-40B4-BE49-F238E27FC236}">
                <a16:creationId xmlns:a16="http://schemas.microsoft.com/office/drawing/2014/main" id="{085FAAA7-65E6-9941-8EE0-9325B742AA2A}"/>
              </a:ext>
            </a:extLst>
          </p:cNvPr>
          <p:cNvSpPr>
            <a:spLocks noGrp="1"/>
          </p:cNvSpPr>
          <p:nvPr>
            <p:ph type="dt" sz="half" idx="10"/>
          </p:nvPr>
        </p:nvSpPr>
        <p:spPr/>
        <p:txBody>
          <a:bodyPr/>
          <a:lstStyle/>
          <a:p>
            <a:fld id="{CEE77E40-3412-2043-8751-ECAB75A7B3F6}" type="datetimeFigureOut">
              <a:rPr lang="nl-NL" smtClean="0"/>
              <a:t>20-6-2023</a:t>
            </a:fld>
            <a:endParaRPr lang="nl-NL"/>
          </a:p>
        </p:txBody>
      </p:sp>
      <p:sp>
        <p:nvSpPr>
          <p:cNvPr id="5" name="Footer Placeholder 4">
            <a:extLst>
              <a:ext uri="{FF2B5EF4-FFF2-40B4-BE49-F238E27FC236}">
                <a16:creationId xmlns:a16="http://schemas.microsoft.com/office/drawing/2014/main" id="{36088AC0-B47F-3C4D-B1A2-75C6F63CFBA8}"/>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8EBC8BCE-8463-8642-9782-83FC85F86669}"/>
              </a:ext>
            </a:extLst>
          </p:cNvPr>
          <p:cNvSpPr>
            <a:spLocks noGrp="1"/>
          </p:cNvSpPr>
          <p:nvPr>
            <p:ph type="sldNum" sz="quarter" idx="12"/>
          </p:nvPr>
        </p:nvSpPr>
        <p:spPr/>
        <p:txBody>
          <a:bodyPr/>
          <a:lstStyle/>
          <a:p>
            <a:fld id="{9FA4CA3A-EBEE-0048-BDAC-00A563B903DA}" type="slidenum">
              <a:rPr lang="nl-NL" smtClean="0"/>
              <a:t>‹nr.›</a:t>
            </a:fld>
            <a:endParaRPr lang="nl-NL"/>
          </a:p>
        </p:txBody>
      </p:sp>
      <p:sp>
        <p:nvSpPr>
          <p:cNvPr id="7" name="Rectangle 6">
            <a:extLst>
              <a:ext uri="{FF2B5EF4-FFF2-40B4-BE49-F238E27FC236}">
                <a16:creationId xmlns:a16="http://schemas.microsoft.com/office/drawing/2014/main" id="{225CDE98-724B-CE41-8AF1-DB15CAFC3028}"/>
              </a:ext>
            </a:extLst>
          </p:cNvPr>
          <p:cNvSpPr/>
          <p:nvPr userDrawn="1"/>
        </p:nvSpPr>
        <p:spPr>
          <a:xfrm>
            <a:off x="8056344" y="3429000"/>
            <a:ext cx="3737811" cy="2747963"/>
          </a:xfrm>
          <a:prstGeom prst="rect">
            <a:avLst/>
          </a:prstGeom>
          <a:blipFill dpi="0" rotWithShape="1">
            <a:blip r:embed="rId3">
              <a:extLst>
                <a:ext uri="{28A0092B-C50C-407E-A947-70E740481C1C}">
                  <a14:useLocalDpi xmlns:a14="http://schemas.microsoft.com/office/drawing/2010/main" val="0"/>
                </a:ext>
              </a:extLst>
            </a:blip>
            <a:srcRect/>
            <a:stretch>
              <a:fillRect l="-4992" r="-499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07197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ek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7194-8997-984C-B434-C39416B6F724}"/>
              </a:ext>
            </a:extLst>
          </p:cNvPr>
          <p:cNvSpPr>
            <a:spLocks noGrp="1"/>
          </p:cNvSpPr>
          <p:nvPr>
            <p:ph type="title"/>
          </p:nvPr>
        </p:nvSpPr>
        <p:spPr>
          <a:xfrm>
            <a:off x="831850" y="444844"/>
            <a:ext cx="6693415" cy="4117632"/>
          </a:xfrm>
        </p:spPr>
        <p:txBody>
          <a:bodyPr anchor="b"/>
          <a:lstStyle>
            <a:lvl1pPr>
              <a:defRPr sz="6000"/>
            </a:lvl1pPr>
          </a:lstStyle>
          <a:p>
            <a:r>
              <a:rPr lang="nl-NL"/>
              <a:t>Klik om stijl te bewerken</a:t>
            </a:r>
          </a:p>
        </p:txBody>
      </p:sp>
      <p:sp>
        <p:nvSpPr>
          <p:cNvPr id="3" name="Text Placeholder 2">
            <a:extLst>
              <a:ext uri="{FF2B5EF4-FFF2-40B4-BE49-F238E27FC236}">
                <a16:creationId xmlns:a16="http://schemas.microsoft.com/office/drawing/2014/main" id="{E30C9621-70D3-2B4C-8C49-F0614DA2A7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a:extLst>
              <a:ext uri="{FF2B5EF4-FFF2-40B4-BE49-F238E27FC236}">
                <a16:creationId xmlns:a16="http://schemas.microsoft.com/office/drawing/2014/main" id="{C1219CB6-6667-6148-9123-EBDF29FCB85A}"/>
              </a:ext>
            </a:extLst>
          </p:cNvPr>
          <p:cNvSpPr>
            <a:spLocks noGrp="1"/>
          </p:cNvSpPr>
          <p:nvPr>
            <p:ph type="dt" sz="half" idx="10"/>
          </p:nvPr>
        </p:nvSpPr>
        <p:spPr/>
        <p:txBody>
          <a:bodyPr/>
          <a:lstStyle/>
          <a:p>
            <a:fld id="{CEE77E40-3412-2043-8751-ECAB75A7B3F6}" type="datetimeFigureOut">
              <a:rPr lang="nl-NL" smtClean="0"/>
              <a:t>20-6-2023</a:t>
            </a:fld>
            <a:endParaRPr lang="nl-NL"/>
          </a:p>
        </p:txBody>
      </p:sp>
      <p:sp>
        <p:nvSpPr>
          <p:cNvPr id="5" name="Footer Placeholder 4">
            <a:extLst>
              <a:ext uri="{FF2B5EF4-FFF2-40B4-BE49-F238E27FC236}">
                <a16:creationId xmlns:a16="http://schemas.microsoft.com/office/drawing/2014/main" id="{0CEA6971-EA2C-BB41-B337-E7F0FFAD8F64}"/>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CA7DBE8-F0C3-FC47-B0D1-4B49BE530BDF}"/>
              </a:ext>
            </a:extLst>
          </p:cNvPr>
          <p:cNvSpPr>
            <a:spLocks noGrp="1"/>
          </p:cNvSpPr>
          <p:nvPr>
            <p:ph type="sldNum" sz="quarter" idx="12"/>
          </p:nvPr>
        </p:nvSpPr>
        <p:spPr/>
        <p:txBody>
          <a:bodyPr/>
          <a:lstStyle/>
          <a:p>
            <a:fld id="{9FA4CA3A-EBEE-0048-BDAC-00A563B903DA}" type="slidenum">
              <a:rPr lang="nl-NL" smtClean="0"/>
              <a:t>‹nr.›</a:t>
            </a:fld>
            <a:endParaRPr lang="nl-NL"/>
          </a:p>
        </p:txBody>
      </p:sp>
    </p:spTree>
    <p:extLst>
      <p:ext uri="{BB962C8B-B14F-4D97-AF65-F5344CB8AC3E}">
        <p14:creationId xmlns:p14="http://schemas.microsoft.com/office/powerpoint/2010/main" val="3254929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Inhoud van twe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1359E-AAE0-3F41-AC6B-1E5D0B5A27DB}"/>
              </a:ext>
            </a:extLst>
          </p:cNvPr>
          <p:cNvSpPr>
            <a:spLocks noGrp="1"/>
          </p:cNvSpPr>
          <p:nvPr>
            <p:ph type="title"/>
          </p:nvPr>
        </p:nvSpPr>
        <p:spPr>
          <a:xfrm>
            <a:off x="838200" y="365125"/>
            <a:ext cx="9138138" cy="1325563"/>
          </a:xfrm>
        </p:spPr>
        <p:txBody>
          <a:bodyPr/>
          <a:lstStyle/>
          <a:p>
            <a:r>
              <a:rPr lang="nl-NL"/>
              <a:t>Klik om stijl te bewerken</a:t>
            </a:r>
          </a:p>
        </p:txBody>
      </p:sp>
      <p:sp>
        <p:nvSpPr>
          <p:cNvPr id="3" name="Content Placeholder 2">
            <a:extLst>
              <a:ext uri="{FF2B5EF4-FFF2-40B4-BE49-F238E27FC236}">
                <a16:creationId xmlns:a16="http://schemas.microsoft.com/office/drawing/2014/main" id="{2CF1C7D6-4F97-4448-973C-335D610673F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Content Placeholder 3">
            <a:extLst>
              <a:ext uri="{FF2B5EF4-FFF2-40B4-BE49-F238E27FC236}">
                <a16:creationId xmlns:a16="http://schemas.microsoft.com/office/drawing/2014/main" id="{95257C98-97FF-714D-9D03-7BF3ADB965B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Date Placeholder 4">
            <a:extLst>
              <a:ext uri="{FF2B5EF4-FFF2-40B4-BE49-F238E27FC236}">
                <a16:creationId xmlns:a16="http://schemas.microsoft.com/office/drawing/2014/main" id="{AEC7EF27-3A3C-584C-9F6A-DB773AB355AD}"/>
              </a:ext>
            </a:extLst>
          </p:cNvPr>
          <p:cNvSpPr>
            <a:spLocks noGrp="1"/>
          </p:cNvSpPr>
          <p:nvPr>
            <p:ph type="dt" sz="half" idx="10"/>
          </p:nvPr>
        </p:nvSpPr>
        <p:spPr/>
        <p:txBody>
          <a:bodyPr/>
          <a:lstStyle/>
          <a:p>
            <a:fld id="{CEE77E40-3412-2043-8751-ECAB75A7B3F6}" type="datetimeFigureOut">
              <a:rPr lang="nl-NL" smtClean="0"/>
              <a:t>20-6-2023</a:t>
            </a:fld>
            <a:endParaRPr lang="nl-NL"/>
          </a:p>
        </p:txBody>
      </p:sp>
      <p:sp>
        <p:nvSpPr>
          <p:cNvPr id="6" name="Footer Placeholder 5">
            <a:extLst>
              <a:ext uri="{FF2B5EF4-FFF2-40B4-BE49-F238E27FC236}">
                <a16:creationId xmlns:a16="http://schemas.microsoft.com/office/drawing/2014/main" id="{DD514C4E-CD64-BC44-8B4E-8AE4F25AC811}"/>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7E57992C-E910-C446-8C38-1F557150462F}"/>
              </a:ext>
            </a:extLst>
          </p:cNvPr>
          <p:cNvSpPr>
            <a:spLocks noGrp="1"/>
          </p:cNvSpPr>
          <p:nvPr>
            <p:ph type="sldNum" sz="quarter" idx="12"/>
          </p:nvPr>
        </p:nvSpPr>
        <p:spPr/>
        <p:txBody>
          <a:bodyPr/>
          <a:lstStyle/>
          <a:p>
            <a:fld id="{9FA4CA3A-EBEE-0048-BDAC-00A563B903DA}" type="slidenum">
              <a:rPr lang="nl-NL" smtClean="0"/>
              <a:t>‹nr.›</a:t>
            </a:fld>
            <a:endParaRPr lang="nl-NL"/>
          </a:p>
        </p:txBody>
      </p:sp>
    </p:spTree>
    <p:extLst>
      <p:ext uri="{BB962C8B-B14F-4D97-AF65-F5344CB8AC3E}">
        <p14:creationId xmlns:p14="http://schemas.microsoft.com/office/powerpoint/2010/main" val="302063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elijk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B1AD7-7651-3F47-8C23-5D9BDC5C9A3D}"/>
              </a:ext>
            </a:extLst>
          </p:cNvPr>
          <p:cNvSpPr>
            <a:spLocks noGrp="1"/>
          </p:cNvSpPr>
          <p:nvPr>
            <p:ph type="title"/>
          </p:nvPr>
        </p:nvSpPr>
        <p:spPr>
          <a:xfrm>
            <a:off x="839788" y="365125"/>
            <a:ext cx="9136550" cy="1325563"/>
          </a:xfrm>
        </p:spPr>
        <p:txBody>
          <a:bodyPr/>
          <a:lstStyle/>
          <a:p>
            <a:r>
              <a:rPr lang="nl-NL"/>
              <a:t>Klik om stijl te bewerken</a:t>
            </a:r>
          </a:p>
        </p:txBody>
      </p:sp>
      <p:sp>
        <p:nvSpPr>
          <p:cNvPr id="3" name="Text Placeholder 2">
            <a:extLst>
              <a:ext uri="{FF2B5EF4-FFF2-40B4-BE49-F238E27FC236}">
                <a16:creationId xmlns:a16="http://schemas.microsoft.com/office/drawing/2014/main" id="{FF19E6FA-5E64-864D-B083-8697EC564E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a:extLst>
              <a:ext uri="{FF2B5EF4-FFF2-40B4-BE49-F238E27FC236}">
                <a16:creationId xmlns:a16="http://schemas.microsoft.com/office/drawing/2014/main" id="{A401B93C-221E-B845-A6A0-D5D5FA78D35F}"/>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ext Placeholder 4">
            <a:extLst>
              <a:ext uri="{FF2B5EF4-FFF2-40B4-BE49-F238E27FC236}">
                <a16:creationId xmlns:a16="http://schemas.microsoft.com/office/drawing/2014/main" id="{F4C15BE2-16A4-B644-8FCB-6FA1EBC8BE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a:extLst>
              <a:ext uri="{FF2B5EF4-FFF2-40B4-BE49-F238E27FC236}">
                <a16:creationId xmlns:a16="http://schemas.microsoft.com/office/drawing/2014/main" id="{90E0AA06-A280-8547-86D6-1CEEFAF414D0}"/>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Date Placeholder 6">
            <a:extLst>
              <a:ext uri="{FF2B5EF4-FFF2-40B4-BE49-F238E27FC236}">
                <a16:creationId xmlns:a16="http://schemas.microsoft.com/office/drawing/2014/main" id="{35F86F8B-BD21-9E49-BEE1-F831F1FC2C19}"/>
              </a:ext>
            </a:extLst>
          </p:cNvPr>
          <p:cNvSpPr>
            <a:spLocks noGrp="1"/>
          </p:cNvSpPr>
          <p:nvPr>
            <p:ph type="dt" sz="half" idx="10"/>
          </p:nvPr>
        </p:nvSpPr>
        <p:spPr/>
        <p:txBody>
          <a:bodyPr/>
          <a:lstStyle/>
          <a:p>
            <a:fld id="{CEE77E40-3412-2043-8751-ECAB75A7B3F6}" type="datetimeFigureOut">
              <a:rPr lang="nl-NL" smtClean="0"/>
              <a:t>20-6-2023</a:t>
            </a:fld>
            <a:endParaRPr lang="nl-NL"/>
          </a:p>
        </p:txBody>
      </p:sp>
      <p:sp>
        <p:nvSpPr>
          <p:cNvPr id="8" name="Footer Placeholder 7">
            <a:extLst>
              <a:ext uri="{FF2B5EF4-FFF2-40B4-BE49-F238E27FC236}">
                <a16:creationId xmlns:a16="http://schemas.microsoft.com/office/drawing/2014/main" id="{0F0BBA0F-767A-4B43-99A5-2FCA8E05EAC8}"/>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EC27FA29-DEE0-1F43-AA26-2297D9F4A446}"/>
              </a:ext>
            </a:extLst>
          </p:cNvPr>
          <p:cNvSpPr>
            <a:spLocks noGrp="1"/>
          </p:cNvSpPr>
          <p:nvPr>
            <p:ph type="sldNum" sz="quarter" idx="12"/>
          </p:nvPr>
        </p:nvSpPr>
        <p:spPr/>
        <p:txBody>
          <a:bodyPr/>
          <a:lstStyle/>
          <a:p>
            <a:fld id="{9FA4CA3A-EBEE-0048-BDAC-00A563B903DA}" type="slidenum">
              <a:rPr lang="nl-NL" smtClean="0"/>
              <a:t>‹nr.›</a:t>
            </a:fld>
            <a:endParaRPr lang="nl-NL"/>
          </a:p>
        </p:txBody>
      </p:sp>
    </p:spTree>
    <p:extLst>
      <p:ext uri="{BB962C8B-B14F-4D97-AF65-F5344CB8AC3E}">
        <p14:creationId xmlns:p14="http://schemas.microsoft.com/office/powerpoint/2010/main" val="2461853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Alleen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BA8FB-1EC9-5F4D-942A-76629F9AEC6C}"/>
              </a:ext>
            </a:extLst>
          </p:cNvPr>
          <p:cNvSpPr>
            <a:spLocks noGrp="1"/>
          </p:cNvSpPr>
          <p:nvPr>
            <p:ph type="title"/>
          </p:nvPr>
        </p:nvSpPr>
        <p:spPr>
          <a:xfrm>
            <a:off x="838200" y="365126"/>
            <a:ext cx="9138138" cy="971306"/>
          </a:xfrm>
        </p:spPr>
        <p:txBody>
          <a:bodyPr/>
          <a:lstStyle/>
          <a:p>
            <a:r>
              <a:rPr lang="nl-NL"/>
              <a:t>Klik om stijl te bewerken</a:t>
            </a:r>
            <a:endParaRPr lang="nl-NL" dirty="0"/>
          </a:p>
        </p:txBody>
      </p:sp>
      <p:sp>
        <p:nvSpPr>
          <p:cNvPr id="3" name="Date Placeholder 2">
            <a:extLst>
              <a:ext uri="{FF2B5EF4-FFF2-40B4-BE49-F238E27FC236}">
                <a16:creationId xmlns:a16="http://schemas.microsoft.com/office/drawing/2014/main" id="{5B0C64D1-B076-914B-B192-8FDD3CA50C09}"/>
              </a:ext>
            </a:extLst>
          </p:cNvPr>
          <p:cNvSpPr>
            <a:spLocks noGrp="1"/>
          </p:cNvSpPr>
          <p:nvPr>
            <p:ph type="dt" sz="half" idx="10"/>
          </p:nvPr>
        </p:nvSpPr>
        <p:spPr/>
        <p:txBody>
          <a:bodyPr/>
          <a:lstStyle/>
          <a:p>
            <a:fld id="{CEE77E40-3412-2043-8751-ECAB75A7B3F6}" type="datetimeFigureOut">
              <a:rPr lang="nl-NL" smtClean="0"/>
              <a:t>20-6-2023</a:t>
            </a:fld>
            <a:endParaRPr lang="nl-NL"/>
          </a:p>
        </p:txBody>
      </p:sp>
      <p:sp>
        <p:nvSpPr>
          <p:cNvPr id="4" name="Footer Placeholder 3">
            <a:extLst>
              <a:ext uri="{FF2B5EF4-FFF2-40B4-BE49-F238E27FC236}">
                <a16:creationId xmlns:a16="http://schemas.microsoft.com/office/drawing/2014/main" id="{43D2A496-544E-3948-B201-294F4CE8B260}"/>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E3D95A73-F51C-0D40-A5A9-C28B2DCC5191}"/>
              </a:ext>
            </a:extLst>
          </p:cNvPr>
          <p:cNvSpPr>
            <a:spLocks noGrp="1"/>
          </p:cNvSpPr>
          <p:nvPr>
            <p:ph type="sldNum" sz="quarter" idx="12"/>
          </p:nvPr>
        </p:nvSpPr>
        <p:spPr/>
        <p:txBody>
          <a:bodyPr/>
          <a:lstStyle/>
          <a:p>
            <a:fld id="{9FA4CA3A-EBEE-0048-BDAC-00A563B903DA}" type="slidenum">
              <a:rPr lang="nl-NL" smtClean="0"/>
              <a:t>‹nr.›</a:t>
            </a:fld>
            <a:endParaRPr lang="nl-NL"/>
          </a:p>
        </p:txBody>
      </p:sp>
    </p:spTree>
    <p:extLst>
      <p:ext uri="{BB962C8B-B14F-4D97-AF65-F5344CB8AC3E}">
        <p14:creationId xmlns:p14="http://schemas.microsoft.com/office/powerpoint/2010/main" val="1991471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CC77E5-F0B6-544F-8EB2-F50A1C170BB4}"/>
              </a:ext>
            </a:extLst>
          </p:cNvPr>
          <p:cNvSpPr>
            <a:spLocks noGrp="1"/>
          </p:cNvSpPr>
          <p:nvPr>
            <p:ph type="dt" sz="half" idx="10"/>
          </p:nvPr>
        </p:nvSpPr>
        <p:spPr/>
        <p:txBody>
          <a:bodyPr/>
          <a:lstStyle/>
          <a:p>
            <a:fld id="{CEE77E40-3412-2043-8751-ECAB75A7B3F6}" type="datetimeFigureOut">
              <a:rPr lang="nl-NL" smtClean="0"/>
              <a:t>20-6-2023</a:t>
            </a:fld>
            <a:endParaRPr lang="nl-NL"/>
          </a:p>
        </p:txBody>
      </p:sp>
      <p:sp>
        <p:nvSpPr>
          <p:cNvPr id="3" name="Footer Placeholder 2">
            <a:extLst>
              <a:ext uri="{FF2B5EF4-FFF2-40B4-BE49-F238E27FC236}">
                <a16:creationId xmlns:a16="http://schemas.microsoft.com/office/drawing/2014/main" id="{B2A4E7B4-A871-464C-BDC9-58E9FC741788}"/>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4798786B-8449-5C4F-A982-4CCA4D5085AA}"/>
              </a:ext>
            </a:extLst>
          </p:cNvPr>
          <p:cNvSpPr>
            <a:spLocks noGrp="1"/>
          </p:cNvSpPr>
          <p:nvPr>
            <p:ph type="sldNum" sz="quarter" idx="12"/>
          </p:nvPr>
        </p:nvSpPr>
        <p:spPr/>
        <p:txBody>
          <a:bodyPr/>
          <a:lstStyle/>
          <a:p>
            <a:fld id="{9FA4CA3A-EBEE-0048-BDAC-00A563B903DA}" type="slidenum">
              <a:rPr lang="nl-NL" smtClean="0"/>
              <a:t>‹nr.›</a:t>
            </a:fld>
            <a:endParaRPr lang="nl-NL"/>
          </a:p>
        </p:txBody>
      </p:sp>
    </p:spTree>
    <p:extLst>
      <p:ext uri="{BB962C8B-B14F-4D97-AF65-F5344CB8AC3E}">
        <p14:creationId xmlns:p14="http://schemas.microsoft.com/office/powerpoint/2010/main" val="2924239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4C6BBD-3DB2-9D43-B5D9-54D964B433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NL" dirty="0"/>
          </a:p>
        </p:txBody>
      </p:sp>
      <p:sp>
        <p:nvSpPr>
          <p:cNvPr id="3" name="Text Placeholder 2">
            <a:extLst>
              <a:ext uri="{FF2B5EF4-FFF2-40B4-BE49-F238E27FC236}">
                <a16:creationId xmlns:a16="http://schemas.microsoft.com/office/drawing/2014/main" id="{F6DE1F4C-04D9-A14D-8A2B-2F3D10BC24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Date Placeholder 3">
            <a:extLst>
              <a:ext uri="{FF2B5EF4-FFF2-40B4-BE49-F238E27FC236}">
                <a16:creationId xmlns:a16="http://schemas.microsoft.com/office/drawing/2014/main" id="{BD5A7109-A7B7-A240-B3D3-0E8B7139E0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CEE77E40-3412-2043-8751-ECAB75A7B3F6}" type="datetimeFigureOut">
              <a:rPr lang="nl-NL" smtClean="0"/>
              <a:pPr/>
              <a:t>20-6-2023</a:t>
            </a:fld>
            <a:endParaRPr lang="nl-NL" dirty="0"/>
          </a:p>
        </p:txBody>
      </p:sp>
      <p:sp>
        <p:nvSpPr>
          <p:cNvPr id="5" name="Footer Placeholder 4">
            <a:extLst>
              <a:ext uri="{FF2B5EF4-FFF2-40B4-BE49-F238E27FC236}">
                <a16:creationId xmlns:a16="http://schemas.microsoft.com/office/drawing/2014/main" id="{353FA65E-BABA-A14F-8283-45C02EE36F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nl-NL" dirty="0"/>
          </a:p>
        </p:txBody>
      </p:sp>
      <p:sp>
        <p:nvSpPr>
          <p:cNvPr id="6" name="Slide Number Placeholder 5">
            <a:extLst>
              <a:ext uri="{FF2B5EF4-FFF2-40B4-BE49-F238E27FC236}">
                <a16:creationId xmlns:a16="http://schemas.microsoft.com/office/drawing/2014/main" id="{A265CCC5-DFED-D640-BBB6-499DB3CFD5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fld id="{9FA4CA3A-EBEE-0048-BDAC-00A563B903DA}" type="slidenum">
              <a:rPr lang="nl-NL" smtClean="0"/>
              <a:pPr/>
              <a:t>‹nr.›</a:t>
            </a:fld>
            <a:endParaRPr lang="nl-NL" dirty="0"/>
          </a:p>
        </p:txBody>
      </p:sp>
    </p:spTree>
    <p:extLst>
      <p:ext uri="{BB962C8B-B14F-4D97-AF65-F5344CB8AC3E}">
        <p14:creationId xmlns:p14="http://schemas.microsoft.com/office/powerpoint/2010/main" val="3513466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3" r:id="rId4"/>
    <p:sldLayoutId id="2147483651" r:id="rId5"/>
    <p:sldLayoutId id="2147483652" r:id="rId6"/>
    <p:sldLayoutId id="2147483653" r:id="rId7"/>
    <p:sldLayoutId id="2147483654" r:id="rId8"/>
    <p:sldLayoutId id="2147483655" r:id="rId9"/>
    <p:sldLayoutId id="2147483656" r:id="rId10"/>
    <p:sldLayoutId id="2147483657" r:id="rId11"/>
    <p:sldLayoutId id="2147483660" r:id="rId12"/>
    <p:sldLayoutId id="2147483661" r:id="rId13"/>
    <p:sldLayoutId id="2147483662" r:id="rId14"/>
    <p:sldLayoutId id="2147483658" r:id="rId15"/>
    <p:sldLayoutId id="2147483659" r:id="rId16"/>
  </p:sldLayoutIdLst>
  <p:txStyles>
    <p:titleStyle>
      <a:lvl1pPr algn="l" defTabSz="914400" rtl="0" eaLnBrk="1" latinLnBrk="0" hangingPunct="1">
        <a:lnSpc>
          <a:spcPct val="90000"/>
        </a:lnSpc>
        <a:spcBef>
          <a:spcPct val="0"/>
        </a:spcBef>
        <a:buNone/>
        <a:defRPr sz="4000" b="1"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4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logo&#10;&#10;Automatisch gegenereerde beschrijving">
            <a:extLst>
              <a:ext uri="{FF2B5EF4-FFF2-40B4-BE49-F238E27FC236}">
                <a16:creationId xmlns:a16="http://schemas.microsoft.com/office/drawing/2014/main" id="{22D39CC9-BF81-3468-5B43-3515A3A8B0A3}"/>
              </a:ext>
            </a:extLst>
          </p:cNvPr>
          <p:cNvPicPr>
            <a:picLocks noGrp="1" noChangeAspect="1"/>
          </p:cNvPicPr>
          <p:nvPr>
            <p:ph idx="1"/>
          </p:nvPr>
        </p:nvPicPr>
        <p:blipFill>
          <a:blip r:embed="rId2"/>
          <a:stretch>
            <a:fillRect/>
          </a:stretch>
        </p:blipFill>
        <p:spPr>
          <a:xfrm>
            <a:off x="807377" y="2013734"/>
            <a:ext cx="8906337" cy="3241627"/>
          </a:xfrm>
        </p:spPr>
      </p:pic>
    </p:spTree>
    <p:extLst>
      <p:ext uri="{BB962C8B-B14F-4D97-AF65-F5344CB8AC3E}">
        <p14:creationId xmlns:p14="http://schemas.microsoft.com/office/powerpoint/2010/main" val="3810293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701D50D-A967-DD57-EB05-731C0F98A597}"/>
              </a:ext>
            </a:extLst>
          </p:cNvPr>
          <p:cNvSpPr>
            <a:spLocks noGrp="1"/>
          </p:cNvSpPr>
          <p:nvPr>
            <p:ph idx="1"/>
          </p:nvPr>
        </p:nvSpPr>
        <p:spPr/>
        <p:txBody>
          <a:bodyPr/>
          <a:lstStyle/>
          <a:p>
            <a:pPr eaLnBrk="1" hangingPunct="1"/>
            <a:r>
              <a:rPr lang="nl-NL" altLang="nl-NL" dirty="0">
                <a:cs typeface="Arial" panose="020B0604020202020204" pitchFamily="34" charset="0"/>
              </a:rPr>
              <a:t>Achteruitgang van de zintuigen</a:t>
            </a:r>
          </a:p>
          <a:p>
            <a:pPr eaLnBrk="1" hangingPunct="1"/>
            <a:r>
              <a:rPr lang="nl-NL" altLang="nl-NL" dirty="0">
                <a:cs typeface="Arial" panose="020B0604020202020204" pitchFamily="34" charset="0"/>
              </a:rPr>
              <a:t>Te weinig bewegen </a:t>
            </a:r>
          </a:p>
          <a:p>
            <a:pPr eaLnBrk="1" hangingPunct="1"/>
            <a:r>
              <a:rPr lang="nl-NL" altLang="nl-NL" dirty="0">
                <a:cs typeface="Arial" panose="020B0604020202020204" pitchFamily="34" charset="0"/>
              </a:rPr>
              <a:t>Medicijngebruik (Duizeligheid)</a:t>
            </a:r>
          </a:p>
          <a:p>
            <a:pPr eaLnBrk="1" hangingPunct="1"/>
            <a:r>
              <a:rPr lang="nl-NL" altLang="nl-NL" dirty="0">
                <a:cs typeface="Arial" panose="020B0604020202020204" pitchFamily="34" charset="0"/>
              </a:rPr>
              <a:t>Alcoholgebruik </a:t>
            </a:r>
          </a:p>
          <a:p>
            <a:pPr eaLnBrk="1" hangingPunct="1"/>
            <a:r>
              <a:rPr lang="nl-NL" altLang="nl-NL" dirty="0">
                <a:cs typeface="Arial" panose="020B0604020202020204" pitchFamily="34" charset="0"/>
              </a:rPr>
              <a:t>Onveilig gedrag (haast)</a:t>
            </a:r>
          </a:p>
          <a:p>
            <a:endParaRPr lang="nl-NL" dirty="0"/>
          </a:p>
        </p:txBody>
      </p:sp>
      <p:sp>
        <p:nvSpPr>
          <p:cNvPr id="4" name="Rectangle 3">
            <a:extLst>
              <a:ext uri="{FF2B5EF4-FFF2-40B4-BE49-F238E27FC236}">
                <a16:creationId xmlns:a16="http://schemas.microsoft.com/office/drawing/2014/main" id="{39C106BD-68E7-1558-47F2-D885B7E9D091}"/>
              </a:ext>
            </a:extLst>
          </p:cNvPr>
          <p:cNvSpPr>
            <a:spLocks noGrp="1" noChangeArrowheads="1"/>
          </p:cNvSpPr>
          <p:nvPr>
            <p:ph type="title"/>
          </p:nvPr>
        </p:nvSpPr>
        <p:spPr>
          <a:xfrm>
            <a:off x="838200" y="884238"/>
            <a:ext cx="10515600" cy="1325562"/>
          </a:xfrm>
        </p:spPr>
        <p:txBody>
          <a:bodyPr anchor="t"/>
          <a:lstStyle/>
          <a:p>
            <a:pPr algn="l" eaLnBrk="1" hangingPunct="1">
              <a:defRPr/>
            </a:pPr>
            <a:br>
              <a:rPr lang="en-US" sz="4000" b="1" dirty="0"/>
            </a:br>
            <a:r>
              <a:rPr lang="en-US" sz="4000" b="1" dirty="0" err="1"/>
              <a:t>Persoonsgebonden</a:t>
            </a:r>
            <a:r>
              <a:rPr lang="en-US" sz="4000" b="1" dirty="0"/>
              <a:t> </a:t>
            </a:r>
            <a:r>
              <a:rPr lang="en-US" sz="4000" b="1" dirty="0" err="1"/>
              <a:t>risicofactoren</a:t>
            </a:r>
            <a:endParaRPr lang="en-US" sz="4000" b="1" dirty="0"/>
          </a:p>
        </p:txBody>
      </p:sp>
    </p:spTree>
    <p:extLst>
      <p:ext uri="{BB962C8B-B14F-4D97-AF65-F5344CB8AC3E}">
        <p14:creationId xmlns:p14="http://schemas.microsoft.com/office/powerpoint/2010/main" val="2051635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AD3730-2CA9-1B17-2104-723542757CD6}"/>
              </a:ext>
            </a:extLst>
          </p:cNvPr>
          <p:cNvSpPr>
            <a:spLocks noGrp="1"/>
          </p:cNvSpPr>
          <p:nvPr>
            <p:ph type="title"/>
          </p:nvPr>
        </p:nvSpPr>
        <p:spPr/>
        <p:txBody>
          <a:bodyPr/>
          <a:lstStyle/>
          <a:p>
            <a:r>
              <a:rPr lang="nl-NL" dirty="0"/>
              <a:t>Persoonsgebonden factoren</a:t>
            </a:r>
          </a:p>
        </p:txBody>
      </p:sp>
      <p:sp>
        <p:nvSpPr>
          <p:cNvPr id="3" name="Tijdelijke aanduiding voor inhoud 2">
            <a:extLst>
              <a:ext uri="{FF2B5EF4-FFF2-40B4-BE49-F238E27FC236}">
                <a16:creationId xmlns:a16="http://schemas.microsoft.com/office/drawing/2014/main" id="{85A98E65-72FA-C073-EEB6-72C5BF163278}"/>
              </a:ext>
            </a:extLst>
          </p:cNvPr>
          <p:cNvSpPr>
            <a:spLocks noGrp="1"/>
          </p:cNvSpPr>
          <p:nvPr>
            <p:ph idx="1"/>
          </p:nvPr>
        </p:nvSpPr>
        <p:spPr/>
        <p:txBody>
          <a:bodyPr/>
          <a:lstStyle/>
          <a:p>
            <a:pPr eaLnBrk="1" hangingPunct="1">
              <a:defRPr/>
            </a:pPr>
            <a:r>
              <a:rPr lang="nl-NL" dirty="0"/>
              <a:t>Ziekte van Parkinson</a:t>
            </a:r>
          </a:p>
          <a:p>
            <a:pPr eaLnBrk="1" hangingPunct="1">
              <a:defRPr/>
            </a:pPr>
            <a:r>
              <a:rPr lang="nl-NL" dirty="0"/>
              <a:t>Incontinentie, niet op kunnen houden van urine of ontlasting</a:t>
            </a:r>
          </a:p>
          <a:p>
            <a:pPr eaLnBrk="1" hangingPunct="1">
              <a:defRPr/>
            </a:pPr>
            <a:r>
              <a:rPr lang="nl-NL" dirty="0"/>
              <a:t>Desoriëntatie: (‘s nachts) moeten zoeken in huis</a:t>
            </a:r>
          </a:p>
          <a:p>
            <a:endParaRPr lang="nl-NL" dirty="0"/>
          </a:p>
        </p:txBody>
      </p:sp>
    </p:spTree>
    <p:extLst>
      <p:ext uri="{BB962C8B-B14F-4D97-AF65-F5344CB8AC3E}">
        <p14:creationId xmlns:p14="http://schemas.microsoft.com/office/powerpoint/2010/main" val="2294491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34162F-70DA-7141-AE85-930FCC4CA575}"/>
              </a:ext>
            </a:extLst>
          </p:cNvPr>
          <p:cNvSpPr>
            <a:spLocks noGrp="1"/>
          </p:cNvSpPr>
          <p:nvPr>
            <p:ph type="title"/>
          </p:nvPr>
        </p:nvSpPr>
        <p:spPr/>
        <p:txBody>
          <a:bodyPr/>
          <a:lstStyle/>
          <a:p>
            <a:r>
              <a:rPr lang="nl-NL" dirty="0"/>
              <a:t>Achteruitgang van de zintuigen</a:t>
            </a:r>
          </a:p>
        </p:txBody>
      </p:sp>
      <p:sp>
        <p:nvSpPr>
          <p:cNvPr id="3" name="Tijdelijke aanduiding voor inhoud 2">
            <a:extLst>
              <a:ext uri="{FF2B5EF4-FFF2-40B4-BE49-F238E27FC236}">
                <a16:creationId xmlns:a16="http://schemas.microsoft.com/office/drawing/2014/main" id="{C74BB3B7-2837-6AF3-0141-E82B2F73752F}"/>
              </a:ext>
            </a:extLst>
          </p:cNvPr>
          <p:cNvSpPr>
            <a:spLocks noGrp="1"/>
          </p:cNvSpPr>
          <p:nvPr>
            <p:ph idx="1"/>
          </p:nvPr>
        </p:nvSpPr>
        <p:spPr>
          <a:xfrm>
            <a:off x="838200" y="2209672"/>
            <a:ext cx="10515600" cy="3967291"/>
          </a:xfrm>
        </p:spPr>
        <p:txBody>
          <a:bodyPr>
            <a:normAutofit fontScale="70000" lnSpcReduction="20000"/>
          </a:bodyPr>
          <a:lstStyle/>
          <a:p>
            <a:pPr marL="0" indent="0">
              <a:lnSpc>
                <a:spcPts val="3000"/>
              </a:lnSpc>
              <a:spcBef>
                <a:spcPts val="600"/>
              </a:spcBef>
              <a:spcAft>
                <a:spcPct val="30000"/>
              </a:spcAft>
              <a:buFontTx/>
              <a:buNone/>
              <a:defRPr/>
            </a:pPr>
            <a:r>
              <a:rPr kumimoji="1" lang="nl-NL" sz="3600" dirty="0"/>
              <a:t>Slecht horen: </a:t>
            </a:r>
            <a:r>
              <a:rPr kumimoji="1" lang="nl-NL" sz="2800" dirty="0"/>
              <a:t>schrikken</a:t>
            </a:r>
          </a:p>
          <a:p>
            <a:pPr marL="0" indent="0">
              <a:lnSpc>
                <a:spcPts val="3000"/>
              </a:lnSpc>
              <a:spcBef>
                <a:spcPts val="600"/>
              </a:spcBef>
              <a:spcAft>
                <a:spcPct val="30000"/>
              </a:spcAft>
              <a:buFontTx/>
              <a:buNone/>
              <a:defRPr/>
            </a:pPr>
            <a:r>
              <a:rPr kumimoji="1" lang="nl-NL" sz="3600" dirty="0"/>
              <a:t>Slecht zicht:</a:t>
            </a:r>
          </a:p>
          <a:p>
            <a:pPr marL="177800" indent="-177800">
              <a:lnSpc>
                <a:spcPts val="3000"/>
              </a:lnSpc>
              <a:spcBef>
                <a:spcPts val="600"/>
              </a:spcBef>
              <a:spcAft>
                <a:spcPct val="30000"/>
              </a:spcAft>
              <a:defRPr/>
            </a:pPr>
            <a:r>
              <a:rPr kumimoji="1" lang="nl-NL" sz="2800" dirty="0"/>
              <a:t>Gezichtsscherpte neemt na 50+ af</a:t>
            </a:r>
          </a:p>
          <a:p>
            <a:pPr marL="177800" indent="-177800">
              <a:lnSpc>
                <a:spcPts val="3000"/>
              </a:lnSpc>
              <a:spcBef>
                <a:spcPts val="600"/>
              </a:spcBef>
              <a:spcAft>
                <a:spcPct val="30000"/>
              </a:spcAft>
              <a:defRPr/>
            </a:pPr>
            <a:r>
              <a:rPr kumimoji="1" lang="nl-NL" sz="2800" dirty="0"/>
              <a:t>Ouderen wachten te lang met bril omdat:</a:t>
            </a:r>
          </a:p>
          <a:p>
            <a:pPr marL="628650" lvl="1" indent="-180975">
              <a:lnSpc>
                <a:spcPts val="3000"/>
              </a:lnSpc>
              <a:spcBef>
                <a:spcPts val="600"/>
              </a:spcBef>
              <a:spcAft>
                <a:spcPct val="30000"/>
              </a:spcAft>
              <a:buFontTx/>
              <a:buChar char="•"/>
              <a:defRPr/>
            </a:pPr>
            <a:r>
              <a:rPr lang="en-US" sz="2900" dirty="0"/>
              <a:t>Angst </a:t>
            </a:r>
            <a:r>
              <a:rPr lang="en-US" sz="2900" dirty="0" err="1"/>
              <a:t>voor</a:t>
            </a:r>
            <a:r>
              <a:rPr lang="en-US" sz="2900" dirty="0"/>
              <a:t> </a:t>
            </a:r>
            <a:r>
              <a:rPr lang="en-US" sz="2900" dirty="0" err="1"/>
              <a:t>eventuele</a:t>
            </a:r>
            <a:r>
              <a:rPr lang="en-US" sz="2900" dirty="0"/>
              <a:t> </a:t>
            </a:r>
            <a:r>
              <a:rPr lang="en-US" sz="2900" dirty="0" err="1"/>
              <a:t>oogheelkundige</a:t>
            </a:r>
            <a:r>
              <a:rPr lang="en-US" sz="2900" dirty="0"/>
              <a:t> </a:t>
            </a:r>
            <a:r>
              <a:rPr lang="en-US" sz="2900" dirty="0" err="1"/>
              <a:t>ingrepen</a:t>
            </a:r>
            <a:endParaRPr lang="en-US" sz="2900" dirty="0"/>
          </a:p>
          <a:p>
            <a:pPr marL="628650" lvl="1" indent="-180975">
              <a:lnSpc>
                <a:spcPts val="3000"/>
              </a:lnSpc>
              <a:spcBef>
                <a:spcPts val="600"/>
              </a:spcBef>
              <a:spcAft>
                <a:spcPct val="30000"/>
              </a:spcAft>
              <a:buFontTx/>
              <a:buChar char="•"/>
              <a:defRPr/>
            </a:pPr>
            <a:r>
              <a:rPr lang="en-US" sz="2900" dirty="0" err="1"/>
              <a:t>Omslachtigheid</a:t>
            </a:r>
            <a:r>
              <a:rPr lang="en-US" sz="2900" dirty="0"/>
              <a:t> van </a:t>
            </a:r>
            <a:r>
              <a:rPr lang="en-US" sz="2900" dirty="0" err="1"/>
              <a:t>een</a:t>
            </a:r>
            <a:r>
              <a:rPr lang="en-US" sz="2900" dirty="0"/>
              <a:t> </a:t>
            </a:r>
            <a:r>
              <a:rPr lang="en-US" sz="2900" dirty="0" err="1"/>
              <a:t>bezoek</a:t>
            </a:r>
            <a:r>
              <a:rPr lang="en-US" sz="2900" dirty="0"/>
              <a:t> </a:t>
            </a:r>
            <a:r>
              <a:rPr lang="en-US" sz="2900" dirty="0" err="1"/>
              <a:t>aan</a:t>
            </a:r>
            <a:r>
              <a:rPr lang="en-US" sz="2900" dirty="0"/>
              <a:t> de </a:t>
            </a:r>
            <a:r>
              <a:rPr lang="en-US" sz="2900" dirty="0" err="1"/>
              <a:t>oogarts</a:t>
            </a:r>
            <a:endParaRPr lang="en-US" sz="2900" dirty="0"/>
          </a:p>
          <a:p>
            <a:pPr marL="628650" lvl="1" indent="-180975">
              <a:lnSpc>
                <a:spcPts val="3000"/>
              </a:lnSpc>
              <a:spcBef>
                <a:spcPts val="600"/>
              </a:spcBef>
              <a:spcAft>
                <a:spcPct val="30000"/>
              </a:spcAft>
              <a:buFontTx/>
              <a:buChar char="•"/>
              <a:defRPr/>
            </a:pPr>
            <a:r>
              <a:rPr lang="en-US" sz="2900" dirty="0" err="1"/>
              <a:t>Relatief</a:t>
            </a:r>
            <a:r>
              <a:rPr lang="en-US" sz="2900" dirty="0"/>
              <a:t> </a:t>
            </a:r>
            <a:r>
              <a:rPr lang="en-US" sz="2900" dirty="0" err="1"/>
              <a:t>hoge</a:t>
            </a:r>
            <a:r>
              <a:rPr lang="en-US" sz="2900" dirty="0"/>
              <a:t> </a:t>
            </a:r>
            <a:r>
              <a:rPr lang="en-US" sz="2900" dirty="0" err="1"/>
              <a:t>kostprijs</a:t>
            </a:r>
            <a:r>
              <a:rPr lang="en-US" sz="2900" dirty="0"/>
              <a:t> van </a:t>
            </a:r>
            <a:r>
              <a:rPr lang="en-US" sz="2900" dirty="0" err="1"/>
              <a:t>een</a:t>
            </a:r>
            <a:r>
              <a:rPr lang="en-US" sz="2900" dirty="0"/>
              <a:t> </a:t>
            </a:r>
            <a:r>
              <a:rPr lang="en-US" sz="2900" dirty="0" err="1"/>
              <a:t>bril</a:t>
            </a:r>
            <a:endParaRPr lang="en-US" sz="2900" dirty="0"/>
          </a:p>
          <a:p>
            <a:endParaRPr lang="nl-NL" dirty="0"/>
          </a:p>
        </p:txBody>
      </p:sp>
    </p:spTree>
    <p:extLst>
      <p:ext uri="{BB962C8B-B14F-4D97-AF65-F5344CB8AC3E}">
        <p14:creationId xmlns:p14="http://schemas.microsoft.com/office/powerpoint/2010/main" val="42453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ADC894-E8F9-CC37-68D9-2E8F2D599A5C}"/>
              </a:ext>
            </a:extLst>
          </p:cNvPr>
          <p:cNvSpPr>
            <a:spLocks noGrp="1"/>
          </p:cNvSpPr>
          <p:nvPr>
            <p:ph type="title"/>
          </p:nvPr>
        </p:nvSpPr>
        <p:spPr/>
        <p:txBody>
          <a:bodyPr/>
          <a:lstStyle/>
          <a:p>
            <a:r>
              <a:rPr lang="nl-NL" altLang="nl-NL" sz="4000" dirty="0"/>
              <a:t>Te weinig beweging</a:t>
            </a:r>
            <a:endParaRPr lang="nl-NL" dirty="0"/>
          </a:p>
        </p:txBody>
      </p:sp>
      <p:sp>
        <p:nvSpPr>
          <p:cNvPr id="3" name="Tijdelijke aanduiding voor inhoud 2">
            <a:extLst>
              <a:ext uri="{FF2B5EF4-FFF2-40B4-BE49-F238E27FC236}">
                <a16:creationId xmlns:a16="http://schemas.microsoft.com/office/drawing/2014/main" id="{8D5C5540-C78E-72D1-353D-BAB06A1C9EBC}"/>
              </a:ext>
            </a:extLst>
          </p:cNvPr>
          <p:cNvSpPr>
            <a:spLocks noGrp="1"/>
          </p:cNvSpPr>
          <p:nvPr>
            <p:ph idx="1"/>
          </p:nvPr>
        </p:nvSpPr>
        <p:spPr/>
        <p:txBody>
          <a:bodyPr/>
          <a:lstStyle/>
          <a:p>
            <a:pPr marL="0" indent="0">
              <a:buNone/>
            </a:pPr>
            <a:r>
              <a:rPr kumimoji="1" lang="nl-NL" altLang="nl-NL" sz="3200" b="0" dirty="0">
                <a:solidFill>
                  <a:schemeClr val="tx1"/>
                </a:solidFill>
              </a:rPr>
              <a:t>Waarom bewegen?</a:t>
            </a:r>
          </a:p>
          <a:p>
            <a:pPr lvl="1">
              <a:lnSpc>
                <a:spcPts val="3000"/>
              </a:lnSpc>
              <a:spcBef>
                <a:spcPts val="600"/>
              </a:spcBef>
              <a:spcAft>
                <a:spcPct val="30000"/>
              </a:spcAft>
            </a:pPr>
            <a:r>
              <a:rPr kumimoji="1" lang="nl-NL" altLang="nl-NL" b="0" dirty="0">
                <a:solidFill>
                  <a:schemeClr val="tx1"/>
                </a:solidFill>
              </a:rPr>
              <a:t>Regelmatig bewegen is van essentieel belang voor gezondheid en conditie</a:t>
            </a:r>
          </a:p>
          <a:p>
            <a:pPr lvl="1">
              <a:lnSpc>
                <a:spcPts val="3000"/>
              </a:lnSpc>
              <a:spcBef>
                <a:spcPts val="600"/>
              </a:spcBef>
              <a:spcAft>
                <a:spcPct val="30000"/>
              </a:spcAft>
            </a:pPr>
            <a:r>
              <a:rPr kumimoji="1" lang="nl-NL" altLang="nl-NL" b="0" dirty="0">
                <a:solidFill>
                  <a:schemeClr val="tx1"/>
                </a:solidFill>
              </a:rPr>
              <a:t>Rust Roest</a:t>
            </a:r>
          </a:p>
          <a:p>
            <a:pPr lvl="1">
              <a:lnSpc>
                <a:spcPts val="3000"/>
              </a:lnSpc>
              <a:spcBef>
                <a:spcPts val="600"/>
              </a:spcBef>
              <a:spcAft>
                <a:spcPct val="30000"/>
              </a:spcAft>
            </a:pPr>
            <a:r>
              <a:rPr kumimoji="1" lang="nl-NL" altLang="nl-NL" b="0" dirty="0">
                <a:solidFill>
                  <a:schemeClr val="tx1"/>
                </a:solidFill>
              </a:rPr>
              <a:t>Zitten is het nieuwe roken</a:t>
            </a:r>
            <a:endParaRPr lang="en-US" altLang="nl-NL" b="0" dirty="0">
              <a:solidFill>
                <a:schemeClr val="tx1"/>
              </a:solidFill>
            </a:endParaRPr>
          </a:p>
          <a:p>
            <a:endParaRPr lang="nl-NL" dirty="0"/>
          </a:p>
        </p:txBody>
      </p:sp>
    </p:spTree>
    <p:extLst>
      <p:ext uri="{BB962C8B-B14F-4D97-AF65-F5344CB8AC3E}">
        <p14:creationId xmlns:p14="http://schemas.microsoft.com/office/powerpoint/2010/main" val="4034893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F01683F-276D-F56B-8F2E-DB788C4DDB7C}"/>
              </a:ext>
            </a:extLst>
          </p:cNvPr>
          <p:cNvSpPr>
            <a:spLocks noGrp="1"/>
          </p:cNvSpPr>
          <p:nvPr>
            <p:ph idx="1"/>
          </p:nvPr>
        </p:nvSpPr>
        <p:spPr/>
        <p:txBody>
          <a:bodyPr>
            <a:normAutofit/>
          </a:bodyPr>
          <a:lstStyle/>
          <a:p>
            <a:pPr marL="0" indent="0" algn="ctr">
              <a:buNone/>
            </a:pPr>
            <a:r>
              <a:rPr lang="nl-NL" altLang="nl-NL" sz="4000" dirty="0"/>
              <a:t>Sporten en bewegen </a:t>
            </a:r>
            <a:br>
              <a:rPr lang="nl-NL" altLang="nl-NL" sz="4000" dirty="0"/>
            </a:br>
            <a:r>
              <a:rPr lang="nl-NL" altLang="nl-NL" sz="4000" dirty="0"/>
              <a:t>voor ouderen</a:t>
            </a:r>
            <a:br>
              <a:rPr lang="nl-NL" altLang="nl-NL" sz="4000" dirty="0"/>
            </a:br>
            <a:r>
              <a:rPr lang="nl-NL" altLang="nl-NL" sz="4000" dirty="0"/>
              <a:t>in de eigen gemeente</a:t>
            </a:r>
            <a:endParaRPr lang="nl-NL" sz="4000" dirty="0"/>
          </a:p>
        </p:txBody>
      </p:sp>
    </p:spTree>
    <p:extLst>
      <p:ext uri="{BB962C8B-B14F-4D97-AF65-F5344CB8AC3E}">
        <p14:creationId xmlns:p14="http://schemas.microsoft.com/office/powerpoint/2010/main" val="2894347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6BC60E-84D1-E07B-E8F3-80927E1C123F}"/>
              </a:ext>
            </a:extLst>
          </p:cNvPr>
          <p:cNvSpPr>
            <a:spLocks noGrp="1"/>
          </p:cNvSpPr>
          <p:nvPr>
            <p:ph type="title"/>
          </p:nvPr>
        </p:nvSpPr>
        <p:spPr/>
        <p:txBody>
          <a:bodyPr/>
          <a:lstStyle/>
          <a:p>
            <a:r>
              <a:rPr lang="nl-NL" dirty="0"/>
              <a:t>Medicijngebruik</a:t>
            </a:r>
          </a:p>
        </p:txBody>
      </p:sp>
      <p:sp>
        <p:nvSpPr>
          <p:cNvPr id="3" name="Tijdelijke aanduiding voor inhoud 2">
            <a:extLst>
              <a:ext uri="{FF2B5EF4-FFF2-40B4-BE49-F238E27FC236}">
                <a16:creationId xmlns:a16="http://schemas.microsoft.com/office/drawing/2014/main" id="{BE8AB978-6BC0-D607-24F1-05146388E0C9}"/>
              </a:ext>
            </a:extLst>
          </p:cNvPr>
          <p:cNvSpPr>
            <a:spLocks noGrp="1"/>
          </p:cNvSpPr>
          <p:nvPr>
            <p:ph idx="1"/>
          </p:nvPr>
        </p:nvSpPr>
        <p:spPr/>
        <p:txBody>
          <a:bodyPr>
            <a:normAutofit/>
          </a:bodyPr>
          <a:lstStyle/>
          <a:p>
            <a:pPr marL="0" indent="0">
              <a:buNone/>
            </a:pPr>
            <a:r>
              <a:rPr kumimoji="1" lang="nl-NL" altLang="nl-NL" sz="2800" b="0" dirty="0">
                <a:solidFill>
                  <a:schemeClr val="tx1"/>
                </a:solidFill>
              </a:rPr>
              <a:t>Slaap- en kalmeringsmiddelen</a:t>
            </a:r>
            <a:r>
              <a:rPr kumimoji="1" lang="nl-NL" altLang="nl-NL" sz="2800" dirty="0">
                <a:solidFill>
                  <a:schemeClr val="tx1"/>
                </a:solidFill>
              </a:rPr>
              <a:t>:</a:t>
            </a:r>
            <a:endParaRPr lang="en-US" altLang="nl-NL" sz="2800" dirty="0">
              <a:solidFill>
                <a:schemeClr val="tx1"/>
              </a:solidFill>
            </a:endParaRPr>
          </a:p>
          <a:p>
            <a:pPr marL="635000" lvl="1" indent="-177800">
              <a:lnSpc>
                <a:spcPts val="3000"/>
              </a:lnSpc>
              <a:spcBef>
                <a:spcPts val="600"/>
              </a:spcBef>
              <a:spcAft>
                <a:spcPct val="30000"/>
              </a:spcAft>
              <a:buFontTx/>
              <a:buChar char="•"/>
              <a:defRPr/>
            </a:pPr>
            <a:r>
              <a:rPr lang="en-US" b="0" dirty="0" err="1">
                <a:solidFill>
                  <a:schemeClr val="tx1"/>
                </a:solidFill>
                <a:latin typeface="Arial" charset="0"/>
              </a:rPr>
              <a:t>Beïnvloeden</a:t>
            </a:r>
            <a:r>
              <a:rPr lang="en-US" b="0" dirty="0">
                <a:solidFill>
                  <a:schemeClr val="tx1"/>
                </a:solidFill>
                <a:latin typeface="Arial" charset="0"/>
              </a:rPr>
              <a:t> het </a:t>
            </a:r>
            <a:r>
              <a:rPr lang="en-US" b="0" dirty="0" err="1">
                <a:solidFill>
                  <a:schemeClr val="tx1"/>
                </a:solidFill>
                <a:latin typeface="Arial" charset="0"/>
              </a:rPr>
              <a:t>reactievermogen</a:t>
            </a:r>
            <a:endParaRPr lang="en-US" b="0" dirty="0">
              <a:solidFill>
                <a:schemeClr val="tx1"/>
              </a:solidFill>
              <a:latin typeface="Arial" charset="0"/>
            </a:endParaRPr>
          </a:p>
          <a:p>
            <a:pPr marL="631825" lvl="1" indent="-174625">
              <a:lnSpc>
                <a:spcPts val="3000"/>
              </a:lnSpc>
              <a:spcBef>
                <a:spcPts val="600"/>
              </a:spcBef>
              <a:spcAft>
                <a:spcPct val="30000"/>
              </a:spcAft>
              <a:buFontTx/>
              <a:buChar char="•"/>
              <a:defRPr/>
            </a:pPr>
            <a:r>
              <a:rPr lang="en-US" b="0" dirty="0" err="1">
                <a:solidFill>
                  <a:schemeClr val="tx1"/>
                </a:solidFill>
                <a:latin typeface="Arial" charset="0"/>
              </a:rPr>
              <a:t>Lichaam</a:t>
            </a:r>
            <a:r>
              <a:rPr lang="en-US" b="0" dirty="0">
                <a:solidFill>
                  <a:schemeClr val="tx1"/>
                </a:solidFill>
                <a:latin typeface="Arial" charset="0"/>
              </a:rPr>
              <a:t> </a:t>
            </a:r>
            <a:r>
              <a:rPr lang="en-US" b="0" dirty="0" err="1">
                <a:solidFill>
                  <a:schemeClr val="tx1"/>
                </a:solidFill>
                <a:latin typeface="Arial" charset="0"/>
              </a:rPr>
              <a:t>kan</a:t>
            </a:r>
            <a:r>
              <a:rPr lang="en-US" b="0" dirty="0">
                <a:solidFill>
                  <a:schemeClr val="tx1"/>
                </a:solidFill>
                <a:latin typeface="Arial" charset="0"/>
              </a:rPr>
              <a:t> </a:t>
            </a:r>
            <a:r>
              <a:rPr lang="en-US" b="0" dirty="0" err="1">
                <a:solidFill>
                  <a:schemeClr val="tx1"/>
                </a:solidFill>
                <a:latin typeface="Arial" charset="0"/>
              </a:rPr>
              <a:t>gewend</a:t>
            </a:r>
            <a:r>
              <a:rPr lang="en-US" b="0" dirty="0">
                <a:solidFill>
                  <a:schemeClr val="tx1"/>
                </a:solidFill>
                <a:latin typeface="Arial" charset="0"/>
              </a:rPr>
              <a:t> of </a:t>
            </a:r>
            <a:r>
              <a:rPr lang="en-US" b="0" dirty="0" err="1">
                <a:solidFill>
                  <a:schemeClr val="tx1"/>
                </a:solidFill>
                <a:latin typeface="Arial" charset="0"/>
              </a:rPr>
              <a:t>zelfs</a:t>
            </a:r>
            <a:r>
              <a:rPr lang="en-US" b="0" dirty="0">
                <a:solidFill>
                  <a:schemeClr val="tx1"/>
                </a:solidFill>
                <a:latin typeface="Arial" charset="0"/>
              </a:rPr>
              <a:t> </a:t>
            </a:r>
            <a:r>
              <a:rPr lang="en-US" b="0" dirty="0" err="1">
                <a:solidFill>
                  <a:schemeClr val="tx1"/>
                </a:solidFill>
                <a:latin typeface="Arial" charset="0"/>
              </a:rPr>
              <a:t>verslaafd</a:t>
            </a:r>
            <a:r>
              <a:rPr lang="en-US" b="0" dirty="0">
                <a:solidFill>
                  <a:schemeClr val="tx1"/>
                </a:solidFill>
                <a:latin typeface="Arial" charset="0"/>
              </a:rPr>
              <a:t> </a:t>
            </a:r>
            <a:r>
              <a:rPr lang="en-US" b="0" dirty="0" err="1">
                <a:solidFill>
                  <a:schemeClr val="tx1"/>
                </a:solidFill>
                <a:latin typeface="Arial" charset="0"/>
              </a:rPr>
              <a:t>raken</a:t>
            </a:r>
            <a:r>
              <a:rPr lang="en-US" b="0" dirty="0">
                <a:solidFill>
                  <a:schemeClr val="tx1"/>
                </a:solidFill>
                <a:latin typeface="Arial" charset="0"/>
              </a:rPr>
              <a:t> </a:t>
            </a:r>
            <a:r>
              <a:rPr lang="en-US" b="0" dirty="0" err="1">
                <a:solidFill>
                  <a:schemeClr val="tx1"/>
                </a:solidFill>
                <a:latin typeface="Arial" charset="0"/>
              </a:rPr>
              <a:t>aan</a:t>
            </a:r>
            <a:r>
              <a:rPr lang="en-US" b="0" dirty="0">
                <a:solidFill>
                  <a:schemeClr val="tx1"/>
                </a:solidFill>
                <a:latin typeface="Arial" charset="0"/>
              </a:rPr>
              <a:t> </a:t>
            </a:r>
            <a:r>
              <a:rPr lang="en-US" b="0" dirty="0" err="1">
                <a:solidFill>
                  <a:schemeClr val="tx1"/>
                </a:solidFill>
                <a:latin typeface="Arial" charset="0"/>
              </a:rPr>
              <a:t>deze</a:t>
            </a:r>
            <a:r>
              <a:rPr lang="en-US" b="0" dirty="0">
                <a:solidFill>
                  <a:schemeClr val="tx1"/>
                </a:solidFill>
                <a:latin typeface="Arial" charset="0"/>
              </a:rPr>
              <a:t> </a:t>
            </a:r>
            <a:r>
              <a:rPr lang="en-US" b="0" dirty="0" err="1">
                <a:solidFill>
                  <a:schemeClr val="tx1"/>
                </a:solidFill>
                <a:latin typeface="Arial" charset="0"/>
              </a:rPr>
              <a:t>middelen</a:t>
            </a:r>
            <a:endParaRPr lang="en-US" b="0" dirty="0">
              <a:solidFill>
                <a:schemeClr val="tx1"/>
              </a:solidFill>
              <a:latin typeface="Arial" charset="0"/>
            </a:endParaRPr>
          </a:p>
          <a:p>
            <a:pPr marL="635000" lvl="1" indent="-177800">
              <a:lnSpc>
                <a:spcPts val="3000"/>
              </a:lnSpc>
              <a:spcBef>
                <a:spcPts val="600"/>
              </a:spcBef>
              <a:spcAft>
                <a:spcPct val="30000"/>
              </a:spcAft>
              <a:buFontTx/>
              <a:buChar char="•"/>
              <a:defRPr/>
            </a:pPr>
            <a:r>
              <a:rPr lang="en-US" b="0" dirty="0">
                <a:solidFill>
                  <a:schemeClr val="tx1"/>
                </a:solidFill>
                <a:latin typeface="Arial" charset="0"/>
              </a:rPr>
              <a:t>De </a:t>
            </a:r>
            <a:r>
              <a:rPr lang="en-US" b="0" dirty="0" err="1">
                <a:solidFill>
                  <a:schemeClr val="tx1"/>
                </a:solidFill>
                <a:latin typeface="Arial" charset="0"/>
              </a:rPr>
              <a:t>medicijnen</a:t>
            </a:r>
            <a:r>
              <a:rPr lang="en-US" b="0" dirty="0">
                <a:solidFill>
                  <a:schemeClr val="tx1"/>
                </a:solidFill>
                <a:latin typeface="Arial" charset="0"/>
              </a:rPr>
              <a:t> </a:t>
            </a:r>
            <a:r>
              <a:rPr lang="en-US" b="0" dirty="0" err="1">
                <a:solidFill>
                  <a:schemeClr val="tx1"/>
                </a:solidFill>
                <a:latin typeface="Arial" charset="0"/>
              </a:rPr>
              <a:t>kunnen</a:t>
            </a:r>
            <a:r>
              <a:rPr lang="en-US" b="0" dirty="0">
                <a:solidFill>
                  <a:schemeClr val="tx1"/>
                </a:solidFill>
                <a:latin typeface="Arial" charset="0"/>
              </a:rPr>
              <a:t> </a:t>
            </a:r>
            <a:r>
              <a:rPr lang="en-US" b="0" dirty="0" err="1">
                <a:solidFill>
                  <a:schemeClr val="tx1"/>
                </a:solidFill>
                <a:latin typeface="Arial" charset="0"/>
              </a:rPr>
              <a:t>zich</a:t>
            </a:r>
            <a:r>
              <a:rPr lang="en-US" b="0" dirty="0">
                <a:solidFill>
                  <a:schemeClr val="tx1"/>
                </a:solidFill>
                <a:latin typeface="Arial" charset="0"/>
              </a:rPr>
              <a:t> in het </a:t>
            </a:r>
            <a:r>
              <a:rPr lang="en-US" b="0" dirty="0" err="1">
                <a:solidFill>
                  <a:schemeClr val="tx1"/>
                </a:solidFill>
                <a:latin typeface="Arial" charset="0"/>
              </a:rPr>
              <a:t>lichaam</a:t>
            </a:r>
            <a:r>
              <a:rPr lang="en-US" b="0" dirty="0">
                <a:solidFill>
                  <a:schemeClr val="tx1"/>
                </a:solidFill>
                <a:latin typeface="Arial" charset="0"/>
              </a:rPr>
              <a:t> </a:t>
            </a:r>
            <a:r>
              <a:rPr lang="en-US" b="0" dirty="0" err="1">
                <a:solidFill>
                  <a:schemeClr val="tx1"/>
                </a:solidFill>
                <a:latin typeface="Arial" charset="0"/>
              </a:rPr>
              <a:t>ophopen</a:t>
            </a:r>
            <a:endParaRPr lang="en-US" b="0" dirty="0">
              <a:solidFill>
                <a:schemeClr val="tx1"/>
              </a:solidFill>
              <a:latin typeface="Arial" charset="0"/>
            </a:endParaRPr>
          </a:p>
          <a:p>
            <a:pPr marL="635000" lvl="1" indent="-177800">
              <a:lnSpc>
                <a:spcPts val="3000"/>
              </a:lnSpc>
              <a:spcBef>
                <a:spcPts val="600"/>
              </a:spcBef>
              <a:spcAft>
                <a:spcPct val="30000"/>
              </a:spcAft>
              <a:buFontTx/>
              <a:buChar char="•"/>
              <a:defRPr/>
            </a:pPr>
            <a:r>
              <a:rPr lang="en-US" b="0" dirty="0" err="1">
                <a:solidFill>
                  <a:schemeClr val="tx1"/>
                </a:solidFill>
                <a:latin typeface="Arial" charset="0"/>
              </a:rPr>
              <a:t>Duizeligheid</a:t>
            </a:r>
            <a:endParaRPr lang="en-US" b="0" dirty="0">
              <a:solidFill>
                <a:schemeClr val="tx1"/>
              </a:solidFill>
              <a:latin typeface="Arial" charset="0"/>
            </a:endParaRPr>
          </a:p>
          <a:p>
            <a:pPr marL="635000" lvl="1" indent="-177800">
              <a:lnSpc>
                <a:spcPts val="3000"/>
              </a:lnSpc>
              <a:spcBef>
                <a:spcPts val="600"/>
              </a:spcBef>
              <a:spcAft>
                <a:spcPct val="30000"/>
              </a:spcAft>
              <a:buFontTx/>
              <a:buChar char="•"/>
              <a:defRPr/>
            </a:pPr>
            <a:r>
              <a:rPr lang="en-US" b="0" dirty="0" err="1">
                <a:solidFill>
                  <a:schemeClr val="tx1"/>
                </a:solidFill>
                <a:latin typeface="Arial" charset="0"/>
              </a:rPr>
              <a:t>Combinatie</a:t>
            </a:r>
            <a:r>
              <a:rPr lang="en-US" b="0" dirty="0">
                <a:solidFill>
                  <a:schemeClr val="tx1"/>
                </a:solidFill>
                <a:latin typeface="Arial" charset="0"/>
              </a:rPr>
              <a:t> met alcohol</a:t>
            </a:r>
          </a:p>
          <a:p>
            <a:endParaRPr lang="nl-NL" dirty="0"/>
          </a:p>
        </p:txBody>
      </p:sp>
    </p:spTree>
    <p:extLst>
      <p:ext uri="{BB962C8B-B14F-4D97-AF65-F5344CB8AC3E}">
        <p14:creationId xmlns:p14="http://schemas.microsoft.com/office/powerpoint/2010/main" val="2227394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B12A0D-BFF8-01E3-D14F-0BEB994085F3}"/>
              </a:ext>
            </a:extLst>
          </p:cNvPr>
          <p:cNvSpPr>
            <a:spLocks noGrp="1"/>
          </p:cNvSpPr>
          <p:nvPr>
            <p:ph type="title"/>
          </p:nvPr>
        </p:nvSpPr>
        <p:spPr/>
        <p:txBody>
          <a:bodyPr>
            <a:normAutofit/>
          </a:bodyPr>
          <a:lstStyle/>
          <a:p>
            <a:r>
              <a:rPr lang="nl-NL" altLang="nl-NL" sz="2800" b="1" dirty="0"/>
              <a:t>Bijwerkingen van slaap- en kalmeringsmiddelen</a:t>
            </a:r>
            <a:endParaRPr lang="nl-NL" sz="2800" dirty="0"/>
          </a:p>
        </p:txBody>
      </p:sp>
      <p:pic>
        <p:nvPicPr>
          <p:cNvPr id="4" name="Picture 4" descr="images">
            <a:extLst>
              <a:ext uri="{FF2B5EF4-FFF2-40B4-BE49-F238E27FC236}">
                <a16:creationId xmlns:a16="http://schemas.microsoft.com/office/drawing/2014/main" id="{FF9085AD-C97F-CA7B-5766-CE5B0B99941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85882" y="2537718"/>
            <a:ext cx="3414199" cy="326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duizelig">
            <a:extLst>
              <a:ext uri="{FF2B5EF4-FFF2-40B4-BE49-F238E27FC236}">
                <a16:creationId xmlns:a16="http://schemas.microsoft.com/office/drawing/2014/main" id="{C9E58D9A-61EE-09CA-8160-90985FA212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8918" y="2770741"/>
            <a:ext cx="3673475" cy="283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vak 5">
            <a:extLst>
              <a:ext uri="{FF2B5EF4-FFF2-40B4-BE49-F238E27FC236}">
                <a16:creationId xmlns:a16="http://schemas.microsoft.com/office/drawing/2014/main" id="{D580814E-434C-1910-1C4A-C0B1B45DDD54}"/>
              </a:ext>
            </a:extLst>
          </p:cNvPr>
          <p:cNvSpPr txBox="1"/>
          <p:nvPr/>
        </p:nvSpPr>
        <p:spPr>
          <a:xfrm>
            <a:off x="1587357" y="5807248"/>
            <a:ext cx="2578814" cy="461665"/>
          </a:xfrm>
          <a:prstGeom prst="rect">
            <a:avLst/>
          </a:prstGeom>
          <a:noFill/>
        </p:spPr>
        <p:txBody>
          <a:bodyPr wrap="square" rtlCol="0">
            <a:spAutoFit/>
          </a:bodyPr>
          <a:lstStyle/>
          <a:p>
            <a:r>
              <a:rPr lang="nl-NL" sz="2400" dirty="0"/>
              <a:t>versuft zijn</a:t>
            </a:r>
          </a:p>
        </p:txBody>
      </p:sp>
      <p:sp>
        <p:nvSpPr>
          <p:cNvPr id="7" name="Tekstvak 6">
            <a:extLst>
              <a:ext uri="{FF2B5EF4-FFF2-40B4-BE49-F238E27FC236}">
                <a16:creationId xmlns:a16="http://schemas.microsoft.com/office/drawing/2014/main" id="{9CED92D1-E18F-6CF0-ACAE-D83312C65D59}"/>
              </a:ext>
            </a:extLst>
          </p:cNvPr>
          <p:cNvSpPr txBox="1"/>
          <p:nvPr/>
        </p:nvSpPr>
        <p:spPr>
          <a:xfrm>
            <a:off x="6536078" y="5853414"/>
            <a:ext cx="2979506" cy="461665"/>
          </a:xfrm>
          <a:prstGeom prst="rect">
            <a:avLst/>
          </a:prstGeom>
          <a:noFill/>
        </p:spPr>
        <p:txBody>
          <a:bodyPr wrap="square" rtlCol="0">
            <a:spAutoFit/>
          </a:bodyPr>
          <a:lstStyle/>
          <a:p>
            <a:r>
              <a:rPr lang="nl-NL" sz="2400" dirty="0"/>
              <a:t>duizeligheid</a:t>
            </a:r>
          </a:p>
        </p:txBody>
      </p:sp>
    </p:spTree>
    <p:extLst>
      <p:ext uri="{BB962C8B-B14F-4D97-AF65-F5344CB8AC3E}">
        <p14:creationId xmlns:p14="http://schemas.microsoft.com/office/powerpoint/2010/main" val="2646372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861AC8-EF3B-ADD3-08EB-89C6F4B02DF7}"/>
              </a:ext>
            </a:extLst>
          </p:cNvPr>
          <p:cNvSpPr>
            <a:spLocks noGrp="1"/>
          </p:cNvSpPr>
          <p:nvPr>
            <p:ph type="title"/>
          </p:nvPr>
        </p:nvSpPr>
        <p:spPr/>
        <p:txBody>
          <a:bodyPr/>
          <a:lstStyle/>
          <a:p>
            <a:pPr algn="ctr"/>
            <a:r>
              <a:rPr lang="nl-NL" altLang="nl-NL" sz="4000" dirty="0">
                <a:solidFill>
                  <a:schemeClr val="tx1"/>
                </a:solidFill>
              </a:rPr>
              <a:t>Onveilig gedrag</a:t>
            </a:r>
            <a:br>
              <a:rPr lang="nl-NL" altLang="nl-NL" sz="4000" dirty="0">
                <a:solidFill>
                  <a:schemeClr val="tx2"/>
                </a:solidFill>
              </a:rPr>
            </a:br>
            <a:endParaRPr lang="nl-NL" dirty="0"/>
          </a:p>
        </p:txBody>
      </p:sp>
      <p:pic>
        <p:nvPicPr>
          <p:cNvPr id="4" name="Picture 4" descr="1 trap">
            <a:extLst>
              <a:ext uri="{FF2B5EF4-FFF2-40B4-BE49-F238E27FC236}">
                <a16:creationId xmlns:a16="http://schemas.microsoft.com/office/drawing/2014/main" id="{3C1195AB-B3EB-DBC7-F03E-5A6DD72CC71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51105" y="1810872"/>
            <a:ext cx="2953821" cy="3938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vak 5">
            <a:extLst>
              <a:ext uri="{FF2B5EF4-FFF2-40B4-BE49-F238E27FC236}">
                <a16:creationId xmlns:a16="http://schemas.microsoft.com/office/drawing/2014/main" id="{7C903ECA-45A2-103E-C605-0F2417F60656}"/>
              </a:ext>
            </a:extLst>
          </p:cNvPr>
          <p:cNvSpPr txBox="1"/>
          <p:nvPr/>
        </p:nvSpPr>
        <p:spPr>
          <a:xfrm>
            <a:off x="2517168" y="5973891"/>
            <a:ext cx="6621694" cy="400110"/>
          </a:xfrm>
          <a:prstGeom prst="rect">
            <a:avLst/>
          </a:prstGeom>
          <a:noFill/>
        </p:spPr>
        <p:txBody>
          <a:bodyPr wrap="square">
            <a:spAutoFit/>
          </a:bodyPr>
          <a:lstStyle/>
          <a:p>
            <a:pPr algn="ctr" eaLnBrk="1" hangingPunct="1"/>
            <a:r>
              <a:rPr lang="nl-NL" altLang="nl-NL" sz="2000" dirty="0">
                <a:cs typeface="Arial" panose="020B0604020202020204" pitchFamily="34" charset="0"/>
              </a:rPr>
              <a:t>Met volle handen de trap op, of spullen op de trap leggen</a:t>
            </a:r>
            <a:endParaRPr lang="en-US" altLang="nl-NL" sz="2000" dirty="0">
              <a:cs typeface="Arial" panose="020B0604020202020204" pitchFamily="34" charset="0"/>
            </a:endParaRPr>
          </a:p>
        </p:txBody>
      </p:sp>
    </p:spTree>
    <p:extLst>
      <p:ext uri="{BB962C8B-B14F-4D97-AF65-F5344CB8AC3E}">
        <p14:creationId xmlns:p14="http://schemas.microsoft.com/office/powerpoint/2010/main" val="688974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B8DD70-A05A-2EFE-70EB-8C828A8D1666}"/>
              </a:ext>
            </a:extLst>
          </p:cNvPr>
          <p:cNvSpPr>
            <a:spLocks noGrp="1"/>
          </p:cNvSpPr>
          <p:nvPr>
            <p:ph type="title"/>
          </p:nvPr>
        </p:nvSpPr>
        <p:spPr/>
        <p:txBody>
          <a:bodyPr/>
          <a:lstStyle/>
          <a:p>
            <a:pPr algn="ctr"/>
            <a:r>
              <a:rPr lang="nl-NL" altLang="nl-NL" sz="4000" dirty="0">
                <a:solidFill>
                  <a:schemeClr val="tx1"/>
                </a:solidFill>
              </a:rPr>
              <a:t>Onveilig gedrag</a:t>
            </a:r>
            <a:br>
              <a:rPr lang="nl-NL" altLang="nl-NL" sz="4000" dirty="0">
                <a:solidFill>
                  <a:schemeClr val="tx1"/>
                </a:solidFill>
              </a:rPr>
            </a:br>
            <a:endParaRPr lang="nl-NL" dirty="0">
              <a:solidFill>
                <a:schemeClr val="tx1"/>
              </a:solidFill>
            </a:endParaRPr>
          </a:p>
        </p:txBody>
      </p:sp>
      <p:pic>
        <p:nvPicPr>
          <p:cNvPr id="4" name="Picture 5" descr="divers 019">
            <a:extLst>
              <a:ext uri="{FF2B5EF4-FFF2-40B4-BE49-F238E27FC236}">
                <a16:creationId xmlns:a16="http://schemas.microsoft.com/office/drawing/2014/main" id="{F045D151-078F-2734-BA7C-B7369FD2DE7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26065" y="1934521"/>
            <a:ext cx="5124805"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vak 5">
            <a:extLst>
              <a:ext uri="{FF2B5EF4-FFF2-40B4-BE49-F238E27FC236}">
                <a16:creationId xmlns:a16="http://schemas.microsoft.com/office/drawing/2014/main" id="{ED55E1D1-C32B-430D-2808-1ADDFCBFAC82}"/>
              </a:ext>
            </a:extLst>
          </p:cNvPr>
          <p:cNvSpPr txBox="1"/>
          <p:nvPr/>
        </p:nvSpPr>
        <p:spPr>
          <a:xfrm>
            <a:off x="3626065" y="5892833"/>
            <a:ext cx="6097712" cy="461665"/>
          </a:xfrm>
          <a:prstGeom prst="rect">
            <a:avLst/>
          </a:prstGeom>
          <a:noFill/>
        </p:spPr>
        <p:txBody>
          <a:bodyPr wrap="square">
            <a:spAutoFit/>
          </a:bodyPr>
          <a:lstStyle/>
          <a:p>
            <a:pPr algn="l" eaLnBrk="1" hangingPunct="1">
              <a:defRPr/>
            </a:pPr>
            <a:r>
              <a:rPr lang="nl-NL" sz="2400" dirty="0">
                <a:effectLst>
                  <a:outerShdw blurRad="38100" dist="38100" dir="2700000" algn="tl">
                    <a:srgbClr val="C0C0C0"/>
                  </a:outerShdw>
                </a:effectLst>
                <a:cs typeface="Arial" pitchFamily="34" charset="0"/>
              </a:rPr>
              <a:t>De handtas</a:t>
            </a:r>
            <a:endParaRPr lang="en-US" sz="2400" dirty="0">
              <a:effectLst>
                <a:outerShdw blurRad="38100" dist="38100" dir="2700000" algn="tl">
                  <a:srgbClr val="C0C0C0"/>
                </a:outerShdw>
              </a:effectLst>
              <a:cs typeface="Arial" pitchFamily="34" charset="0"/>
            </a:endParaRPr>
          </a:p>
        </p:txBody>
      </p:sp>
    </p:spTree>
    <p:extLst>
      <p:ext uri="{BB962C8B-B14F-4D97-AF65-F5344CB8AC3E}">
        <p14:creationId xmlns:p14="http://schemas.microsoft.com/office/powerpoint/2010/main" val="2458867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AA9E9B-54DE-9121-0C5E-A2989D4AD7C2}"/>
              </a:ext>
            </a:extLst>
          </p:cNvPr>
          <p:cNvSpPr>
            <a:spLocks noGrp="1"/>
          </p:cNvSpPr>
          <p:nvPr>
            <p:ph type="title"/>
          </p:nvPr>
        </p:nvSpPr>
        <p:spPr/>
        <p:txBody>
          <a:bodyPr>
            <a:normAutofit fontScale="90000"/>
          </a:bodyPr>
          <a:lstStyle/>
          <a:p>
            <a:pPr algn="ctr"/>
            <a:br>
              <a:rPr lang="nl-NL" altLang="nl-NL" sz="4000" dirty="0">
                <a:solidFill>
                  <a:schemeClr val="tx1"/>
                </a:solidFill>
              </a:rPr>
            </a:br>
            <a:r>
              <a:rPr lang="nl-NL" altLang="nl-NL" sz="4000" dirty="0">
                <a:solidFill>
                  <a:schemeClr val="tx1"/>
                </a:solidFill>
              </a:rPr>
              <a:t>Onveilig gedrag</a:t>
            </a:r>
            <a:br>
              <a:rPr lang="nl-NL" altLang="nl-NL" sz="4000" dirty="0">
                <a:solidFill>
                  <a:schemeClr val="tx1"/>
                </a:solidFill>
              </a:rPr>
            </a:br>
            <a:endParaRPr lang="nl-NL" dirty="0">
              <a:solidFill>
                <a:schemeClr val="tx1"/>
              </a:solidFill>
            </a:endParaRPr>
          </a:p>
        </p:txBody>
      </p:sp>
      <p:pic>
        <p:nvPicPr>
          <p:cNvPr id="4" name="Picture 5" descr="Image24">
            <a:extLst>
              <a:ext uri="{FF2B5EF4-FFF2-40B4-BE49-F238E27FC236}">
                <a16:creationId xmlns:a16="http://schemas.microsoft.com/office/drawing/2014/main" id="{17F6A006-ADA3-70CF-7A63-D8573DBD2F8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99229" y="2209672"/>
            <a:ext cx="3993541" cy="2589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vak 2">
            <a:extLst>
              <a:ext uri="{FF2B5EF4-FFF2-40B4-BE49-F238E27FC236}">
                <a16:creationId xmlns:a16="http://schemas.microsoft.com/office/drawing/2014/main" id="{1603D6CC-D8AF-BDBD-A267-77910A2EAD92}"/>
              </a:ext>
            </a:extLst>
          </p:cNvPr>
          <p:cNvSpPr txBox="1"/>
          <p:nvPr/>
        </p:nvSpPr>
        <p:spPr>
          <a:xfrm>
            <a:off x="4839129" y="4953034"/>
            <a:ext cx="3143892" cy="523220"/>
          </a:xfrm>
          <a:prstGeom prst="rect">
            <a:avLst/>
          </a:prstGeom>
          <a:noFill/>
        </p:spPr>
        <p:txBody>
          <a:bodyPr wrap="square" rtlCol="0">
            <a:spAutoFit/>
          </a:bodyPr>
          <a:lstStyle/>
          <a:p>
            <a:r>
              <a:rPr lang="nl-NL" sz="2800" dirty="0">
                <a:latin typeface="Verdana" panose="020B0604030504040204" pitchFamily="34" charset="0"/>
                <a:ea typeface="Verdana" panose="020B0604030504040204" pitchFamily="34" charset="0"/>
              </a:rPr>
              <a:t>Een snoer</a:t>
            </a:r>
          </a:p>
        </p:txBody>
      </p:sp>
    </p:spTree>
    <p:extLst>
      <p:ext uri="{BB962C8B-B14F-4D97-AF65-F5344CB8AC3E}">
        <p14:creationId xmlns:p14="http://schemas.microsoft.com/office/powerpoint/2010/main" val="3902689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3526C3A-9B99-2A70-B11D-C7A4BC9F02D8}"/>
              </a:ext>
            </a:extLst>
          </p:cNvPr>
          <p:cNvSpPr>
            <a:spLocks noGrp="1"/>
          </p:cNvSpPr>
          <p:nvPr>
            <p:ph idx="1"/>
          </p:nvPr>
        </p:nvSpPr>
        <p:spPr>
          <a:xfrm>
            <a:off x="838200" y="2952749"/>
            <a:ext cx="10515600" cy="3224213"/>
          </a:xfrm>
        </p:spPr>
        <p:txBody>
          <a:bodyPr>
            <a:normAutofit/>
          </a:bodyPr>
          <a:lstStyle/>
          <a:p>
            <a:pPr marL="0" indent="0">
              <a:lnSpc>
                <a:spcPct val="100000"/>
              </a:lnSpc>
              <a:buNone/>
            </a:pPr>
            <a:r>
              <a:rPr lang="nl-NL" sz="4000" dirty="0"/>
              <a:t>Valpreventie voor ouderen omdat vallen niet hoort!</a:t>
            </a:r>
          </a:p>
        </p:txBody>
      </p:sp>
      <p:sp>
        <p:nvSpPr>
          <p:cNvPr id="4" name="Rectangle 4">
            <a:extLst>
              <a:ext uri="{FF2B5EF4-FFF2-40B4-BE49-F238E27FC236}">
                <a16:creationId xmlns:a16="http://schemas.microsoft.com/office/drawing/2014/main" id="{50CF4910-0A6D-8C25-FB58-8E0D550F27E9}"/>
              </a:ext>
            </a:extLst>
          </p:cNvPr>
          <p:cNvSpPr>
            <a:spLocks noGrp="1" noChangeArrowheads="1"/>
          </p:cNvSpPr>
          <p:nvPr>
            <p:ph type="title"/>
          </p:nvPr>
        </p:nvSpPr>
        <p:spPr>
          <a:xfrm>
            <a:off x="838200" y="884238"/>
            <a:ext cx="10515600" cy="1325562"/>
          </a:xfrm>
        </p:spPr>
        <p:txBody>
          <a:bodyPr anchor="t">
            <a:normAutofit fontScale="90000"/>
          </a:bodyPr>
          <a:lstStyle/>
          <a:p>
            <a:pPr eaLnBrk="1" hangingPunct="1">
              <a:lnSpc>
                <a:spcPct val="120000"/>
              </a:lnSpc>
            </a:pPr>
            <a:r>
              <a:rPr lang="en-US" altLang="nl-NL" sz="4000" b="1" dirty="0">
                <a:solidFill>
                  <a:schemeClr val="tx1"/>
                </a:solidFill>
                <a:latin typeface="Verdana" panose="020B0604030504040204" pitchFamily="34" charset="0"/>
              </a:rPr>
              <a:t>     </a:t>
            </a:r>
            <a:br>
              <a:rPr lang="en-US" altLang="nl-NL" sz="4000" b="1" dirty="0">
                <a:solidFill>
                  <a:schemeClr val="tx1"/>
                </a:solidFill>
                <a:latin typeface="Verdana" panose="020B0604030504040204" pitchFamily="34" charset="0"/>
              </a:rPr>
            </a:br>
            <a:r>
              <a:rPr lang="en-US" altLang="nl-NL" sz="4000" b="1" dirty="0">
                <a:solidFill>
                  <a:schemeClr val="tx1"/>
                </a:solidFill>
                <a:latin typeface="Verdana" panose="020B0604030504040204" pitchFamily="34" charset="0"/>
              </a:rPr>
              <a:t>        </a:t>
            </a:r>
            <a:r>
              <a:rPr lang="en-US" altLang="nl-NL" sz="4400" b="1" dirty="0" err="1">
                <a:solidFill>
                  <a:schemeClr val="tx1"/>
                </a:solidFill>
                <a:latin typeface="Verdana" panose="020B0604030504040204" pitchFamily="34" charset="0"/>
              </a:rPr>
              <a:t>Blijf</a:t>
            </a:r>
            <a:r>
              <a:rPr lang="en-US" altLang="nl-NL" sz="4400" b="1" dirty="0">
                <a:solidFill>
                  <a:schemeClr val="tx1"/>
                </a:solidFill>
                <a:latin typeface="Verdana" panose="020B0604030504040204" pitchFamily="34" charset="0"/>
              </a:rPr>
              <a:t> op eigen </a:t>
            </a:r>
            <a:r>
              <a:rPr lang="en-US" altLang="nl-NL" sz="4400" b="1" dirty="0" err="1">
                <a:solidFill>
                  <a:schemeClr val="tx1"/>
                </a:solidFill>
                <a:latin typeface="Verdana" panose="020B0604030504040204" pitchFamily="34" charset="0"/>
              </a:rPr>
              <a:t>benen</a:t>
            </a:r>
            <a:r>
              <a:rPr lang="en-US" altLang="nl-NL" sz="4400" b="1" dirty="0">
                <a:solidFill>
                  <a:schemeClr val="tx1"/>
                </a:solidFill>
                <a:latin typeface="Verdana" panose="020B0604030504040204" pitchFamily="34" charset="0"/>
              </a:rPr>
              <a:t> </a:t>
            </a:r>
            <a:r>
              <a:rPr lang="en-US" altLang="nl-NL" sz="4400" b="1" dirty="0" err="1">
                <a:solidFill>
                  <a:schemeClr val="tx1"/>
                </a:solidFill>
                <a:latin typeface="Verdana" panose="020B0604030504040204" pitchFamily="34" charset="0"/>
              </a:rPr>
              <a:t>staan</a:t>
            </a:r>
            <a:endParaRPr lang="en-US" altLang="nl-NL" sz="4400" b="1" dirty="0">
              <a:solidFill>
                <a:schemeClr val="tx1"/>
              </a:solidFill>
              <a:latin typeface="Verdana" panose="020B0604030504040204" pitchFamily="34" charset="0"/>
            </a:endParaRPr>
          </a:p>
        </p:txBody>
      </p:sp>
    </p:spTree>
    <p:extLst>
      <p:ext uri="{BB962C8B-B14F-4D97-AF65-F5344CB8AC3E}">
        <p14:creationId xmlns:p14="http://schemas.microsoft.com/office/powerpoint/2010/main" val="2800910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2EC853-E5F6-76B1-982E-9328758EEE4E}"/>
              </a:ext>
            </a:extLst>
          </p:cNvPr>
          <p:cNvSpPr>
            <a:spLocks noGrp="1"/>
          </p:cNvSpPr>
          <p:nvPr>
            <p:ph type="title"/>
          </p:nvPr>
        </p:nvSpPr>
        <p:spPr/>
        <p:txBody>
          <a:bodyPr/>
          <a:lstStyle/>
          <a:p>
            <a:pPr algn="ctr"/>
            <a:r>
              <a:rPr lang="nl-NL" altLang="nl-NL" sz="4000" dirty="0">
                <a:solidFill>
                  <a:schemeClr val="tx1"/>
                </a:solidFill>
              </a:rPr>
              <a:t>Onveilig gedrag</a:t>
            </a:r>
            <a:br>
              <a:rPr lang="nl-NL" altLang="nl-NL" sz="4000" dirty="0">
                <a:solidFill>
                  <a:schemeClr val="tx1"/>
                </a:solidFill>
              </a:rPr>
            </a:br>
            <a:endParaRPr lang="nl-NL" dirty="0">
              <a:solidFill>
                <a:schemeClr val="tx1"/>
              </a:solidFill>
            </a:endParaRPr>
          </a:p>
        </p:txBody>
      </p:sp>
      <p:pic>
        <p:nvPicPr>
          <p:cNvPr id="4" name="Picture 4" descr="157_5791">
            <a:extLst>
              <a:ext uri="{FF2B5EF4-FFF2-40B4-BE49-F238E27FC236}">
                <a16:creationId xmlns:a16="http://schemas.microsoft.com/office/drawing/2014/main" id="{8E00A376-039C-6260-2835-D60C2A01E18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54374" y="1967754"/>
            <a:ext cx="2883252" cy="3841750"/>
          </a:xfr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582E6185-5DEF-56A6-3188-A87ED6ED9AC8}"/>
              </a:ext>
            </a:extLst>
          </p:cNvPr>
          <p:cNvSpPr txBox="1"/>
          <p:nvPr/>
        </p:nvSpPr>
        <p:spPr>
          <a:xfrm>
            <a:off x="3851772" y="5973891"/>
            <a:ext cx="6097712" cy="422488"/>
          </a:xfrm>
          <a:prstGeom prst="rect">
            <a:avLst/>
          </a:prstGeom>
          <a:noFill/>
        </p:spPr>
        <p:txBody>
          <a:bodyPr wrap="square">
            <a:spAutoFit/>
          </a:bodyPr>
          <a:lstStyle/>
          <a:p>
            <a:pPr eaLnBrk="1" hangingPunct="1">
              <a:lnSpc>
                <a:spcPct val="120000"/>
              </a:lnSpc>
              <a:buFontTx/>
              <a:buNone/>
            </a:pPr>
            <a:r>
              <a:rPr lang="en-US" altLang="nl-NL" sz="2000" b="0" dirty="0">
                <a:latin typeface="Verdana" panose="020B0604030504040204" pitchFamily="34" charset="0"/>
                <a:ea typeface="Verdana" panose="020B0604030504040204" pitchFamily="34" charset="0"/>
                <a:cs typeface="Arial" panose="020B0604020202020204" pitchFamily="34" charset="0"/>
              </a:rPr>
              <a:t>”Het </a:t>
            </a:r>
            <a:r>
              <a:rPr lang="en-US" altLang="nl-NL" sz="2000" b="0" dirty="0" err="1">
                <a:latin typeface="Verdana" panose="020B0604030504040204" pitchFamily="34" charset="0"/>
                <a:ea typeface="Verdana" panose="020B0604030504040204" pitchFamily="34" charset="0"/>
                <a:cs typeface="Arial" panose="020B0604020202020204" pitchFamily="34" charset="0"/>
              </a:rPr>
              <a:t>trapje</a:t>
            </a:r>
            <a:r>
              <a:rPr lang="en-US" altLang="nl-NL" sz="2000" b="0" dirty="0">
                <a:latin typeface="Verdana" panose="020B0604030504040204" pitchFamily="34" charset="0"/>
                <a:ea typeface="Verdana" panose="020B0604030504040204" pitchFamily="34" charset="0"/>
                <a:cs typeface="Arial" panose="020B0604020202020204" pitchFamily="34" charset="0"/>
              </a:rPr>
              <a:t> </a:t>
            </a:r>
            <a:r>
              <a:rPr lang="en-US" altLang="nl-NL" sz="2000" b="0" dirty="0" err="1">
                <a:latin typeface="Verdana" panose="020B0604030504040204" pitchFamily="34" charset="0"/>
                <a:ea typeface="Verdana" panose="020B0604030504040204" pitchFamily="34" charset="0"/>
                <a:cs typeface="Arial" panose="020B0604020202020204" pitchFamily="34" charset="0"/>
              </a:rPr>
              <a:t>staat</a:t>
            </a:r>
            <a:r>
              <a:rPr lang="en-US" altLang="nl-NL" sz="2000" b="0" dirty="0">
                <a:latin typeface="Verdana" panose="020B0604030504040204" pitchFamily="34" charset="0"/>
                <a:ea typeface="Verdana" panose="020B0604030504040204" pitchFamily="34" charset="0"/>
                <a:cs typeface="Arial" panose="020B0604020202020204" pitchFamily="34" charset="0"/>
              </a:rPr>
              <a:t> in de </a:t>
            </a:r>
            <a:r>
              <a:rPr lang="en-US" altLang="nl-NL" sz="2000" b="0" dirty="0" err="1">
                <a:latin typeface="Verdana" panose="020B0604030504040204" pitchFamily="34" charset="0"/>
                <a:ea typeface="Verdana" panose="020B0604030504040204" pitchFamily="34" charset="0"/>
                <a:cs typeface="Arial" panose="020B0604020202020204" pitchFamily="34" charset="0"/>
              </a:rPr>
              <a:t>schuur</a:t>
            </a:r>
            <a:r>
              <a:rPr lang="en-US" altLang="nl-NL" sz="2000" b="0" dirty="0">
                <a:latin typeface="Verdana" panose="020B0604030504040204" pitchFamily="34" charset="0"/>
                <a:ea typeface="Verdana" panose="020B0604030504040204" pitchFamily="34" charset="0"/>
                <a:cs typeface="Arial" panose="020B0604020202020204" pitchFamily="34" charset="0"/>
              </a:rPr>
              <a:t>”</a:t>
            </a:r>
          </a:p>
        </p:txBody>
      </p:sp>
    </p:spTree>
    <p:extLst>
      <p:ext uri="{BB962C8B-B14F-4D97-AF65-F5344CB8AC3E}">
        <p14:creationId xmlns:p14="http://schemas.microsoft.com/office/powerpoint/2010/main" val="496457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DD65F8-3DA3-CC60-5664-C0737E311EF7}"/>
              </a:ext>
            </a:extLst>
          </p:cNvPr>
          <p:cNvSpPr>
            <a:spLocks noGrp="1"/>
          </p:cNvSpPr>
          <p:nvPr>
            <p:ph type="title"/>
          </p:nvPr>
        </p:nvSpPr>
        <p:spPr/>
        <p:txBody>
          <a:bodyPr/>
          <a:lstStyle/>
          <a:p>
            <a:r>
              <a:rPr lang="nl-NL" dirty="0" err="1"/>
              <a:t>Omgevingsgebonden</a:t>
            </a:r>
            <a:r>
              <a:rPr lang="nl-NL" dirty="0"/>
              <a:t> factoren</a:t>
            </a:r>
          </a:p>
        </p:txBody>
      </p:sp>
      <p:sp>
        <p:nvSpPr>
          <p:cNvPr id="3" name="Tijdelijke aanduiding voor inhoud 2">
            <a:extLst>
              <a:ext uri="{FF2B5EF4-FFF2-40B4-BE49-F238E27FC236}">
                <a16:creationId xmlns:a16="http://schemas.microsoft.com/office/drawing/2014/main" id="{030754DB-93DF-DAA3-2308-3D14D6B4A0DC}"/>
              </a:ext>
            </a:extLst>
          </p:cNvPr>
          <p:cNvSpPr>
            <a:spLocks noGrp="1"/>
          </p:cNvSpPr>
          <p:nvPr>
            <p:ph idx="1"/>
          </p:nvPr>
        </p:nvSpPr>
        <p:spPr/>
        <p:txBody>
          <a:bodyPr>
            <a:normAutofit/>
          </a:bodyPr>
          <a:lstStyle/>
          <a:p>
            <a:r>
              <a:rPr lang="nl-NL" sz="3200" dirty="0"/>
              <a:t>Gladde stoel</a:t>
            </a:r>
          </a:p>
          <a:p>
            <a:r>
              <a:rPr lang="nl-NL" sz="3200" dirty="0"/>
              <a:t>Te weinig verlichting</a:t>
            </a:r>
          </a:p>
        </p:txBody>
      </p:sp>
    </p:spTree>
    <p:extLst>
      <p:ext uri="{BB962C8B-B14F-4D97-AF65-F5344CB8AC3E}">
        <p14:creationId xmlns:p14="http://schemas.microsoft.com/office/powerpoint/2010/main" val="2088630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icture4">
            <a:extLst>
              <a:ext uri="{FF2B5EF4-FFF2-40B4-BE49-F238E27FC236}">
                <a16:creationId xmlns:a16="http://schemas.microsoft.com/office/drawing/2014/main" id="{21236161-3677-6727-A0E8-2932145026A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17350" y="1508125"/>
            <a:ext cx="5125785"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vak 4">
            <a:extLst>
              <a:ext uri="{FF2B5EF4-FFF2-40B4-BE49-F238E27FC236}">
                <a16:creationId xmlns:a16="http://schemas.microsoft.com/office/drawing/2014/main" id="{A4A56B4F-BE23-6108-F7D8-8E5D3543B564}"/>
              </a:ext>
            </a:extLst>
          </p:cNvPr>
          <p:cNvSpPr txBox="1"/>
          <p:nvPr/>
        </p:nvSpPr>
        <p:spPr>
          <a:xfrm>
            <a:off x="3317350" y="5774076"/>
            <a:ext cx="3740996" cy="523220"/>
          </a:xfrm>
          <a:prstGeom prst="rect">
            <a:avLst/>
          </a:prstGeom>
          <a:noFill/>
        </p:spPr>
        <p:txBody>
          <a:bodyPr wrap="square" rtlCol="0">
            <a:spAutoFit/>
          </a:bodyPr>
          <a:lstStyle/>
          <a:p>
            <a:r>
              <a:rPr lang="nl-NL" sz="2800" dirty="0">
                <a:latin typeface="Verdana" panose="020B0604030504040204" pitchFamily="34" charset="0"/>
                <a:ea typeface="Verdana" panose="020B0604030504040204" pitchFamily="34" charset="0"/>
              </a:rPr>
              <a:t>De gladde stoel</a:t>
            </a:r>
          </a:p>
        </p:txBody>
      </p:sp>
    </p:spTree>
    <p:extLst>
      <p:ext uri="{BB962C8B-B14F-4D97-AF65-F5344CB8AC3E}">
        <p14:creationId xmlns:p14="http://schemas.microsoft.com/office/powerpoint/2010/main" val="345500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B80D16-69D1-592C-3F12-68B5CD21F622}"/>
              </a:ext>
            </a:extLst>
          </p:cNvPr>
          <p:cNvSpPr>
            <a:spLocks noGrp="1"/>
          </p:cNvSpPr>
          <p:nvPr>
            <p:ph type="title"/>
          </p:nvPr>
        </p:nvSpPr>
        <p:spPr/>
        <p:txBody>
          <a:bodyPr/>
          <a:lstStyle/>
          <a:p>
            <a:r>
              <a:rPr lang="nl-NL" dirty="0" err="1"/>
              <a:t>Omgevingsgebonden</a:t>
            </a:r>
            <a:r>
              <a:rPr lang="nl-NL" dirty="0"/>
              <a:t> factoren</a:t>
            </a:r>
          </a:p>
        </p:txBody>
      </p:sp>
      <p:sp>
        <p:nvSpPr>
          <p:cNvPr id="3" name="Tijdelijke aanduiding voor inhoud 2">
            <a:extLst>
              <a:ext uri="{FF2B5EF4-FFF2-40B4-BE49-F238E27FC236}">
                <a16:creationId xmlns:a16="http://schemas.microsoft.com/office/drawing/2014/main" id="{157E6504-8A5A-82CD-C8F6-C568B310ECA0}"/>
              </a:ext>
            </a:extLst>
          </p:cNvPr>
          <p:cNvSpPr>
            <a:spLocks noGrp="1"/>
          </p:cNvSpPr>
          <p:nvPr>
            <p:ph idx="1"/>
          </p:nvPr>
        </p:nvSpPr>
        <p:spPr/>
        <p:txBody>
          <a:bodyPr>
            <a:normAutofit/>
          </a:bodyPr>
          <a:lstStyle/>
          <a:p>
            <a:r>
              <a:rPr lang="nl-NL" sz="2800" dirty="0"/>
              <a:t>Drempels</a:t>
            </a:r>
          </a:p>
          <a:p>
            <a:r>
              <a:rPr lang="nl-NL" sz="2800" dirty="0"/>
              <a:t>Gladde vloer</a:t>
            </a:r>
          </a:p>
          <a:p>
            <a:r>
              <a:rPr lang="nl-NL" sz="2800" dirty="0"/>
              <a:t>Losliggende tegel</a:t>
            </a:r>
          </a:p>
          <a:p>
            <a:r>
              <a:rPr lang="nl-NL" sz="2800" dirty="0"/>
              <a:t>Kleedjes</a:t>
            </a:r>
          </a:p>
        </p:txBody>
      </p:sp>
    </p:spTree>
    <p:extLst>
      <p:ext uri="{BB962C8B-B14F-4D97-AF65-F5344CB8AC3E}">
        <p14:creationId xmlns:p14="http://schemas.microsoft.com/office/powerpoint/2010/main" val="2394173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DSC_009 Voet op  de stoep">
            <a:extLst>
              <a:ext uri="{FF2B5EF4-FFF2-40B4-BE49-F238E27FC236}">
                <a16:creationId xmlns:a16="http://schemas.microsoft.com/office/drawing/2014/main" id="{89826735-6AC0-8AA3-443F-DC55BCC0D2A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34062" y="1749586"/>
            <a:ext cx="5832099"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vak 5">
            <a:extLst>
              <a:ext uri="{FF2B5EF4-FFF2-40B4-BE49-F238E27FC236}">
                <a16:creationId xmlns:a16="http://schemas.microsoft.com/office/drawing/2014/main" id="{553E85FC-0401-F5D7-08D9-98CD362D452C}"/>
              </a:ext>
            </a:extLst>
          </p:cNvPr>
          <p:cNvSpPr txBox="1"/>
          <p:nvPr/>
        </p:nvSpPr>
        <p:spPr>
          <a:xfrm>
            <a:off x="3881062" y="5861676"/>
            <a:ext cx="6097712" cy="461665"/>
          </a:xfrm>
          <a:prstGeom prst="rect">
            <a:avLst/>
          </a:prstGeom>
          <a:noFill/>
        </p:spPr>
        <p:txBody>
          <a:bodyPr wrap="square">
            <a:spAutoFit/>
          </a:bodyPr>
          <a:lstStyle/>
          <a:p>
            <a:pPr algn="l" eaLnBrk="1" hangingPunct="1"/>
            <a:r>
              <a:rPr lang="nl-NL" altLang="nl-NL" sz="2400" dirty="0">
                <a:latin typeface="Verdana" panose="020B0604030504040204" pitchFamily="34" charset="0"/>
                <a:ea typeface="Verdana" panose="020B0604030504040204" pitchFamily="34" charset="0"/>
              </a:rPr>
              <a:t>De losliggende tegel</a:t>
            </a:r>
            <a:endParaRPr lang="en-US" altLang="nl-NL" sz="2400" dirty="0">
              <a:solidFill>
                <a:srgbClr val="CCFFFF"/>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465325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5C6FB87-3E21-AE1C-C10C-0AAB89E7CF3B}"/>
              </a:ext>
            </a:extLst>
          </p:cNvPr>
          <p:cNvSpPr>
            <a:spLocks noGrp="1"/>
          </p:cNvSpPr>
          <p:nvPr>
            <p:ph idx="1"/>
          </p:nvPr>
        </p:nvSpPr>
        <p:spPr/>
        <p:txBody>
          <a:bodyPr>
            <a:normAutofit/>
          </a:bodyPr>
          <a:lstStyle/>
          <a:p>
            <a:endParaRPr lang="nl-NL" dirty="0"/>
          </a:p>
          <a:p>
            <a:endParaRPr lang="nl-NL" dirty="0"/>
          </a:p>
          <a:p>
            <a:endParaRPr lang="nl-NL" dirty="0"/>
          </a:p>
          <a:p>
            <a:endParaRPr lang="nl-NL" dirty="0"/>
          </a:p>
          <a:p>
            <a:endParaRPr lang="nl-NL" dirty="0"/>
          </a:p>
          <a:p>
            <a:endParaRPr lang="nl-NL" dirty="0"/>
          </a:p>
        </p:txBody>
      </p:sp>
      <p:pic>
        <p:nvPicPr>
          <p:cNvPr id="4" name="Picture 4" descr="val 080">
            <a:extLst>
              <a:ext uri="{FF2B5EF4-FFF2-40B4-BE49-F238E27FC236}">
                <a16:creationId xmlns:a16="http://schemas.microsoft.com/office/drawing/2014/main" id="{F648D1C7-61B8-3AC3-7511-8F96558110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1337" y="1387511"/>
            <a:ext cx="5122048" cy="384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vak 5">
            <a:extLst>
              <a:ext uri="{FF2B5EF4-FFF2-40B4-BE49-F238E27FC236}">
                <a16:creationId xmlns:a16="http://schemas.microsoft.com/office/drawing/2014/main" id="{F55A042C-6FF8-3BF8-16FD-3359F43C35C9}"/>
              </a:ext>
            </a:extLst>
          </p:cNvPr>
          <p:cNvSpPr txBox="1"/>
          <p:nvPr/>
        </p:nvSpPr>
        <p:spPr>
          <a:xfrm>
            <a:off x="3246289" y="5470489"/>
            <a:ext cx="2476072" cy="461665"/>
          </a:xfrm>
          <a:prstGeom prst="rect">
            <a:avLst/>
          </a:prstGeom>
          <a:noFill/>
        </p:spPr>
        <p:txBody>
          <a:bodyPr wrap="square" rtlCol="0">
            <a:spAutoFit/>
          </a:bodyPr>
          <a:lstStyle/>
          <a:p>
            <a:r>
              <a:rPr lang="nl-NL" sz="2400" dirty="0">
                <a:latin typeface="Verdana" panose="020B0604030504040204" pitchFamily="34" charset="0"/>
                <a:ea typeface="Verdana" panose="020B0604030504040204" pitchFamily="34" charset="0"/>
              </a:rPr>
              <a:t>Het opstapje</a:t>
            </a:r>
          </a:p>
        </p:txBody>
      </p:sp>
    </p:spTree>
    <p:extLst>
      <p:ext uri="{BB962C8B-B14F-4D97-AF65-F5344CB8AC3E}">
        <p14:creationId xmlns:p14="http://schemas.microsoft.com/office/powerpoint/2010/main" val="3747208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55B71F-6CEA-930E-8FA3-1E1C05CF1B51}"/>
              </a:ext>
            </a:extLst>
          </p:cNvPr>
          <p:cNvSpPr>
            <a:spLocks noGrp="1"/>
          </p:cNvSpPr>
          <p:nvPr>
            <p:ph type="title"/>
          </p:nvPr>
        </p:nvSpPr>
        <p:spPr/>
        <p:txBody>
          <a:bodyPr/>
          <a:lstStyle/>
          <a:p>
            <a:pPr algn="ctr"/>
            <a:r>
              <a:rPr lang="nl-NL" dirty="0"/>
              <a:t>Gevolgen</a:t>
            </a:r>
          </a:p>
        </p:txBody>
      </p:sp>
      <p:sp>
        <p:nvSpPr>
          <p:cNvPr id="3" name="Tijdelijke aanduiding voor inhoud 2">
            <a:extLst>
              <a:ext uri="{FF2B5EF4-FFF2-40B4-BE49-F238E27FC236}">
                <a16:creationId xmlns:a16="http://schemas.microsoft.com/office/drawing/2014/main" id="{FCDDA20A-503D-9E03-D96C-1E5B348A5F0F}"/>
              </a:ext>
            </a:extLst>
          </p:cNvPr>
          <p:cNvSpPr>
            <a:spLocks noGrp="1"/>
          </p:cNvSpPr>
          <p:nvPr>
            <p:ph idx="1"/>
          </p:nvPr>
        </p:nvSpPr>
        <p:spPr/>
        <p:txBody>
          <a:bodyPr/>
          <a:lstStyle/>
          <a:p>
            <a:pPr lvl="2"/>
            <a:r>
              <a:rPr lang="nl-NL" altLang="nl-NL" sz="2800" b="0" dirty="0"/>
              <a:t>Lichamelijke gevolgen</a:t>
            </a:r>
          </a:p>
          <a:p>
            <a:pPr lvl="2"/>
            <a:r>
              <a:rPr lang="nl-NL" altLang="nl-NL" sz="2800" b="0" dirty="0"/>
              <a:t>Psychische gevolgen</a:t>
            </a:r>
          </a:p>
          <a:p>
            <a:pPr lvl="2"/>
            <a:r>
              <a:rPr lang="nl-NL" altLang="nl-NL" sz="2800" b="0" dirty="0"/>
              <a:t>Sociale gevolgen</a:t>
            </a:r>
          </a:p>
          <a:p>
            <a:pPr lvl="2"/>
            <a:r>
              <a:rPr lang="nl-NL" altLang="nl-NL" sz="2800" b="0" dirty="0"/>
              <a:t>Financiële gevolgen</a:t>
            </a:r>
          </a:p>
          <a:p>
            <a:endParaRPr lang="nl-NL" dirty="0"/>
          </a:p>
        </p:txBody>
      </p:sp>
    </p:spTree>
    <p:extLst>
      <p:ext uri="{BB962C8B-B14F-4D97-AF65-F5344CB8AC3E}">
        <p14:creationId xmlns:p14="http://schemas.microsoft.com/office/powerpoint/2010/main" val="2033957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15707B-03B4-DFB4-18C0-79DBB35D13DD}"/>
              </a:ext>
            </a:extLst>
          </p:cNvPr>
          <p:cNvSpPr>
            <a:spLocks noGrp="1"/>
          </p:cNvSpPr>
          <p:nvPr>
            <p:ph type="title"/>
          </p:nvPr>
        </p:nvSpPr>
        <p:spPr/>
        <p:txBody>
          <a:bodyPr/>
          <a:lstStyle/>
          <a:p>
            <a:pPr algn="ctr"/>
            <a:r>
              <a:rPr lang="nl-NL" dirty="0"/>
              <a:t>Gevolgen</a:t>
            </a:r>
          </a:p>
        </p:txBody>
      </p:sp>
      <p:sp>
        <p:nvSpPr>
          <p:cNvPr id="3" name="Tijdelijke aanduiding voor inhoud 2">
            <a:extLst>
              <a:ext uri="{FF2B5EF4-FFF2-40B4-BE49-F238E27FC236}">
                <a16:creationId xmlns:a16="http://schemas.microsoft.com/office/drawing/2014/main" id="{F752F4E9-1820-FD1A-809D-D7EFD201AB20}"/>
              </a:ext>
            </a:extLst>
          </p:cNvPr>
          <p:cNvSpPr>
            <a:spLocks noGrp="1"/>
          </p:cNvSpPr>
          <p:nvPr>
            <p:ph idx="1"/>
          </p:nvPr>
        </p:nvSpPr>
        <p:spPr/>
        <p:txBody>
          <a:bodyPr/>
          <a:lstStyle/>
          <a:p>
            <a:pPr>
              <a:lnSpc>
                <a:spcPct val="120000"/>
              </a:lnSpc>
              <a:spcBef>
                <a:spcPct val="20000"/>
              </a:spcBef>
              <a:spcAft>
                <a:spcPct val="30000"/>
              </a:spcAft>
              <a:defRPr/>
            </a:pPr>
            <a:r>
              <a:rPr kumimoji="1" lang="nl-NL" sz="2800" dirty="0">
                <a:solidFill>
                  <a:schemeClr val="tx1"/>
                </a:solidFill>
              </a:rPr>
              <a:t>Van klein letsel tot blijvend invaliditeit</a:t>
            </a:r>
          </a:p>
          <a:p>
            <a:pPr>
              <a:lnSpc>
                <a:spcPct val="120000"/>
              </a:lnSpc>
              <a:spcBef>
                <a:spcPct val="20000"/>
              </a:spcBef>
              <a:spcAft>
                <a:spcPct val="30000"/>
              </a:spcAft>
              <a:defRPr/>
            </a:pPr>
            <a:r>
              <a:rPr kumimoji="1" lang="nl-NL" sz="2800" dirty="0">
                <a:solidFill>
                  <a:schemeClr val="tx1"/>
                </a:solidFill>
              </a:rPr>
              <a:t>Botbreuk (heupen en polsen)</a:t>
            </a:r>
          </a:p>
          <a:p>
            <a:pPr>
              <a:lnSpc>
                <a:spcPct val="120000"/>
              </a:lnSpc>
              <a:spcBef>
                <a:spcPct val="20000"/>
              </a:spcBef>
              <a:spcAft>
                <a:spcPct val="30000"/>
              </a:spcAft>
              <a:defRPr/>
            </a:pPr>
            <a:r>
              <a:rPr kumimoji="1" lang="nl-NL" sz="2800" dirty="0">
                <a:solidFill>
                  <a:schemeClr val="tx1"/>
                </a:solidFill>
              </a:rPr>
              <a:t>Angst voor vallen</a:t>
            </a:r>
          </a:p>
          <a:p>
            <a:pPr>
              <a:lnSpc>
                <a:spcPct val="120000"/>
              </a:lnSpc>
              <a:spcBef>
                <a:spcPct val="20000"/>
              </a:spcBef>
              <a:spcAft>
                <a:spcPct val="30000"/>
              </a:spcAft>
              <a:defRPr/>
            </a:pPr>
            <a:r>
              <a:rPr kumimoji="1" lang="nl-NL" sz="2800" dirty="0">
                <a:solidFill>
                  <a:schemeClr val="tx1"/>
                </a:solidFill>
              </a:rPr>
              <a:t>Eenzaamheid</a:t>
            </a:r>
          </a:p>
          <a:p>
            <a:endParaRPr lang="nl-NL" dirty="0"/>
          </a:p>
        </p:txBody>
      </p:sp>
      <p:grpSp>
        <p:nvGrpSpPr>
          <p:cNvPr id="4" name="Group 4">
            <a:extLst>
              <a:ext uri="{FF2B5EF4-FFF2-40B4-BE49-F238E27FC236}">
                <a16:creationId xmlns:a16="http://schemas.microsoft.com/office/drawing/2014/main" id="{9ED7D07C-B1B4-A2D0-55AA-A610C9A1DE26}"/>
              </a:ext>
            </a:extLst>
          </p:cNvPr>
          <p:cNvGrpSpPr>
            <a:grpSpLocks/>
          </p:cNvGrpSpPr>
          <p:nvPr/>
        </p:nvGrpSpPr>
        <p:grpSpPr bwMode="auto">
          <a:xfrm>
            <a:off x="5754810" y="4119513"/>
            <a:ext cx="3536612" cy="1854378"/>
            <a:chOff x="3072" y="2055"/>
            <a:chExt cx="2451" cy="1376"/>
          </a:xfrm>
        </p:grpSpPr>
        <p:sp>
          <p:nvSpPr>
            <p:cNvPr id="5" name="Oval 5">
              <a:extLst>
                <a:ext uri="{FF2B5EF4-FFF2-40B4-BE49-F238E27FC236}">
                  <a16:creationId xmlns:a16="http://schemas.microsoft.com/office/drawing/2014/main" id="{4D6F5469-FD60-2DCA-BC87-06EB665C3D43}"/>
                </a:ext>
              </a:extLst>
            </p:cNvPr>
            <p:cNvSpPr>
              <a:spLocks noChangeArrowheads="1"/>
            </p:cNvSpPr>
            <p:nvPr/>
          </p:nvSpPr>
          <p:spPr bwMode="auto">
            <a:xfrm>
              <a:off x="3840" y="2160"/>
              <a:ext cx="1134" cy="1135"/>
            </a:xfrm>
            <a:prstGeom prst="ellipse">
              <a:avLst/>
            </a:prstGeom>
            <a:solidFill>
              <a:srgbClr val="FFFFFF"/>
            </a:solidFill>
            <a:ln w="57150">
              <a:solidFill>
                <a:srgbClr val="0000FF"/>
              </a:solidFill>
              <a:prstDash val="sysDot"/>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20000"/>
                </a:lnSpc>
                <a:spcBef>
                  <a:spcPct val="0"/>
                </a:spcBef>
                <a:buFontTx/>
                <a:buNone/>
              </a:pPr>
              <a:endParaRPr lang="nl-NL" altLang="nl-NL" sz="4800">
                <a:solidFill>
                  <a:schemeClr val="tx2"/>
                </a:solidFill>
              </a:endParaRPr>
            </a:p>
          </p:txBody>
        </p:sp>
        <p:grpSp>
          <p:nvGrpSpPr>
            <p:cNvPr id="6" name="Group 6">
              <a:extLst>
                <a:ext uri="{FF2B5EF4-FFF2-40B4-BE49-F238E27FC236}">
                  <a16:creationId xmlns:a16="http://schemas.microsoft.com/office/drawing/2014/main" id="{64CC1BB1-589C-C66A-5314-BFFA36F67176}"/>
                </a:ext>
              </a:extLst>
            </p:cNvPr>
            <p:cNvGrpSpPr>
              <a:grpSpLocks/>
            </p:cNvGrpSpPr>
            <p:nvPr/>
          </p:nvGrpSpPr>
          <p:grpSpPr bwMode="auto">
            <a:xfrm>
              <a:off x="3072" y="2055"/>
              <a:ext cx="2451" cy="1376"/>
              <a:chOff x="3072" y="2055"/>
              <a:chExt cx="2451" cy="1376"/>
            </a:xfrm>
          </p:grpSpPr>
          <p:sp>
            <p:nvSpPr>
              <p:cNvPr id="7" name="Freeform 7">
                <a:extLst>
                  <a:ext uri="{FF2B5EF4-FFF2-40B4-BE49-F238E27FC236}">
                    <a16:creationId xmlns:a16="http://schemas.microsoft.com/office/drawing/2014/main" id="{15CCA375-4294-8181-0A9F-DC1620B1F864}"/>
                  </a:ext>
                </a:extLst>
              </p:cNvPr>
              <p:cNvSpPr>
                <a:spLocks/>
              </p:cNvSpPr>
              <p:nvPr/>
            </p:nvSpPr>
            <p:spPr bwMode="auto">
              <a:xfrm>
                <a:off x="3718" y="2400"/>
                <a:ext cx="119" cy="564"/>
              </a:xfrm>
              <a:custGeom>
                <a:avLst/>
                <a:gdLst>
                  <a:gd name="T0" fmla="*/ 119 w 119"/>
                  <a:gd name="T1" fmla="*/ 0 h 564"/>
                  <a:gd name="T2" fmla="*/ 9 w 119"/>
                  <a:gd name="T3" fmla="*/ 291 h 564"/>
                  <a:gd name="T4" fmla="*/ 63 w 119"/>
                  <a:gd name="T5" fmla="*/ 564 h 564"/>
                  <a:gd name="T6" fmla="*/ 0 60000 65536"/>
                  <a:gd name="T7" fmla="*/ 0 60000 65536"/>
                  <a:gd name="T8" fmla="*/ 0 60000 65536"/>
                </a:gdLst>
                <a:ahLst/>
                <a:cxnLst>
                  <a:cxn ang="T6">
                    <a:pos x="T0" y="T1"/>
                  </a:cxn>
                  <a:cxn ang="T7">
                    <a:pos x="T2" y="T3"/>
                  </a:cxn>
                  <a:cxn ang="T8">
                    <a:pos x="T4" y="T5"/>
                  </a:cxn>
                </a:cxnLst>
                <a:rect l="0" t="0" r="r" b="b"/>
                <a:pathLst>
                  <a:path w="119" h="564">
                    <a:moveTo>
                      <a:pt x="119" y="0"/>
                    </a:moveTo>
                    <a:cubicBezTo>
                      <a:pt x="101" y="48"/>
                      <a:pt x="18" y="197"/>
                      <a:pt x="9" y="291"/>
                    </a:cubicBezTo>
                    <a:cubicBezTo>
                      <a:pt x="0" y="385"/>
                      <a:pt x="52" y="507"/>
                      <a:pt x="63" y="564"/>
                    </a:cubicBezTo>
                  </a:path>
                </a:pathLst>
              </a:custGeom>
              <a:noFill/>
              <a:ln w="57150" cap="flat" cmpd="sng">
                <a:solidFill>
                  <a:srgbClr val="FF0000"/>
                </a:solidFill>
                <a:prstDash val="solid"/>
                <a:round/>
                <a:headEnd type="triangl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8" name="Freeform 8">
                <a:extLst>
                  <a:ext uri="{FF2B5EF4-FFF2-40B4-BE49-F238E27FC236}">
                    <a16:creationId xmlns:a16="http://schemas.microsoft.com/office/drawing/2014/main" id="{30538A52-F361-9656-8246-BE3B99967846}"/>
                  </a:ext>
                </a:extLst>
              </p:cNvPr>
              <p:cNvSpPr>
                <a:spLocks/>
              </p:cNvSpPr>
              <p:nvPr/>
            </p:nvSpPr>
            <p:spPr bwMode="auto">
              <a:xfrm flipH="1">
                <a:off x="4980" y="2400"/>
                <a:ext cx="119" cy="564"/>
              </a:xfrm>
              <a:custGeom>
                <a:avLst/>
                <a:gdLst>
                  <a:gd name="T0" fmla="*/ 119 w 119"/>
                  <a:gd name="T1" fmla="*/ 0 h 564"/>
                  <a:gd name="T2" fmla="*/ 9 w 119"/>
                  <a:gd name="T3" fmla="*/ 291 h 564"/>
                  <a:gd name="T4" fmla="*/ 63 w 119"/>
                  <a:gd name="T5" fmla="*/ 564 h 564"/>
                  <a:gd name="T6" fmla="*/ 0 60000 65536"/>
                  <a:gd name="T7" fmla="*/ 0 60000 65536"/>
                  <a:gd name="T8" fmla="*/ 0 60000 65536"/>
                </a:gdLst>
                <a:ahLst/>
                <a:cxnLst>
                  <a:cxn ang="T6">
                    <a:pos x="T0" y="T1"/>
                  </a:cxn>
                  <a:cxn ang="T7">
                    <a:pos x="T2" y="T3"/>
                  </a:cxn>
                  <a:cxn ang="T8">
                    <a:pos x="T4" y="T5"/>
                  </a:cxn>
                </a:cxnLst>
                <a:rect l="0" t="0" r="r" b="b"/>
                <a:pathLst>
                  <a:path w="119" h="564">
                    <a:moveTo>
                      <a:pt x="119" y="0"/>
                    </a:moveTo>
                    <a:cubicBezTo>
                      <a:pt x="101" y="48"/>
                      <a:pt x="18" y="197"/>
                      <a:pt x="9" y="291"/>
                    </a:cubicBezTo>
                    <a:cubicBezTo>
                      <a:pt x="0" y="385"/>
                      <a:pt x="52" y="507"/>
                      <a:pt x="63" y="564"/>
                    </a:cubicBezTo>
                  </a:path>
                </a:pathLst>
              </a:custGeom>
              <a:noFill/>
              <a:ln w="5715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9" name="Freeform 9">
                <a:extLst>
                  <a:ext uri="{FF2B5EF4-FFF2-40B4-BE49-F238E27FC236}">
                    <a16:creationId xmlns:a16="http://schemas.microsoft.com/office/drawing/2014/main" id="{70BC3851-3AA2-3288-C46A-3FF4CD256CAD}"/>
                  </a:ext>
                </a:extLst>
              </p:cNvPr>
              <p:cNvSpPr>
                <a:spLocks/>
              </p:cNvSpPr>
              <p:nvPr/>
            </p:nvSpPr>
            <p:spPr bwMode="auto">
              <a:xfrm rot="-5400000">
                <a:off x="4350" y="3090"/>
                <a:ext cx="119" cy="564"/>
              </a:xfrm>
              <a:custGeom>
                <a:avLst/>
                <a:gdLst>
                  <a:gd name="T0" fmla="*/ 119 w 119"/>
                  <a:gd name="T1" fmla="*/ 0 h 564"/>
                  <a:gd name="T2" fmla="*/ 9 w 119"/>
                  <a:gd name="T3" fmla="*/ 291 h 564"/>
                  <a:gd name="T4" fmla="*/ 63 w 119"/>
                  <a:gd name="T5" fmla="*/ 564 h 564"/>
                  <a:gd name="T6" fmla="*/ 0 60000 65536"/>
                  <a:gd name="T7" fmla="*/ 0 60000 65536"/>
                  <a:gd name="T8" fmla="*/ 0 60000 65536"/>
                </a:gdLst>
                <a:ahLst/>
                <a:cxnLst>
                  <a:cxn ang="T6">
                    <a:pos x="T0" y="T1"/>
                  </a:cxn>
                  <a:cxn ang="T7">
                    <a:pos x="T2" y="T3"/>
                  </a:cxn>
                  <a:cxn ang="T8">
                    <a:pos x="T4" y="T5"/>
                  </a:cxn>
                </a:cxnLst>
                <a:rect l="0" t="0" r="r" b="b"/>
                <a:pathLst>
                  <a:path w="119" h="564">
                    <a:moveTo>
                      <a:pt x="119" y="0"/>
                    </a:moveTo>
                    <a:cubicBezTo>
                      <a:pt x="101" y="48"/>
                      <a:pt x="18" y="197"/>
                      <a:pt x="9" y="291"/>
                    </a:cubicBezTo>
                    <a:cubicBezTo>
                      <a:pt x="0" y="385"/>
                      <a:pt x="52" y="507"/>
                      <a:pt x="63" y="564"/>
                    </a:cubicBezTo>
                  </a:path>
                </a:pathLst>
              </a:custGeom>
              <a:noFill/>
              <a:ln w="57150" cap="flat" cmpd="sng">
                <a:solidFill>
                  <a:srgbClr val="FF0000"/>
                </a:solidFill>
                <a:prstDash val="solid"/>
                <a:round/>
                <a:headEnd type="triangl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0" name="Freeform 10">
                <a:extLst>
                  <a:ext uri="{FF2B5EF4-FFF2-40B4-BE49-F238E27FC236}">
                    <a16:creationId xmlns:a16="http://schemas.microsoft.com/office/drawing/2014/main" id="{1C96545A-F60B-5AC6-A048-1C40382AE1C3}"/>
                  </a:ext>
                </a:extLst>
              </p:cNvPr>
              <p:cNvSpPr>
                <a:spLocks/>
              </p:cNvSpPr>
              <p:nvPr/>
            </p:nvSpPr>
            <p:spPr bwMode="auto">
              <a:xfrm rot="5400000" flipV="1">
                <a:off x="4308" y="1833"/>
                <a:ext cx="119" cy="564"/>
              </a:xfrm>
              <a:custGeom>
                <a:avLst/>
                <a:gdLst>
                  <a:gd name="T0" fmla="*/ 119 w 119"/>
                  <a:gd name="T1" fmla="*/ 0 h 564"/>
                  <a:gd name="T2" fmla="*/ 9 w 119"/>
                  <a:gd name="T3" fmla="*/ 291 h 564"/>
                  <a:gd name="T4" fmla="*/ 63 w 119"/>
                  <a:gd name="T5" fmla="*/ 564 h 564"/>
                  <a:gd name="T6" fmla="*/ 0 60000 65536"/>
                  <a:gd name="T7" fmla="*/ 0 60000 65536"/>
                  <a:gd name="T8" fmla="*/ 0 60000 65536"/>
                </a:gdLst>
                <a:ahLst/>
                <a:cxnLst>
                  <a:cxn ang="T6">
                    <a:pos x="T0" y="T1"/>
                  </a:cxn>
                  <a:cxn ang="T7">
                    <a:pos x="T2" y="T3"/>
                  </a:cxn>
                  <a:cxn ang="T8">
                    <a:pos x="T4" y="T5"/>
                  </a:cxn>
                </a:cxnLst>
                <a:rect l="0" t="0" r="r" b="b"/>
                <a:pathLst>
                  <a:path w="119" h="564">
                    <a:moveTo>
                      <a:pt x="119" y="0"/>
                    </a:moveTo>
                    <a:cubicBezTo>
                      <a:pt x="101" y="48"/>
                      <a:pt x="18" y="197"/>
                      <a:pt x="9" y="291"/>
                    </a:cubicBezTo>
                    <a:cubicBezTo>
                      <a:pt x="0" y="385"/>
                      <a:pt x="52" y="507"/>
                      <a:pt x="63" y="564"/>
                    </a:cubicBezTo>
                  </a:path>
                </a:pathLst>
              </a:custGeom>
              <a:noFill/>
              <a:ln w="5715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1" name="Text Box 11">
                <a:extLst>
                  <a:ext uri="{FF2B5EF4-FFF2-40B4-BE49-F238E27FC236}">
                    <a16:creationId xmlns:a16="http://schemas.microsoft.com/office/drawing/2014/main" id="{FE09A324-0B15-C1DA-EAB7-EB6E5F0EAAC2}"/>
                  </a:ext>
                </a:extLst>
              </p:cNvPr>
              <p:cNvSpPr txBox="1">
                <a:spLocks noChangeArrowheads="1"/>
              </p:cNvSpPr>
              <p:nvPr/>
            </p:nvSpPr>
            <p:spPr bwMode="auto">
              <a:xfrm>
                <a:off x="3072" y="2544"/>
                <a:ext cx="720" cy="288"/>
              </a:xfrm>
              <a:prstGeom prst="rect">
                <a:avLst/>
              </a:prstGeom>
              <a:noFill/>
              <a:ln>
                <a:noFill/>
              </a:ln>
              <a:effectLst/>
              <a:extLst>
                <a:ext uri="{909E8E84-426E-40DD-AFC4-6F175D3DCCD1}">
                  <a14:hiddenFill xmlns:a14="http://schemas.microsoft.com/office/drawing/2010/main">
                    <a:solidFill>
                      <a:srgbClr val="0066FF"/>
                    </a:solidFill>
                  </a14:hiddenFill>
                </a:ext>
                <a:ext uri="{91240B29-F687-4F45-9708-019B960494DF}">
                  <a14:hiddenLine xmlns:a14="http://schemas.microsoft.com/office/drawing/2010/main" w="12700" cap="sq">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20000"/>
                  </a:lnSpc>
                  <a:spcBef>
                    <a:spcPct val="50000"/>
                  </a:spcBef>
                  <a:buFontTx/>
                  <a:buNone/>
                </a:pPr>
                <a:r>
                  <a:rPr kumimoji="1" lang="nl-NL" altLang="nl-NL" sz="2400">
                    <a:solidFill>
                      <a:schemeClr val="tx2"/>
                    </a:solidFill>
                  </a:rPr>
                  <a:t>Angst</a:t>
                </a:r>
                <a:endParaRPr kumimoji="1" lang="nl-NL" altLang="nl-NL" sz="1200">
                  <a:solidFill>
                    <a:schemeClr val="tx2"/>
                  </a:solidFill>
                </a:endParaRPr>
              </a:p>
            </p:txBody>
          </p:sp>
          <p:sp>
            <p:nvSpPr>
              <p:cNvPr id="12" name="Text Box 12">
                <a:extLst>
                  <a:ext uri="{FF2B5EF4-FFF2-40B4-BE49-F238E27FC236}">
                    <a16:creationId xmlns:a16="http://schemas.microsoft.com/office/drawing/2014/main" id="{6AB86F16-8781-FFC1-5E92-65CB1DF6E393}"/>
                  </a:ext>
                </a:extLst>
              </p:cNvPr>
              <p:cNvSpPr txBox="1">
                <a:spLocks noChangeArrowheads="1"/>
              </p:cNvSpPr>
              <p:nvPr/>
            </p:nvSpPr>
            <p:spPr bwMode="auto">
              <a:xfrm>
                <a:off x="5091" y="2496"/>
                <a:ext cx="432" cy="288"/>
              </a:xfrm>
              <a:prstGeom prst="rect">
                <a:avLst/>
              </a:prstGeom>
              <a:noFill/>
              <a:ln>
                <a:noFill/>
              </a:ln>
              <a:effectLst/>
              <a:extLst>
                <a:ext uri="{909E8E84-426E-40DD-AFC4-6F175D3DCCD1}">
                  <a14:hiddenFill xmlns:a14="http://schemas.microsoft.com/office/drawing/2010/main">
                    <a:solidFill>
                      <a:srgbClr val="0066FF"/>
                    </a:solidFill>
                  </a14:hiddenFill>
                </a:ext>
                <a:ext uri="{91240B29-F687-4F45-9708-019B960494DF}">
                  <a14:hiddenLine xmlns:a14="http://schemas.microsoft.com/office/drawing/2010/main" w="12700" cap="sq">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20000"/>
                  </a:lnSpc>
                  <a:spcBef>
                    <a:spcPct val="50000"/>
                  </a:spcBef>
                  <a:buFontTx/>
                  <a:buNone/>
                </a:pPr>
                <a:r>
                  <a:rPr kumimoji="1" lang="nl-NL" altLang="nl-NL" sz="2400">
                    <a:solidFill>
                      <a:schemeClr val="tx2"/>
                    </a:solidFill>
                  </a:rPr>
                  <a:t>Val</a:t>
                </a:r>
                <a:endParaRPr kumimoji="1" lang="nl-NL" altLang="nl-NL" sz="1200">
                  <a:solidFill>
                    <a:schemeClr val="tx2"/>
                  </a:solidFill>
                </a:endParaRPr>
              </a:p>
            </p:txBody>
          </p:sp>
        </p:grpSp>
      </p:grpSp>
    </p:spTree>
    <p:extLst>
      <p:ext uri="{BB962C8B-B14F-4D97-AF65-F5344CB8AC3E}">
        <p14:creationId xmlns:p14="http://schemas.microsoft.com/office/powerpoint/2010/main" val="34603838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EC6292-D43B-B7AB-4453-E270B1DBC3D2}"/>
              </a:ext>
            </a:extLst>
          </p:cNvPr>
          <p:cNvSpPr>
            <a:spLocks noGrp="1"/>
          </p:cNvSpPr>
          <p:nvPr>
            <p:ph type="title"/>
          </p:nvPr>
        </p:nvSpPr>
        <p:spPr/>
        <p:txBody>
          <a:bodyPr/>
          <a:lstStyle/>
          <a:p>
            <a:pPr algn="ctr"/>
            <a:r>
              <a:rPr lang="nl-NL" dirty="0"/>
              <a:t>Psychische gevolgen</a:t>
            </a:r>
          </a:p>
        </p:txBody>
      </p:sp>
      <p:sp>
        <p:nvSpPr>
          <p:cNvPr id="3" name="Tijdelijke aanduiding voor inhoud 2">
            <a:extLst>
              <a:ext uri="{FF2B5EF4-FFF2-40B4-BE49-F238E27FC236}">
                <a16:creationId xmlns:a16="http://schemas.microsoft.com/office/drawing/2014/main" id="{B6F71404-A348-056C-117E-F94ECC1E0ECF}"/>
              </a:ext>
            </a:extLst>
          </p:cNvPr>
          <p:cNvSpPr>
            <a:spLocks noGrp="1"/>
          </p:cNvSpPr>
          <p:nvPr>
            <p:ph idx="1"/>
          </p:nvPr>
        </p:nvSpPr>
        <p:spPr/>
        <p:txBody>
          <a:bodyPr/>
          <a:lstStyle/>
          <a:p>
            <a:pPr eaLnBrk="1" hangingPunct="1"/>
            <a:r>
              <a:rPr lang="nl-NL" altLang="nl-NL" sz="2800" b="0" dirty="0"/>
              <a:t>Angst om weer ten val te komen</a:t>
            </a:r>
          </a:p>
          <a:p>
            <a:pPr eaLnBrk="1" hangingPunct="1"/>
            <a:r>
              <a:rPr lang="nl-NL" altLang="nl-NL" sz="2800" b="0" dirty="0"/>
              <a:t>Deze angst wordt niet altijd herkend door familie en anderen</a:t>
            </a:r>
          </a:p>
          <a:p>
            <a:pPr eaLnBrk="1" hangingPunct="1"/>
            <a:r>
              <a:rPr lang="nl-NL" altLang="nl-NL" sz="2800" b="0" dirty="0"/>
              <a:t>De oudere blijft zitten met de angst</a:t>
            </a:r>
          </a:p>
          <a:p>
            <a:pPr eaLnBrk="1" hangingPunct="1"/>
            <a:r>
              <a:rPr lang="nl-NL" altLang="nl-NL" sz="2800" b="0" dirty="0"/>
              <a:t>Durft niets te zeggen uit angst voor opname elders</a:t>
            </a:r>
          </a:p>
          <a:p>
            <a:endParaRPr lang="nl-NL" dirty="0"/>
          </a:p>
        </p:txBody>
      </p:sp>
    </p:spTree>
    <p:extLst>
      <p:ext uri="{BB962C8B-B14F-4D97-AF65-F5344CB8AC3E}">
        <p14:creationId xmlns:p14="http://schemas.microsoft.com/office/powerpoint/2010/main" val="2874364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4BD092-9F4A-2DAE-32C4-80454A6E85FD}"/>
              </a:ext>
            </a:extLst>
          </p:cNvPr>
          <p:cNvSpPr>
            <a:spLocks noGrp="1"/>
          </p:cNvSpPr>
          <p:nvPr>
            <p:ph type="title"/>
          </p:nvPr>
        </p:nvSpPr>
        <p:spPr/>
        <p:txBody>
          <a:bodyPr/>
          <a:lstStyle/>
          <a:p>
            <a:pPr algn="ctr"/>
            <a:r>
              <a:rPr lang="nl-NL" dirty="0"/>
              <a:t>Sociale gevolgen</a:t>
            </a:r>
          </a:p>
        </p:txBody>
      </p:sp>
      <p:sp>
        <p:nvSpPr>
          <p:cNvPr id="3" name="Tijdelijke aanduiding voor inhoud 2">
            <a:extLst>
              <a:ext uri="{FF2B5EF4-FFF2-40B4-BE49-F238E27FC236}">
                <a16:creationId xmlns:a16="http://schemas.microsoft.com/office/drawing/2014/main" id="{13F9C315-E882-8603-A55E-AD72AF1CCF5D}"/>
              </a:ext>
            </a:extLst>
          </p:cNvPr>
          <p:cNvSpPr>
            <a:spLocks noGrp="1"/>
          </p:cNvSpPr>
          <p:nvPr>
            <p:ph idx="1"/>
          </p:nvPr>
        </p:nvSpPr>
        <p:spPr/>
        <p:txBody>
          <a:bodyPr/>
          <a:lstStyle/>
          <a:p>
            <a:pPr eaLnBrk="1" hangingPunct="1"/>
            <a:r>
              <a:rPr lang="nl-NL" altLang="nl-NL" sz="2800" b="0" dirty="0"/>
              <a:t>Verlies van zelfstandigheid</a:t>
            </a:r>
          </a:p>
          <a:p>
            <a:pPr eaLnBrk="1" hangingPunct="1"/>
            <a:r>
              <a:rPr lang="nl-NL" altLang="nl-NL" sz="2800" b="0" dirty="0"/>
              <a:t> Sociaal isolement</a:t>
            </a:r>
          </a:p>
          <a:p>
            <a:pPr eaLnBrk="1" hangingPunct="1"/>
            <a:r>
              <a:rPr lang="nl-NL" altLang="nl-NL" sz="2800" b="0" dirty="0"/>
              <a:t> Vereenzaming</a:t>
            </a:r>
          </a:p>
          <a:p>
            <a:endParaRPr lang="nl-NL" dirty="0"/>
          </a:p>
        </p:txBody>
      </p:sp>
      <p:pic>
        <p:nvPicPr>
          <p:cNvPr id="4" name="Picture 5" descr="Eenzaamheid schilderij">
            <a:extLst>
              <a:ext uri="{FF2B5EF4-FFF2-40B4-BE49-F238E27FC236}">
                <a16:creationId xmlns:a16="http://schemas.microsoft.com/office/drawing/2014/main" id="{42D077E7-1326-2EA0-2DD5-D4BBA38B54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1063" y="2527300"/>
            <a:ext cx="2728912"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2055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95E6F4-C354-3950-DDB9-0DD37267C1C1}"/>
              </a:ext>
            </a:extLst>
          </p:cNvPr>
          <p:cNvSpPr>
            <a:spLocks noGrp="1"/>
          </p:cNvSpPr>
          <p:nvPr>
            <p:ph type="title"/>
          </p:nvPr>
        </p:nvSpPr>
        <p:spPr/>
        <p:txBody>
          <a:bodyPr/>
          <a:lstStyle/>
          <a:p>
            <a:r>
              <a:rPr lang="nl-NL" altLang="nl-NL" sz="4000" dirty="0">
                <a:solidFill>
                  <a:schemeClr val="tx1"/>
                </a:solidFill>
              </a:rPr>
              <a:t>Programma</a:t>
            </a:r>
            <a:endParaRPr lang="nl-NL" dirty="0">
              <a:solidFill>
                <a:schemeClr val="tx1"/>
              </a:solidFill>
            </a:endParaRPr>
          </a:p>
        </p:txBody>
      </p:sp>
      <p:sp>
        <p:nvSpPr>
          <p:cNvPr id="3" name="Tijdelijke aanduiding voor inhoud 2">
            <a:extLst>
              <a:ext uri="{FF2B5EF4-FFF2-40B4-BE49-F238E27FC236}">
                <a16:creationId xmlns:a16="http://schemas.microsoft.com/office/drawing/2014/main" id="{5A2E5EF5-2636-1D24-7873-4C68511FDBCA}"/>
              </a:ext>
            </a:extLst>
          </p:cNvPr>
          <p:cNvSpPr>
            <a:spLocks noGrp="1"/>
          </p:cNvSpPr>
          <p:nvPr>
            <p:ph idx="1"/>
          </p:nvPr>
        </p:nvSpPr>
        <p:spPr>
          <a:xfrm>
            <a:off x="838200" y="1914187"/>
            <a:ext cx="10515600" cy="4558532"/>
          </a:xfrm>
        </p:spPr>
        <p:txBody>
          <a:bodyPr>
            <a:noAutofit/>
          </a:bodyPr>
          <a:lstStyle/>
          <a:p>
            <a:pPr eaLnBrk="1" hangingPunct="1">
              <a:spcBef>
                <a:spcPct val="20000"/>
              </a:spcBef>
              <a:buFontTx/>
              <a:buChar char="•"/>
              <a:defRPr/>
            </a:pPr>
            <a:r>
              <a:rPr lang="nl-NL" b="0" dirty="0">
                <a:solidFill>
                  <a:schemeClr val="tx1"/>
                </a:solidFill>
              </a:rPr>
              <a:t>Voorlichting ‘blijf op eigen benen staan’</a:t>
            </a:r>
          </a:p>
          <a:p>
            <a:pPr lvl="1">
              <a:spcBef>
                <a:spcPct val="20000"/>
              </a:spcBef>
              <a:buFontTx/>
              <a:buChar char="•"/>
              <a:defRPr/>
            </a:pPr>
            <a:r>
              <a:rPr lang="nl-NL" sz="2400" b="0" dirty="0">
                <a:solidFill>
                  <a:schemeClr val="tx1"/>
                </a:solidFill>
              </a:rPr>
              <a:t>Hoe vaak</a:t>
            </a:r>
          </a:p>
          <a:p>
            <a:pPr lvl="1">
              <a:spcBef>
                <a:spcPct val="20000"/>
              </a:spcBef>
              <a:buFontTx/>
              <a:buChar char="•"/>
              <a:defRPr/>
            </a:pPr>
            <a:r>
              <a:rPr lang="nl-NL" sz="2400" b="0" dirty="0">
                <a:solidFill>
                  <a:schemeClr val="tx1"/>
                </a:solidFill>
              </a:rPr>
              <a:t>Oorzaak</a:t>
            </a:r>
          </a:p>
          <a:p>
            <a:pPr lvl="1">
              <a:spcBef>
                <a:spcPct val="20000"/>
              </a:spcBef>
              <a:buFontTx/>
              <a:buChar char="•"/>
              <a:defRPr/>
            </a:pPr>
            <a:r>
              <a:rPr lang="nl-NL" sz="2400" dirty="0">
                <a:solidFill>
                  <a:schemeClr val="tx1"/>
                </a:solidFill>
              </a:rPr>
              <a:t>Gevolg</a:t>
            </a:r>
            <a:endParaRPr lang="nl-NL" sz="2400" b="0" dirty="0">
              <a:solidFill>
                <a:schemeClr val="tx1"/>
              </a:solidFill>
            </a:endParaRPr>
          </a:p>
          <a:p>
            <a:pPr eaLnBrk="1" hangingPunct="1">
              <a:spcBef>
                <a:spcPct val="20000"/>
              </a:spcBef>
              <a:buFontTx/>
              <a:buChar char="•"/>
              <a:defRPr/>
            </a:pPr>
            <a:r>
              <a:rPr lang="nl-NL" b="0" dirty="0">
                <a:solidFill>
                  <a:schemeClr val="tx1"/>
                </a:solidFill>
              </a:rPr>
              <a:t>Pauze </a:t>
            </a:r>
          </a:p>
          <a:p>
            <a:pPr eaLnBrk="1" hangingPunct="1">
              <a:spcBef>
                <a:spcPct val="20000"/>
              </a:spcBef>
              <a:buFontTx/>
              <a:buChar char="•"/>
              <a:defRPr/>
            </a:pPr>
            <a:r>
              <a:rPr lang="nl-NL" b="0" dirty="0">
                <a:solidFill>
                  <a:schemeClr val="tx1"/>
                </a:solidFill>
              </a:rPr>
              <a:t>Valpreventie  </a:t>
            </a:r>
          </a:p>
          <a:p>
            <a:pPr>
              <a:spcBef>
                <a:spcPct val="20000"/>
              </a:spcBef>
              <a:buFontTx/>
              <a:buChar char="•"/>
              <a:defRPr/>
            </a:pPr>
            <a:r>
              <a:rPr lang="nl-NL" b="0" dirty="0">
                <a:solidFill>
                  <a:schemeClr val="tx1"/>
                </a:solidFill>
              </a:rPr>
              <a:t>Hoe voorkom je vallen?</a:t>
            </a:r>
          </a:p>
        </p:txBody>
      </p:sp>
    </p:spTree>
    <p:extLst>
      <p:ext uri="{BB962C8B-B14F-4D97-AF65-F5344CB8AC3E}">
        <p14:creationId xmlns:p14="http://schemas.microsoft.com/office/powerpoint/2010/main" val="851632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7B4C1C-6E0C-EBD2-AD57-DDA815634ED0}"/>
              </a:ext>
            </a:extLst>
          </p:cNvPr>
          <p:cNvSpPr>
            <a:spLocks noGrp="1"/>
          </p:cNvSpPr>
          <p:nvPr>
            <p:ph type="title"/>
          </p:nvPr>
        </p:nvSpPr>
        <p:spPr/>
        <p:txBody>
          <a:bodyPr/>
          <a:lstStyle/>
          <a:p>
            <a:pPr algn="ctr"/>
            <a:r>
              <a:rPr lang="nl-NL" dirty="0"/>
              <a:t>Financiële gevolgen</a:t>
            </a:r>
          </a:p>
        </p:txBody>
      </p:sp>
      <p:sp>
        <p:nvSpPr>
          <p:cNvPr id="3" name="Tijdelijke aanduiding voor inhoud 2">
            <a:extLst>
              <a:ext uri="{FF2B5EF4-FFF2-40B4-BE49-F238E27FC236}">
                <a16:creationId xmlns:a16="http://schemas.microsoft.com/office/drawing/2014/main" id="{FF2AD5BC-7B03-9DA7-80E6-D4F9D8F4E6E1}"/>
              </a:ext>
            </a:extLst>
          </p:cNvPr>
          <p:cNvSpPr>
            <a:spLocks noGrp="1"/>
          </p:cNvSpPr>
          <p:nvPr>
            <p:ph idx="1"/>
          </p:nvPr>
        </p:nvSpPr>
        <p:spPr/>
        <p:txBody>
          <a:bodyPr/>
          <a:lstStyle/>
          <a:p>
            <a:endParaRPr lang="nl-NL" altLang="nl-NL" sz="3200" b="0" dirty="0"/>
          </a:p>
          <a:p>
            <a:r>
              <a:rPr lang="nl-NL" altLang="nl-NL" sz="4000" b="0" dirty="0"/>
              <a:t>De zorgkosten lopen op, ook voor jezelf.</a:t>
            </a:r>
          </a:p>
          <a:p>
            <a:endParaRPr lang="nl-NL" dirty="0"/>
          </a:p>
        </p:txBody>
      </p:sp>
    </p:spTree>
    <p:extLst>
      <p:ext uri="{BB962C8B-B14F-4D97-AF65-F5344CB8AC3E}">
        <p14:creationId xmlns:p14="http://schemas.microsoft.com/office/powerpoint/2010/main" val="19626914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22EE04-7386-850A-9336-76FD2172DD34}"/>
              </a:ext>
            </a:extLst>
          </p:cNvPr>
          <p:cNvSpPr>
            <a:spLocks noGrp="1"/>
          </p:cNvSpPr>
          <p:nvPr>
            <p:ph type="title"/>
          </p:nvPr>
        </p:nvSpPr>
        <p:spPr/>
        <p:txBody>
          <a:bodyPr/>
          <a:lstStyle/>
          <a:p>
            <a:r>
              <a:rPr lang="nl-NL" dirty="0"/>
              <a:t>Hoe denken ouderen er zelf over?</a:t>
            </a:r>
          </a:p>
        </p:txBody>
      </p:sp>
      <p:pic>
        <p:nvPicPr>
          <p:cNvPr id="4" name="Picture 6" descr="Angelo Andrean, gedraaid">
            <a:extLst>
              <a:ext uri="{FF2B5EF4-FFF2-40B4-BE49-F238E27FC236}">
                <a16:creationId xmlns:a16="http://schemas.microsoft.com/office/drawing/2014/main" id="{49910C93-E9C6-5941-DA73-E749F6F41AF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5200"/>
          <a:stretch>
            <a:fillRect/>
          </a:stretch>
        </p:blipFill>
        <p:spPr bwMode="auto">
          <a:xfrm>
            <a:off x="2743199" y="2080646"/>
            <a:ext cx="5847845" cy="404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0733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670AAE-1A34-F9A2-B0FB-3A9672DECFC7}"/>
              </a:ext>
            </a:extLst>
          </p:cNvPr>
          <p:cNvSpPr>
            <a:spLocks noGrp="1"/>
          </p:cNvSpPr>
          <p:nvPr>
            <p:ph type="title"/>
          </p:nvPr>
        </p:nvSpPr>
        <p:spPr/>
        <p:txBody>
          <a:bodyPr>
            <a:normAutofit/>
          </a:bodyPr>
          <a:lstStyle/>
          <a:p>
            <a:r>
              <a:rPr lang="nl-NL" sz="2800" dirty="0"/>
              <a:t>U kunt zelf veel doen om het risico te verkleinen</a:t>
            </a:r>
          </a:p>
        </p:txBody>
      </p:sp>
      <p:pic>
        <p:nvPicPr>
          <p:cNvPr id="4" name="Picture 5">
            <a:extLst>
              <a:ext uri="{FF2B5EF4-FFF2-40B4-BE49-F238E27FC236}">
                <a16:creationId xmlns:a16="http://schemas.microsoft.com/office/drawing/2014/main" id="{1C4765D7-49C3-3C63-D14E-6228968F56F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76099" y="1961402"/>
            <a:ext cx="3379515" cy="4462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3268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CEAE3E-D359-5302-C981-5441781E4090}"/>
              </a:ext>
            </a:extLst>
          </p:cNvPr>
          <p:cNvSpPr>
            <a:spLocks noGrp="1"/>
          </p:cNvSpPr>
          <p:nvPr>
            <p:ph type="title"/>
          </p:nvPr>
        </p:nvSpPr>
        <p:spPr/>
        <p:txBody>
          <a:bodyPr/>
          <a:lstStyle/>
          <a:p>
            <a:r>
              <a:rPr lang="nl-NL" altLang="nl-NL" sz="4000" b="1" dirty="0"/>
              <a:t>Hoe denken ouderen er zelf over?</a:t>
            </a:r>
            <a:endParaRPr lang="nl-NL" dirty="0"/>
          </a:p>
        </p:txBody>
      </p:sp>
      <p:sp>
        <p:nvSpPr>
          <p:cNvPr id="3" name="Tijdelijke aanduiding voor inhoud 2">
            <a:extLst>
              <a:ext uri="{FF2B5EF4-FFF2-40B4-BE49-F238E27FC236}">
                <a16:creationId xmlns:a16="http://schemas.microsoft.com/office/drawing/2014/main" id="{E3BBAA3B-4004-6F4A-9713-B21101E14D4C}"/>
              </a:ext>
            </a:extLst>
          </p:cNvPr>
          <p:cNvSpPr>
            <a:spLocks noGrp="1"/>
          </p:cNvSpPr>
          <p:nvPr>
            <p:ph idx="1"/>
          </p:nvPr>
        </p:nvSpPr>
        <p:spPr/>
        <p:txBody>
          <a:bodyPr/>
          <a:lstStyle/>
          <a:p>
            <a:pPr eaLnBrk="1" hangingPunct="1">
              <a:defRPr/>
            </a:pPr>
            <a:r>
              <a:rPr lang="nl-NL" sz="2800" dirty="0"/>
              <a:t>Ouderen nemen het onderwerp serieus</a:t>
            </a:r>
          </a:p>
          <a:p>
            <a:pPr eaLnBrk="1" hangingPunct="1">
              <a:defRPr/>
            </a:pPr>
            <a:r>
              <a:rPr lang="nl-NL" sz="2800" dirty="0"/>
              <a:t>Schatten de kans dat zij zelf slachtoffer worden laag in</a:t>
            </a:r>
          </a:p>
          <a:p>
            <a:pPr eaLnBrk="1" hangingPunct="1">
              <a:defRPr/>
            </a:pPr>
            <a:r>
              <a:rPr lang="nl-NL" sz="2800" dirty="0"/>
              <a:t>Weten niet bij wie ze aan kunnen kloppen om vallen te voorkomen.</a:t>
            </a:r>
          </a:p>
          <a:p>
            <a:endParaRPr lang="nl-NL" dirty="0"/>
          </a:p>
        </p:txBody>
      </p:sp>
    </p:spTree>
    <p:extLst>
      <p:ext uri="{BB962C8B-B14F-4D97-AF65-F5344CB8AC3E}">
        <p14:creationId xmlns:p14="http://schemas.microsoft.com/office/powerpoint/2010/main" val="11824326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B2F0D6-5331-00F8-6326-A62B3B3F6238}"/>
              </a:ext>
            </a:extLst>
          </p:cNvPr>
          <p:cNvSpPr>
            <a:spLocks noGrp="1"/>
          </p:cNvSpPr>
          <p:nvPr>
            <p:ph type="title"/>
          </p:nvPr>
        </p:nvSpPr>
        <p:spPr/>
        <p:txBody>
          <a:bodyPr/>
          <a:lstStyle/>
          <a:p>
            <a:r>
              <a:rPr lang="nl-NL" dirty="0" err="1"/>
              <a:t>Valrisicotest</a:t>
            </a:r>
            <a:endParaRPr lang="nl-NL" dirty="0"/>
          </a:p>
        </p:txBody>
      </p:sp>
      <p:sp>
        <p:nvSpPr>
          <p:cNvPr id="3" name="Tijdelijke aanduiding voor inhoud 2">
            <a:extLst>
              <a:ext uri="{FF2B5EF4-FFF2-40B4-BE49-F238E27FC236}">
                <a16:creationId xmlns:a16="http://schemas.microsoft.com/office/drawing/2014/main" id="{CC3A403F-BB85-C1B0-994C-E4C0BABB03CF}"/>
              </a:ext>
            </a:extLst>
          </p:cNvPr>
          <p:cNvSpPr>
            <a:spLocks noGrp="1"/>
          </p:cNvSpPr>
          <p:nvPr>
            <p:ph idx="1"/>
          </p:nvPr>
        </p:nvSpPr>
        <p:spPr/>
        <p:txBody>
          <a:bodyPr/>
          <a:lstStyle/>
          <a:p>
            <a:pPr eaLnBrk="1" hangingPunct="1">
              <a:defRPr/>
            </a:pPr>
            <a:r>
              <a:rPr lang="nl-NL" altLang="nl-NL" sz="2800" dirty="0"/>
              <a:t>Wat is dat?</a:t>
            </a:r>
          </a:p>
          <a:p>
            <a:pPr eaLnBrk="1" hangingPunct="1">
              <a:defRPr/>
            </a:pPr>
            <a:r>
              <a:rPr lang="nl-NL" altLang="nl-NL" sz="2800" dirty="0"/>
              <a:t>Waarom?</a:t>
            </a:r>
          </a:p>
          <a:p>
            <a:pPr eaLnBrk="1" hangingPunct="1">
              <a:defRPr/>
            </a:pPr>
            <a:r>
              <a:rPr lang="nl-NL" altLang="nl-NL" sz="2800" dirty="0"/>
              <a:t>Door wie: huisarts / praktijkondersteuner, geriatrisch fysiotherapeut, </a:t>
            </a:r>
            <a:r>
              <a:rPr lang="nl-NL" altLang="nl-NL" sz="2800" dirty="0" err="1"/>
              <a:t>valpoli</a:t>
            </a:r>
            <a:r>
              <a:rPr lang="nl-NL" altLang="nl-NL" sz="2800" dirty="0"/>
              <a:t>.</a:t>
            </a:r>
          </a:p>
          <a:p>
            <a:pPr eaLnBrk="1" hangingPunct="1">
              <a:defRPr/>
            </a:pPr>
            <a:r>
              <a:rPr lang="nl-NL" altLang="nl-NL" sz="2800" dirty="0"/>
              <a:t>Wat kunt u verwachten?</a:t>
            </a:r>
          </a:p>
          <a:p>
            <a:endParaRPr lang="nl-NL" dirty="0"/>
          </a:p>
        </p:txBody>
      </p:sp>
    </p:spTree>
    <p:extLst>
      <p:ext uri="{BB962C8B-B14F-4D97-AF65-F5344CB8AC3E}">
        <p14:creationId xmlns:p14="http://schemas.microsoft.com/office/powerpoint/2010/main" val="3197354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91CD53-A5B6-EF99-E0C1-E0D5DC6BA700}"/>
              </a:ext>
            </a:extLst>
          </p:cNvPr>
          <p:cNvSpPr>
            <a:spLocks noGrp="1"/>
          </p:cNvSpPr>
          <p:nvPr>
            <p:ph type="title"/>
          </p:nvPr>
        </p:nvSpPr>
        <p:spPr/>
        <p:txBody>
          <a:bodyPr/>
          <a:lstStyle/>
          <a:p>
            <a:r>
              <a:rPr lang="nl-NL" altLang="nl-NL" sz="4000" b="1" dirty="0"/>
              <a:t>Rol van de gemeente:</a:t>
            </a:r>
            <a:br>
              <a:rPr lang="en-US" altLang="nl-NL" sz="4000" b="1" dirty="0"/>
            </a:br>
            <a:endParaRPr lang="nl-NL" dirty="0"/>
          </a:p>
        </p:txBody>
      </p:sp>
      <p:sp>
        <p:nvSpPr>
          <p:cNvPr id="3" name="Tijdelijke aanduiding voor inhoud 2">
            <a:extLst>
              <a:ext uri="{FF2B5EF4-FFF2-40B4-BE49-F238E27FC236}">
                <a16:creationId xmlns:a16="http://schemas.microsoft.com/office/drawing/2014/main" id="{62A43149-00E8-DEC4-C002-526C6B54C843}"/>
              </a:ext>
            </a:extLst>
          </p:cNvPr>
          <p:cNvSpPr>
            <a:spLocks noGrp="1"/>
          </p:cNvSpPr>
          <p:nvPr>
            <p:ph idx="1"/>
          </p:nvPr>
        </p:nvSpPr>
        <p:spPr/>
        <p:txBody>
          <a:bodyPr>
            <a:noAutofit/>
          </a:bodyPr>
          <a:lstStyle/>
          <a:p>
            <a:r>
              <a:rPr lang="nl-NL" sz="2800" dirty="0" err="1"/>
              <a:t>Wmo</a:t>
            </a:r>
            <a:r>
              <a:rPr lang="nl-NL" sz="2800" dirty="0"/>
              <a:t> loket* voor aanvragen hulpmiddelen en woonaanpassingen</a:t>
            </a:r>
          </a:p>
          <a:p>
            <a:r>
              <a:rPr lang="nl-NL" sz="2800" dirty="0"/>
              <a:t>Melden van ondeugdelijke bestrating, verlichting en groenvoorziening (evt. via een ouderenorganisatie)</a:t>
            </a:r>
          </a:p>
          <a:p>
            <a:pPr marL="0" indent="0">
              <a:buNone/>
            </a:pPr>
            <a:r>
              <a:rPr lang="nl-NL" sz="2800" dirty="0"/>
              <a:t>* Voor Eindhoven: WIJ Eindhoven</a:t>
            </a:r>
          </a:p>
        </p:txBody>
      </p:sp>
    </p:spTree>
    <p:extLst>
      <p:ext uri="{BB962C8B-B14F-4D97-AF65-F5344CB8AC3E}">
        <p14:creationId xmlns:p14="http://schemas.microsoft.com/office/powerpoint/2010/main" val="35314257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8E38A4-78BD-7A8A-6441-1B38CF41B034}"/>
              </a:ext>
            </a:extLst>
          </p:cNvPr>
          <p:cNvSpPr>
            <a:spLocks noGrp="1"/>
          </p:cNvSpPr>
          <p:nvPr>
            <p:ph type="title"/>
          </p:nvPr>
        </p:nvSpPr>
        <p:spPr/>
        <p:txBody>
          <a:bodyPr/>
          <a:lstStyle/>
          <a:p>
            <a:r>
              <a:rPr lang="nl-NL" altLang="nl-NL" sz="4000" b="1" dirty="0"/>
              <a:t>Adviezen voor in huis</a:t>
            </a:r>
            <a:endParaRPr lang="nl-NL" dirty="0"/>
          </a:p>
        </p:txBody>
      </p:sp>
      <p:sp>
        <p:nvSpPr>
          <p:cNvPr id="3" name="Tijdelijke aanduiding voor inhoud 2">
            <a:extLst>
              <a:ext uri="{FF2B5EF4-FFF2-40B4-BE49-F238E27FC236}">
                <a16:creationId xmlns:a16="http://schemas.microsoft.com/office/drawing/2014/main" id="{1079AFE8-ACFB-6CA0-6233-F61A2DD65679}"/>
              </a:ext>
            </a:extLst>
          </p:cNvPr>
          <p:cNvSpPr>
            <a:spLocks noGrp="1"/>
          </p:cNvSpPr>
          <p:nvPr>
            <p:ph idx="1"/>
          </p:nvPr>
        </p:nvSpPr>
        <p:spPr/>
        <p:txBody>
          <a:bodyPr/>
          <a:lstStyle/>
          <a:p>
            <a:pPr eaLnBrk="1" hangingPunct="1"/>
            <a:r>
              <a:rPr lang="nl-NL" altLang="nl-NL" sz="2800" dirty="0"/>
              <a:t>Drempels: verwijderen</a:t>
            </a:r>
          </a:p>
          <a:p>
            <a:pPr eaLnBrk="1" hangingPunct="1"/>
            <a:r>
              <a:rPr lang="nl-NL" altLang="nl-NL" sz="2800" dirty="0"/>
              <a:t>Verlichting: gebruik bewegingssensoren</a:t>
            </a:r>
          </a:p>
          <a:p>
            <a:pPr eaLnBrk="1" hangingPunct="1"/>
            <a:r>
              <a:rPr lang="nl-NL" altLang="nl-NL" sz="2800" dirty="0"/>
              <a:t>Snoeren: vastzetten</a:t>
            </a:r>
          </a:p>
          <a:p>
            <a:pPr eaLnBrk="1" hangingPunct="1"/>
            <a:r>
              <a:rPr lang="nl-NL" altLang="nl-NL" sz="2800" dirty="0"/>
              <a:t>De trap: leeg houden</a:t>
            </a:r>
            <a:endParaRPr lang="en-US" altLang="nl-NL" sz="2800" dirty="0"/>
          </a:p>
          <a:p>
            <a:endParaRPr lang="nl-NL" dirty="0"/>
          </a:p>
        </p:txBody>
      </p:sp>
    </p:spTree>
    <p:extLst>
      <p:ext uri="{BB962C8B-B14F-4D97-AF65-F5344CB8AC3E}">
        <p14:creationId xmlns:p14="http://schemas.microsoft.com/office/powerpoint/2010/main" val="23982707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4BAB1F-4A8C-CAB0-4AB9-B9F389D3643F}"/>
              </a:ext>
            </a:extLst>
          </p:cNvPr>
          <p:cNvSpPr>
            <a:spLocks noGrp="1"/>
          </p:cNvSpPr>
          <p:nvPr>
            <p:ph type="title"/>
          </p:nvPr>
        </p:nvSpPr>
        <p:spPr/>
        <p:txBody>
          <a:bodyPr/>
          <a:lstStyle/>
          <a:p>
            <a:r>
              <a:rPr lang="nl-NL" altLang="nl-NL" sz="4000" b="1" dirty="0"/>
              <a:t>Adviezen voor in huis</a:t>
            </a:r>
            <a:endParaRPr lang="nl-NL" dirty="0"/>
          </a:p>
        </p:txBody>
      </p:sp>
      <p:sp>
        <p:nvSpPr>
          <p:cNvPr id="3" name="Tijdelijke aanduiding voor inhoud 2">
            <a:extLst>
              <a:ext uri="{FF2B5EF4-FFF2-40B4-BE49-F238E27FC236}">
                <a16:creationId xmlns:a16="http://schemas.microsoft.com/office/drawing/2014/main" id="{00DDA1FD-6CFF-D574-5734-5F43CFF4AE8B}"/>
              </a:ext>
            </a:extLst>
          </p:cNvPr>
          <p:cNvSpPr>
            <a:spLocks noGrp="1"/>
          </p:cNvSpPr>
          <p:nvPr>
            <p:ph idx="1"/>
          </p:nvPr>
        </p:nvSpPr>
        <p:spPr/>
        <p:txBody>
          <a:bodyPr/>
          <a:lstStyle/>
          <a:p>
            <a:pPr eaLnBrk="1" hangingPunct="1"/>
            <a:r>
              <a:rPr lang="nl-NL" altLang="nl-NL" sz="2800" dirty="0"/>
              <a:t>De keuken: betere indeling van kasten</a:t>
            </a:r>
          </a:p>
          <a:p>
            <a:pPr eaLnBrk="1" hangingPunct="1"/>
            <a:r>
              <a:rPr lang="nl-NL" altLang="nl-NL" sz="2800" dirty="0"/>
              <a:t>De badkamer: anti – slip</a:t>
            </a:r>
          </a:p>
          <a:p>
            <a:pPr eaLnBrk="1" hangingPunct="1"/>
            <a:r>
              <a:rPr lang="nl-NL" altLang="nl-NL" sz="2800" dirty="0"/>
              <a:t>Het toilet: beugels plaatsen</a:t>
            </a:r>
            <a:endParaRPr lang="en-US" altLang="nl-NL" sz="2800" dirty="0"/>
          </a:p>
          <a:p>
            <a:endParaRPr lang="nl-NL" dirty="0"/>
          </a:p>
        </p:txBody>
      </p:sp>
    </p:spTree>
    <p:extLst>
      <p:ext uri="{BB962C8B-B14F-4D97-AF65-F5344CB8AC3E}">
        <p14:creationId xmlns:p14="http://schemas.microsoft.com/office/powerpoint/2010/main" val="40919272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2B1A9C-713F-0537-461F-9A6273152178}"/>
              </a:ext>
            </a:extLst>
          </p:cNvPr>
          <p:cNvSpPr>
            <a:spLocks noGrp="1"/>
          </p:cNvSpPr>
          <p:nvPr>
            <p:ph type="title"/>
          </p:nvPr>
        </p:nvSpPr>
        <p:spPr/>
        <p:txBody>
          <a:bodyPr/>
          <a:lstStyle/>
          <a:p>
            <a:r>
              <a:rPr lang="nl-NL" altLang="nl-NL" sz="4000" b="1" dirty="0"/>
              <a:t>In badkamer en toilet: beugels</a:t>
            </a:r>
            <a:endParaRPr lang="nl-NL" dirty="0"/>
          </a:p>
        </p:txBody>
      </p:sp>
      <p:pic>
        <p:nvPicPr>
          <p:cNvPr id="4" name="Picture 9" descr="aangepastebadkamer2">
            <a:extLst>
              <a:ext uri="{FF2B5EF4-FFF2-40B4-BE49-F238E27FC236}">
                <a16:creationId xmlns:a16="http://schemas.microsoft.com/office/drawing/2014/main" id="{969C8221-0A35-1C7F-ACE5-8B22D105BAB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35693" y="2209672"/>
            <a:ext cx="5631553" cy="3841750"/>
          </a:xfrm>
          <a:solidFill>
            <a:schemeClr val="accent1"/>
          </a:solidFill>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2947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559ED3-5115-0DDD-E5BE-AAB1C5F70035}"/>
              </a:ext>
            </a:extLst>
          </p:cNvPr>
          <p:cNvSpPr>
            <a:spLocks noGrp="1"/>
          </p:cNvSpPr>
          <p:nvPr>
            <p:ph type="title"/>
          </p:nvPr>
        </p:nvSpPr>
        <p:spPr/>
        <p:txBody>
          <a:bodyPr/>
          <a:lstStyle/>
          <a:p>
            <a:r>
              <a:rPr lang="nl-NL" altLang="nl-NL" dirty="0">
                <a:solidFill>
                  <a:schemeClr val="tx1"/>
                </a:solidFill>
              </a:rPr>
              <a:t>Neem voldoende beweging</a:t>
            </a:r>
            <a:br>
              <a:rPr lang="nl-NL" altLang="nl-NL" dirty="0">
                <a:solidFill>
                  <a:schemeClr val="tx1"/>
                </a:solidFill>
              </a:rPr>
            </a:br>
            <a:endParaRPr lang="nl-NL" dirty="0">
              <a:solidFill>
                <a:schemeClr val="tx1"/>
              </a:solidFill>
            </a:endParaRPr>
          </a:p>
        </p:txBody>
      </p:sp>
      <p:pic>
        <p:nvPicPr>
          <p:cNvPr id="4" name="Picture 6" descr="IMG_0582">
            <a:extLst>
              <a:ext uri="{FF2B5EF4-FFF2-40B4-BE49-F238E27FC236}">
                <a16:creationId xmlns:a16="http://schemas.microsoft.com/office/drawing/2014/main" id="{12296C1E-9B20-0838-12E7-63CB80A3683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47299" y="2033669"/>
            <a:ext cx="5512148" cy="413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3506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2">
            <a:extLst>
              <a:ext uri="{FF2B5EF4-FFF2-40B4-BE49-F238E27FC236}">
                <a16:creationId xmlns:a16="http://schemas.microsoft.com/office/drawing/2014/main" id="{F1478021-D850-4A12-9686-A530682A9F0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64961" t="32359" r="23225" b="39920"/>
          <a:stretch>
            <a:fillRect/>
          </a:stretch>
        </p:blipFill>
        <p:spPr bwMode="auto">
          <a:xfrm>
            <a:off x="2092960" y="1026160"/>
            <a:ext cx="7731759" cy="5669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49952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D3B7DE-6CB4-3FB6-0444-06B27FE1D50F}"/>
              </a:ext>
            </a:extLst>
          </p:cNvPr>
          <p:cNvSpPr>
            <a:spLocks noGrp="1"/>
          </p:cNvSpPr>
          <p:nvPr>
            <p:ph type="title"/>
          </p:nvPr>
        </p:nvSpPr>
        <p:spPr/>
        <p:txBody>
          <a:bodyPr/>
          <a:lstStyle/>
          <a:p>
            <a:r>
              <a:rPr lang="nl-NL" altLang="nl-NL" sz="4000" dirty="0">
                <a:solidFill>
                  <a:schemeClr val="tx1"/>
                </a:solidFill>
              </a:rPr>
              <a:t>Eet gezond en gevarieerd</a:t>
            </a:r>
            <a:br>
              <a:rPr lang="nl-NL" altLang="nl-NL" sz="4000" dirty="0">
                <a:solidFill>
                  <a:schemeClr val="tx1"/>
                </a:solidFill>
              </a:rPr>
            </a:br>
            <a:endParaRPr lang="nl-NL" dirty="0">
              <a:solidFill>
                <a:schemeClr val="tx1"/>
              </a:solidFill>
            </a:endParaRPr>
          </a:p>
        </p:txBody>
      </p:sp>
      <p:pic>
        <p:nvPicPr>
          <p:cNvPr id="4" name="Tijdelijke aanduiding voor inhoud 2">
            <a:extLst>
              <a:ext uri="{FF2B5EF4-FFF2-40B4-BE49-F238E27FC236}">
                <a16:creationId xmlns:a16="http://schemas.microsoft.com/office/drawing/2014/main" id="{B5799D60-BFDA-1B7C-2650-78F77D115EF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93188" y="1992367"/>
            <a:ext cx="5483834" cy="4264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0612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E64CE2-BCAA-BB65-936A-322018C9BDD9}"/>
              </a:ext>
            </a:extLst>
          </p:cNvPr>
          <p:cNvSpPr>
            <a:spLocks noGrp="1"/>
          </p:cNvSpPr>
          <p:nvPr>
            <p:ph type="title"/>
          </p:nvPr>
        </p:nvSpPr>
        <p:spPr>
          <a:xfrm>
            <a:off x="838200" y="884109"/>
            <a:ext cx="10515600" cy="1191271"/>
          </a:xfrm>
        </p:spPr>
        <p:txBody>
          <a:bodyPr/>
          <a:lstStyle/>
          <a:p>
            <a:r>
              <a:rPr lang="nl-NL" dirty="0"/>
              <a:t>Vitamine D</a:t>
            </a:r>
          </a:p>
        </p:txBody>
      </p:sp>
      <p:sp>
        <p:nvSpPr>
          <p:cNvPr id="5" name="Tijdelijke aanduiding voor inhoud 4">
            <a:extLst>
              <a:ext uri="{FF2B5EF4-FFF2-40B4-BE49-F238E27FC236}">
                <a16:creationId xmlns:a16="http://schemas.microsoft.com/office/drawing/2014/main" id="{980E9D72-DF35-A974-8AD2-BB61142FFA3D}"/>
              </a:ext>
            </a:extLst>
          </p:cNvPr>
          <p:cNvSpPr>
            <a:spLocks noGrp="1"/>
          </p:cNvSpPr>
          <p:nvPr>
            <p:ph idx="1"/>
          </p:nvPr>
        </p:nvSpPr>
        <p:spPr>
          <a:xfrm>
            <a:off x="838200" y="2075380"/>
            <a:ext cx="10515600" cy="4619445"/>
          </a:xfrm>
        </p:spPr>
        <p:txBody>
          <a:bodyPr>
            <a:normAutofit/>
          </a:bodyPr>
          <a:lstStyle/>
          <a:p>
            <a:pPr>
              <a:lnSpc>
                <a:spcPct val="100000"/>
              </a:lnSpc>
            </a:pPr>
            <a:r>
              <a:rPr lang="nl-NL" sz="1800" dirty="0"/>
              <a:t>zonlicht;</a:t>
            </a:r>
          </a:p>
          <a:p>
            <a:pPr>
              <a:lnSpc>
                <a:spcPct val="100000"/>
              </a:lnSpc>
            </a:pPr>
            <a:r>
              <a:rPr lang="nl-NL" sz="1800" dirty="0"/>
              <a:t>vette vis, vlees;</a:t>
            </a:r>
          </a:p>
          <a:p>
            <a:pPr>
              <a:lnSpc>
                <a:spcPct val="100000"/>
              </a:lnSpc>
            </a:pPr>
            <a:r>
              <a:rPr lang="nl-NL" sz="1800" dirty="0"/>
              <a:t>boter, margarine, halvarine;</a:t>
            </a:r>
          </a:p>
          <a:p>
            <a:pPr>
              <a:lnSpc>
                <a:spcPct val="100000"/>
              </a:lnSpc>
            </a:pPr>
            <a:r>
              <a:rPr lang="nl-NL" sz="1800" dirty="0"/>
              <a:t>Extra vitamine D</a:t>
            </a:r>
          </a:p>
          <a:p>
            <a:pPr>
              <a:lnSpc>
                <a:spcPct val="100000"/>
              </a:lnSpc>
            </a:pPr>
            <a:endParaRPr lang="nl-NL" sz="1800" dirty="0"/>
          </a:p>
        </p:txBody>
      </p:sp>
      <p:pic>
        <p:nvPicPr>
          <p:cNvPr id="6" name="Afbeelding 1">
            <a:extLst>
              <a:ext uri="{FF2B5EF4-FFF2-40B4-BE49-F238E27FC236}">
                <a16:creationId xmlns:a16="http://schemas.microsoft.com/office/drawing/2014/main" id="{4EFE1389-530B-2116-1E95-B256ED21E5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8238" y="3980515"/>
            <a:ext cx="8289016" cy="2714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36507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9EE4E8-779A-3965-E067-4F60A3850C8F}"/>
              </a:ext>
            </a:extLst>
          </p:cNvPr>
          <p:cNvSpPr>
            <a:spLocks noGrp="1"/>
          </p:cNvSpPr>
          <p:nvPr>
            <p:ph type="title"/>
          </p:nvPr>
        </p:nvSpPr>
        <p:spPr/>
        <p:txBody>
          <a:bodyPr/>
          <a:lstStyle/>
          <a:p>
            <a:r>
              <a:rPr lang="nl-NL" altLang="nl-NL" sz="4000" b="1" dirty="0"/>
              <a:t>Gebruik tijdig hulpmiddelen</a:t>
            </a:r>
            <a:endParaRPr lang="nl-NL" dirty="0"/>
          </a:p>
        </p:txBody>
      </p:sp>
      <p:pic>
        <p:nvPicPr>
          <p:cNvPr id="4" name="Picture 8">
            <a:extLst>
              <a:ext uri="{FF2B5EF4-FFF2-40B4-BE49-F238E27FC236}">
                <a16:creationId xmlns:a16="http://schemas.microsoft.com/office/drawing/2014/main" id="{5C8D68C5-B12A-F78B-B24B-6573CF57B8D4}"/>
              </a:ext>
            </a:extLst>
          </p:cNvPr>
          <p:cNvPicPr>
            <a:picLocks noGrp="1" noChangeAspect="1" noChangeArrowheads="1"/>
          </p:cNvPicPr>
          <p:nvPr>
            <p:ph idx="1"/>
          </p:nvPr>
        </p:nvPicPr>
        <p:blipFill>
          <a:blip r:embed="rId2">
            <a:lum bright="-6000" contrast="6000"/>
            <a:extLst>
              <a:ext uri="{28A0092B-C50C-407E-A947-70E740481C1C}">
                <a14:useLocalDpi xmlns:a14="http://schemas.microsoft.com/office/drawing/2010/main" val="0"/>
              </a:ext>
            </a:extLst>
          </a:blip>
          <a:srcRect/>
          <a:stretch>
            <a:fillRect/>
          </a:stretch>
        </p:blipFill>
        <p:spPr>
          <a:xfrm>
            <a:off x="2712378" y="2209672"/>
            <a:ext cx="4469258" cy="4041350"/>
          </a:xfrm>
          <a:noFill/>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5846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6C1773-C187-7C22-E3CC-698FEF5CF1FC}"/>
              </a:ext>
            </a:extLst>
          </p:cNvPr>
          <p:cNvSpPr>
            <a:spLocks noGrp="1"/>
          </p:cNvSpPr>
          <p:nvPr>
            <p:ph type="title"/>
          </p:nvPr>
        </p:nvSpPr>
        <p:spPr/>
        <p:txBody>
          <a:bodyPr/>
          <a:lstStyle/>
          <a:p>
            <a:r>
              <a:rPr lang="nl-NL" altLang="nl-NL" sz="4000" b="1" dirty="0"/>
              <a:t>Ga veilig op pad</a:t>
            </a:r>
            <a:endParaRPr lang="nl-NL" dirty="0"/>
          </a:p>
        </p:txBody>
      </p:sp>
      <p:sp>
        <p:nvSpPr>
          <p:cNvPr id="3" name="Tijdelijke aanduiding voor inhoud 2">
            <a:extLst>
              <a:ext uri="{FF2B5EF4-FFF2-40B4-BE49-F238E27FC236}">
                <a16:creationId xmlns:a16="http://schemas.microsoft.com/office/drawing/2014/main" id="{91F616AF-CCDA-CE73-DDC6-4D771D9BDE37}"/>
              </a:ext>
            </a:extLst>
          </p:cNvPr>
          <p:cNvSpPr>
            <a:spLocks noGrp="1"/>
          </p:cNvSpPr>
          <p:nvPr>
            <p:ph idx="1"/>
          </p:nvPr>
        </p:nvSpPr>
        <p:spPr>
          <a:xfrm>
            <a:off x="838200" y="2335426"/>
            <a:ext cx="10515600" cy="4110037"/>
          </a:xfrm>
        </p:spPr>
        <p:txBody>
          <a:bodyPr/>
          <a:lstStyle/>
          <a:p>
            <a:pPr marL="609600" indent="-609600" eaLnBrk="1" hangingPunct="1">
              <a:lnSpc>
                <a:spcPct val="80000"/>
              </a:lnSpc>
              <a:buFontTx/>
              <a:buNone/>
            </a:pPr>
            <a:r>
              <a:rPr lang="nl-NL" altLang="nl-NL" sz="2400" dirty="0"/>
              <a:t>Schoenen</a:t>
            </a:r>
          </a:p>
          <a:p>
            <a:pPr marL="609600" indent="-609600" eaLnBrk="1" hangingPunct="1">
              <a:lnSpc>
                <a:spcPct val="80000"/>
              </a:lnSpc>
              <a:buFontTx/>
              <a:buNone/>
            </a:pPr>
            <a:endParaRPr lang="nl-NL" altLang="nl-NL" sz="2400" dirty="0"/>
          </a:p>
          <a:p>
            <a:pPr marL="609600" indent="-609600" eaLnBrk="1" hangingPunct="1">
              <a:lnSpc>
                <a:spcPct val="80000"/>
              </a:lnSpc>
              <a:buFontTx/>
              <a:buNone/>
            </a:pPr>
            <a:r>
              <a:rPr lang="nl-NL" altLang="nl-NL" sz="2400" dirty="0"/>
              <a:t>Wandelstok</a:t>
            </a:r>
          </a:p>
          <a:p>
            <a:pPr marL="609600" indent="-609600" eaLnBrk="1" hangingPunct="1">
              <a:lnSpc>
                <a:spcPct val="80000"/>
              </a:lnSpc>
              <a:buFontTx/>
              <a:buNone/>
            </a:pPr>
            <a:endParaRPr lang="nl-NL" altLang="nl-NL" sz="2400" dirty="0"/>
          </a:p>
          <a:p>
            <a:pPr marL="609600" indent="-609600" eaLnBrk="1" hangingPunct="1">
              <a:lnSpc>
                <a:spcPct val="80000"/>
              </a:lnSpc>
              <a:buFontTx/>
              <a:buNone/>
            </a:pPr>
            <a:r>
              <a:rPr lang="nl-NL" altLang="nl-NL" sz="2400" dirty="0"/>
              <a:t>Rollator</a:t>
            </a:r>
          </a:p>
          <a:p>
            <a:pPr marL="609600" indent="-609600" eaLnBrk="1" hangingPunct="1">
              <a:lnSpc>
                <a:spcPct val="80000"/>
              </a:lnSpc>
              <a:buFontTx/>
              <a:buNone/>
            </a:pPr>
            <a:endParaRPr lang="nl-NL" altLang="nl-NL" sz="1800" dirty="0"/>
          </a:p>
          <a:p>
            <a:pPr marL="609600" indent="-609600" eaLnBrk="1" hangingPunct="1">
              <a:lnSpc>
                <a:spcPct val="80000"/>
              </a:lnSpc>
              <a:buFontTx/>
              <a:buNone/>
            </a:pPr>
            <a:r>
              <a:rPr lang="nl-NL" altLang="nl-NL" sz="2400" dirty="0"/>
              <a:t>Senioren Fiets</a:t>
            </a:r>
          </a:p>
          <a:p>
            <a:pPr marL="609600" indent="-609600" eaLnBrk="1" hangingPunct="1">
              <a:lnSpc>
                <a:spcPct val="80000"/>
              </a:lnSpc>
              <a:buFontTx/>
              <a:buNone/>
            </a:pPr>
            <a:endParaRPr lang="nl-NL" altLang="nl-NL" sz="2400" dirty="0"/>
          </a:p>
          <a:p>
            <a:pPr marL="609600" indent="-609600" eaLnBrk="1" hangingPunct="1">
              <a:lnSpc>
                <a:spcPct val="80000"/>
              </a:lnSpc>
              <a:buFontTx/>
              <a:buNone/>
            </a:pPr>
            <a:r>
              <a:rPr lang="nl-NL" altLang="nl-NL" sz="2400" dirty="0" err="1"/>
              <a:t>Scootmobiel</a:t>
            </a:r>
            <a:endParaRPr lang="nl-NL" altLang="nl-NL" sz="2400" dirty="0"/>
          </a:p>
          <a:p>
            <a:endParaRPr lang="nl-NL" dirty="0"/>
          </a:p>
        </p:txBody>
      </p:sp>
      <p:pic>
        <p:nvPicPr>
          <p:cNvPr id="4" name="Picture 5" descr="rollators">
            <a:extLst>
              <a:ext uri="{FF2B5EF4-FFF2-40B4-BE49-F238E27FC236}">
                <a16:creationId xmlns:a16="http://schemas.microsoft.com/office/drawing/2014/main" id="{7CF22F66-56F6-E3DF-E6FC-874D3BC602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8261" y="2335427"/>
            <a:ext cx="5256213" cy="411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31111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2A6D29-3682-7ED9-21E3-E0724AADD23B}"/>
              </a:ext>
            </a:extLst>
          </p:cNvPr>
          <p:cNvSpPr>
            <a:spLocks noGrp="1"/>
          </p:cNvSpPr>
          <p:nvPr>
            <p:ph type="title"/>
          </p:nvPr>
        </p:nvSpPr>
        <p:spPr/>
        <p:txBody>
          <a:bodyPr>
            <a:normAutofit fontScale="90000"/>
          </a:bodyPr>
          <a:lstStyle/>
          <a:p>
            <a:pPr algn="ctr"/>
            <a:br>
              <a:rPr lang="nl-NL" altLang="nl-NL" sz="4000" dirty="0">
                <a:solidFill>
                  <a:schemeClr val="tx1"/>
                </a:solidFill>
              </a:rPr>
            </a:br>
            <a:r>
              <a:rPr lang="nl-NL" altLang="nl-NL" sz="4000" dirty="0">
                <a:solidFill>
                  <a:schemeClr val="tx1"/>
                </a:solidFill>
              </a:rPr>
              <a:t>5 maal ‘V’</a:t>
            </a:r>
            <a:br>
              <a:rPr lang="nl-NL" altLang="nl-NL" sz="4000" dirty="0">
                <a:solidFill>
                  <a:schemeClr val="tx1"/>
                </a:solidFill>
              </a:rPr>
            </a:br>
            <a:endParaRPr lang="nl-NL" dirty="0">
              <a:solidFill>
                <a:schemeClr val="tx1"/>
              </a:solidFill>
            </a:endParaRPr>
          </a:p>
        </p:txBody>
      </p:sp>
      <p:sp>
        <p:nvSpPr>
          <p:cNvPr id="3" name="Tijdelijke aanduiding voor inhoud 2">
            <a:extLst>
              <a:ext uri="{FF2B5EF4-FFF2-40B4-BE49-F238E27FC236}">
                <a16:creationId xmlns:a16="http://schemas.microsoft.com/office/drawing/2014/main" id="{79B7CD85-0722-9024-29D1-07463E345672}"/>
              </a:ext>
            </a:extLst>
          </p:cNvPr>
          <p:cNvSpPr>
            <a:spLocks noGrp="1"/>
          </p:cNvSpPr>
          <p:nvPr>
            <p:ph idx="1"/>
          </p:nvPr>
        </p:nvSpPr>
        <p:spPr/>
        <p:txBody>
          <a:bodyPr/>
          <a:lstStyle/>
          <a:p>
            <a:pPr eaLnBrk="1" hangingPunct="1"/>
            <a:r>
              <a:rPr lang="nl-NL" altLang="nl-NL" sz="2800" b="0" dirty="0"/>
              <a:t>Veilige woonomgeving</a:t>
            </a:r>
          </a:p>
          <a:p>
            <a:pPr eaLnBrk="1" hangingPunct="1"/>
            <a:r>
              <a:rPr lang="nl-NL" altLang="nl-NL" sz="2800" b="0" dirty="0"/>
              <a:t>Voldoende bewegen</a:t>
            </a:r>
          </a:p>
          <a:p>
            <a:pPr eaLnBrk="1" hangingPunct="1"/>
            <a:r>
              <a:rPr lang="nl-NL" altLang="nl-NL" sz="2800" b="0" dirty="0"/>
              <a:t>Veilig medicatiegebruik</a:t>
            </a:r>
          </a:p>
          <a:p>
            <a:pPr eaLnBrk="1" hangingPunct="1"/>
            <a:r>
              <a:rPr lang="nl-NL" altLang="nl-NL" sz="2800" b="0" dirty="0"/>
              <a:t>Veilig op pad</a:t>
            </a:r>
          </a:p>
          <a:p>
            <a:pPr eaLnBrk="1" hangingPunct="1"/>
            <a:r>
              <a:rPr lang="nl-NL" altLang="nl-NL" sz="2800" b="0" dirty="0"/>
              <a:t>Veilige gewoonten</a:t>
            </a:r>
          </a:p>
          <a:p>
            <a:endParaRPr lang="nl-NL" dirty="0"/>
          </a:p>
        </p:txBody>
      </p:sp>
    </p:spTree>
    <p:extLst>
      <p:ext uri="{BB962C8B-B14F-4D97-AF65-F5344CB8AC3E}">
        <p14:creationId xmlns:p14="http://schemas.microsoft.com/office/powerpoint/2010/main" val="24709498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FC1849-F743-5618-37E7-24F454E4BF15}"/>
              </a:ext>
            </a:extLst>
          </p:cNvPr>
          <p:cNvSpPr>
            <a:spLocks noGrp="1"/>
          </p:cNvSpPr>
          <p:nvPr>
            <p:ph type="title"/>
          </p:nvPr>
        </p:nvSpPr>
        <p:spPr/>
        <p:txBody>
          <a:bodyPr>
            <a:normAutofit fontScale="90000"/>
          </a:bodyPr>
          <a:lstStyle/>
          <a:p>
            <a:pPr algn="ctr"/>
            <a:br>
              <a:rPr lang="nl-NL" altLang="nl-NL" sz="4000" dirty="0">
                <a:solidFill>
                  <a:schemeClr val="tx2"/>
                </a:solidFill>
              </a:rPr>
            </a:br>
            <a:r>
              <a:rPr lang="nl-NL" altLang="nl-NL" sz="4000" dirty="0">
                <a:solidFill>
                  <a:schemeClr val="tx1"/>
                </a:solidFill>
              </a:rPr>
              <a:t>Vragen??</a:t>
            </a:r>
            <a:br>
              <a:rPr lang="nl-NL" altLang="nl-NL" sz="4000" dirty="0">
                <a:solidFill>
                  <a:schemeClr val="tx1"/>
                </a:solidFill>
              </a:rPr>
            </a:br>
            <a:endParaRPr lang="nl-NL" dirty="0">
              <a:solidFill>
                <a:schemeClr val="tx1"/>
              </a:solidFill>
            </a:endParaRPr>
          </a:p>
        </p:txBody>
      </p:sp>
      <p:sp>
        <p:nvSpPr>
          <p:cNvPr id="3" name="Tijdelijke aanduiding voor inhoud 2">
            <a:extLst>
              <a:ext uri="{FF2B5EF4-FFF2-40B4-BE49-F238E27FC236}">
                <a16:creationId xmlns:a16="http://schemas.microsoft.com/office/drawing/2014/main" id="{2CAC71C7-C2F4-E122-60FD-B0EAF9B518C3}"/>
              </a:ext>
            </a:extLst>
          </p:cNvPr>
          <p:cNvSpPr>
            <a:spLocks noGrp="1"/>
          </p:cNvSpPr>
          <p:nvPr>
            <p:ph idx="1"/>
          </p:nvPr>
        </p:nvSpPr>
        <p:spPr/>
        <p:txBody>
          <a:bodyPr/>
          <a:lstStyle/>
          <a:p>
            <a:pPr algn="ctr"/>
            <a:endParaRPr lang="nl-NL" altLang="nl-NL" sz="3600" dirty="0">
              <a:solidFill>
                <a:schemeClr val="tx2"/>
              </a:solidFill>
            </a:endParaRPr>
          </a:p>
          <a:p>
            <a:pPr marL="0" indent="0" algn="ctr">
              <a:buNone/>
            </a:pPr>
            <a:r>
              <a:rPr lang="nl-NL" altLang="nl-NL" sz="3600" b="1" dirty="0">
                <a:solidFill>
                  <a:schemeClr val="tx1"/>
                </a:solidFill>
              </a:rPr>
              <a:t>Bedankt voor uw aandacht</a:t>
            </a:r>
          </a:p>
          <a:p>
            <a:endParaRPr lang="nl-NL" dirty="0"/>
          </a:p>
        </p:txBody>
      </p:sp>
    </p:spTree>
    <p:extLst>
      <p:ext uri="{BB962C8B-B14F-4D97-AF65-F5344CB8AC3E}">
        <p14:creationId xmlns:p14="http://schemas.microsoft.com/office/powerpoint/2010/main" val="554107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CF5749-6B02-8700-14D7-CEA6C4F90739}"/>
              </a:ext>
            </a:extLst>
          </p:cNvPr>
          <p:cNvSpPr>
            <a:spLocks noGrp="1"/>
          </p:cNvSpPr>
          <p:nvPr>
            <p:ph type="title"/>
          </p:nvPr>
        </p:nvSpPr>
        <p:spPr/>
        <p:txBody>
          <a:bodyPr>
            <a:normAutofit fontScale="90000"/>
          </a:bodyPr>
          <a:lstStyle/>
          <a:p>
            <a:pPr algn="ctr">
              <a:spcBef>
                <a:spcPct val="0"/>
              </a:spcBef>
            </a:pPr>
            <a:br>
              <a:rPr lang="nl-NL" altLang="nl-NL" sz="4000" dirty="0">
                <a:solidFill>
                  <a:schemeClr val="tx2"/>
                </a:solidFill>
              </a:rPr>
            </a:br>
            <a:r>
              <a:rPr lang="nl-NL" altLang="nl-NL" sz="4000" dirty="0">
                <a:solidFill>
                  <a:schemeClr val="tx1"/>
                </a:solidFill>
              </a:rPr>
              <a:t>Valt jaarlijks:</a:t>
            </a:r>
            <a:br>
              <a:rPr lang="nl-NL" altLang="nl-NL" sz="4000" dirty="0">
                <a:solidFill>
                  <a:schemeClr val="tx1"/>
                </a:solidFill>
              </a:rPr>
            </a:br>
            <a:br>
              <a:rPr lang="nl-NL" altLang="nl-NL" sz="1400" dirty="0">
                <a:solidFill>
                  <a:schemeClr val="tx1"/>
                </a:solidFill>
              </a:rPr>
            </a:br>
            <a:r>
              <a:rPr lang="nl-NL" altLang="nl-NL" sz="4000" dirty="0">
                <a:solidFill>
                  <a:schemeClr val="tx1"/>
                </a:solidFill>
              </a:rPr>
              <a:t> 1 op 3       1 op 2      6 op 10</a:t>
            </a:r>
            <a:br>
              <a:rPr lang="nl-NL" altLang="nl-NL" sz="4000" dirty="0">
                <a:solidFill>
                  <a:schemeClr val="tx1"/>
                </a:solidFill>
              </a:rPr>
            </a:br>
            <a:endParaRPr lang="nl-NL" dirty="0">
              <a:solidFill>
                <a:schemeClr val="tx1"/>
              </a:solidFill>
            </a:endParaRPr>
          </a:p>
        </p:txBody>
      </p:sp>
      <p:pic>
        <p:nvPicPr>
          <p:cNvPr id="4" name="Afbeelding 7">
            <a:extLst>
              <a:ext uri="{FF2B5EF4-FFF2-40B4-BE49-F238E27FC236}">
                <a16:creationId xmlns:a16="http://schemas.microsoft.com/office/drawing/2014/main" id="{88FF6A57-1323-3AFE-8F72-137C628DA0B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4749" t="57559" r="23756" b="24802"/>
          <a:stretch>
            <a:fillRect/>
          </a:stretch>
        </p:blipFill>
        <p:spPr bwMode="auto">
          <a:xfrm>
            <a:off x="1866700" y="2343236"/>
            <a:ext cx="7934960" cy="3805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9425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6A36FBB-8AC5-DD0C-3570-F8142F8C6533}"/>
              </a:ext>
            </a:extLst>
          </p:cNvPr>
          <p:cNvPicPr>
            <a:picLocks noChangeAspect="1"/>
          </p:cNvPicPr>
          <p:nvPr/>
        </p:nvPicPr>
        <p:blipFill>
          <a:blip r:embed="rId2"/>
          <a:stretch>
            <a:fillRect/>
          </a:stretch>
        </p:blipFill>
        <p:spPr>
          <a:xfrm>
            <a:off x="2106202" y="1407560"/>
            <a:ext cx="7063721" cy="4645165"/>
          </a:xfrm>
          <a:prstGeom prst="rect">
            <a:avLst/>
          </a:prstGeom>
        </p:spPr>
      </p:pic>
    </p:spTree>
    <p:extLst>
      <p:ext uri="{BB962C8B-B14F-4D97-AF65-F5344CB8AC3E}">
        <p14:creationId xmlns:p14="http://schemas.microsoft.com/office/powerpoint/2010/main" val="4014746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E3B532-A0DA-B2FD-DE80-4CF98590EAD3}"/>
              </a:ext>
            </a:extLst>
          </p:cNvPr>
          <p:cNvSpPr>
            <a:spLocks noGrp="1"/>
          </p:cNvSpPr>
          <p:nvPr>
            <p:ph type="title"/>
          </p:nvPr>
        </p:nvSpPr>
        <p:spPr/>
        <p:txBody>
          <a:bodyPr/>
          <a:lstStyle/>
          <a:p>
            <a:r>
              <a:rPr lang="nl-NL" b="1" dirty="0"/>
              <a:t>Ouderen en vallen</a:t>
            </a:r>
            <a:endParaRPr lang="nl-NL" dirty="0"/>
          </a:p>
        </p:txBody>
      </p:sp>
      <p:sp>
        <p:nvSpPr>
          <p:cNvPr id="3" name="Tijdelijke aanduiding voor inhoud 2">
            <a:extLst>
              <a:ext uri="{FF2B5EF4-FFF2-40B4-BE49-F238E27FC236}">
                <a16:creationId xmlns:a16="http://schemas.microsoft.com/office/drawing/2014/main" id="{83DBA7DF-EBB2-8772-77CD-04EC4FFACBDB}"/>
              </a:ext>
            </a:extLst>
          </p:cNvPr>
          <p:cNvSpPr>
            <a:spLocks noGrp="1"/>
          </p:cNvSpPr>
          <p:nvPr>
            <p:ph idx="1"/>
          </p:nvPr>
        </p:nvSpPr>
        <p:spPr/>
        <p:txBody>
          <a:bodyPr/>
          <a:lstStyle/>
          <a:p>
            <a:pPr eaLnBrk="1" hangingPunct="1"/>
            <a:r>
              <a:rPr lang="en-US" altLang="nl-NL" sz="3600" dirty="0"/>
              <a:t>Bent u </a:t>
            </a:r>
            <a:r>
              <a:rPr lang="en-US" altLang="nl-NL" sz="3600" dirty="0" err="1"/>
              <a:t>zelf</a:t>
            </a:r>
            <a:r>
              <a:rPr lang="en-US" altLang="nl-NL" sz="3600" dirty="0"/>
              <a:t> </a:t>
            </a:r>
            <a:r>
              <a:rPr lang="en-US" altLang="nl-NL" sz="3600" dirty="0" err="1"/>
              <a:t>wel</a:t>
            </a:r>
            <a:r>
              <a:rPr lang="en-US" altLang="nl-NL" sz="3600" dirty="0"/>
              <a:t> </a:t>
            </a:r>
            <a:r>
              <a:rPr lang="en-US" altLang="nl-NL" sz="3600" dirty="0" err="1"/>
              <a:t>eens</a:t>
            </a:r>
            <a:r>
              <a:rPr lang="en-US" altLang="nl-NL" sz="3600" dirty="0"/>
              <a:t> </a:t>
            </a:r>
            <a:r>
              <a:rPr lang="en-US" altLang="nl-NL" sz="3600" dirty="0" err="1"/>
              <a:t>gevallen</a:t>
            </a:r>
            <a:r>
              <a:rPr lang="en-US" altLang="nl-NL" sz="3600" dirty="0"/>
              <a:t>?</a:t>
            </a:r>
          </a:p>
          <a:p>
            <a:pPr eaLnBrk="1" hangingPunct="1"/>
            <a:r>
              <a:rPr lang="en-US" altLang="nl-NL" sz="3600" dirty="0"/>
              <a:t>Kent u </a:t>
            </a:r>
            <a:r>
              <a:rPr lang="en-US" altLang="nl-NL" sz="3600" dirty="0" err="1"/>
              <a:t>iemand</a:t>
            </a:r>
            <a:r>
              <a:rPr lang="en-US" altLang="nl-NL" sz="3600" dirty="0"/>
              <a:t> die </a:t>
            </a:r>
            <a:r>
              <a:rPr lang="en-US" altLang="nl-NL" sz="3600" dirty="0" err="1"/>
              <a:t>gevallen</a:t>
            </a:r>
            <a:r>
              <a:rPr lang="en-US" altLang="nl-NL" sz="3600" dirty="0"/>
              <a:t> is ?</a:t>
            </a:r>
          </a:p>
          <a:p>
            <a:endParaRPr lang="nl-NL" dirty="0"/>
          </a:p>
        </p:txBody>
      </p:sp>
    </p:spTree>
    <p:extLst>
      <p:ext uri="{BB962C8B-B14F-4D97-AF65-F5344CB8AC3E}">
        <p14:creationId xmlns:p14="http://schemas.microsoft.com/office/powerpoint/2010/main" val="731992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0F5768-E383-82AF-FB47-2AD2FFFDF107}"/>
              </a:ext>
            </a:extLst>
          </p:cNvPr>
          <p:cNvSpPr>
            <a:spLocks noGrp="1"/>
          </p:cNvSpPr>
          <p:nvPr>
            <p:ph type="title"/>
          </p:nvPr>
        </p:nvSpPr>
        <p:spPr/>
        <p:txBody>
          <a:bodyPr/>
          <a:lstStyle/>
          <a:p>
            <a:r>
              <a:rPr lang="en-US" b="1" dirty="0"/>
              <a:t>De </a:t>
            </a:r>
            <a:r>
              <a:rPr lang="en-US" b="1" dirty="0" err="1"/>
              <a:t>plaats</a:t>
            </a:r>
            <a:r>
              <a:rPr lang="en-US" b="1" dirty="0"/>
              <a:t> van de </a:t>
            </a:r>
            <a:r>
              <a:rPr lang="en-US" b="1" dirty="0" err="1"/>
              <a:t>valpartij</a:t>
            </a:r>
            <a:endParaRPr lang="nl-NL" dirty="0"/>
          </a:p>
        </p:txBody>
      </p:sp>
      <p:pic>
        <p:nvPicPr>
          <p:cNvPr id="4" name="Afbeelding 4">
            <a:extLst>
              <a:ext uri="{FF2B5EF4-FFF2-40B4-BE49-F238E27FC236}">
                <a16:creationId xmlns:a16="http://schemas.microsoft.com/office/drawing/2014/main" id="{7755DD30-9559-CAB1-4BC9-838E4798CA5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7263" t="34679" r="15141" b="42439"/>
          <a:stretch>
            <a:fillRect/>
          </a:stretch>
        </p:blipFill>
        <p:spPr bwMode="auto">
          <a:xfrm>
            <a:off x="990893" y="2209672"/>
            <a:ext cx="4658067" cy="438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876EA0D-8F60-6D78-D419-E95A3127FBDF}"/>
              </a:ext>
            </a:extLst>
          </p:cNvPr>
          <p:cNvSpPr txBox="1">
            <a:spLocks noChangeArrowheads="1"/>
          </p:cNvSpPr>
          <p:nvPr/>
        </p:nvSpPr>
        <p:spPr>
          <a:xfrm>
            <a:off x="6297930" y="3373566"/>
            <a:ext cx="3492500" cy="2549525"/>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endParaRPr lang="en-US" altLang="nl-NL" sz="3600" b="1" dirty="0">
              <a:solidFill>
                <a:schemeClr val="folHlink"/>
              </a:solidFill>
            </a:endParaRPr>
          </a:p>
          <a:p>
            <a:pPr>
              <a:buFontTx/>
              <a:buNone/>
            </a:pPr>
            <a:r>
              <a:rPr lang="en-US" altLang="nl-NL" sz="3600" b="1" dirty="0"/>
              <a:t>	43% </a:t>
            </a:r>
            <a:r>
              <a:rPr lang="en-US" altLang="nl-NL" sz="3600" b="1" dirty="0" err="1"/>
              <a:t>valt</a:t>
            </a:r>
            <a:r>
              <a:rPr lang="en-US" altLang="nl-NL" sz="3600" b="1" dirty="0"/>
              <a:t> in en om het huis</a:t>
            </a:r>
            <a:r>
              <a:rPr lang="en-US" altLang="nl-NL" dirty="0">
                <a:cs typeface="Arial" panose="020B0604020202020204" pitchFamily="34" charset="0"/>
              </a:rPr>
              <a:t> </a:t>
            </a:r>
            <a:endParaRPr lang="en-US" altLang="nl-NL" b="1" dirty="0">
              <a:cs typeface="Arial" panose="020B0604020202020204" pitchFamily="34" charset="0"/>
            </a:endParaRPr>
          </a:p>
          <a:p>
            <a:pPr>
              <a:buFontTx/>
              <a:buNone/>
            </a:pPr>
            <a:endParaRPr lang="en-US" altLang="nl-NL" b="1" dirty="0">
              <a:cs typeface="Arial" panose="020B0604020202020204" pitchFamily="34" charset="0"/>
            </a:endParaRPr>
          </a:p>
          <a:p>
            <a:pPr>
              <a:buFontTx/>
              <a:buNone/>
            </a:pPr>
            <a:endParaRPr lang="en-US" altLang="nl-NL" sz="3600" b="1" dirty="0">
              <a:solidFill>
                <a:schemeClr val="folHlink"/>
              </a:solidFill>
            </a:endParaRPr>
          </a:p>
        </p:txBody>
      </p:sp>
    </p:spTree>
    <p:extLst>
      <p:ext uri="{BB962C8B-B14F-4D97-AF65-F5344CB8AC3E}">
        <p14:creationId xmlns:p14="http://schemas.microsoft.com/office/powerpoint/2010/main" val="1779731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A0A8B3-EB12-7A64-4508-AD1A4C833F51}"/>
              </a:ext>
            </a:extLst>
          </p:cNvPr>
          <p:cNvSpPr>
            <a:spLocks noGrp="1"/>
          </p:cNvSpPr>
          <p:nvPr>
            <p:ph type="title"/>
          </p:nvPr>
        </p:nvSpPr>
        <p:spPr/>
        <p:txBody>
          <a:bodyPr/>
          <a:lstStyle/>
          <a:p>
            <a:r>
              <a:rPr lang="nl-NL" dirty="0"/>
              <a:t>Oorzaken van vallen</a:t>
            </a:r>
          </a:p>
        </p:txBody>
      </p:sp>
      <p:sp>
        <p:nvSpPr>
          <p:cNvPr id="5" name="Tijdelijke aanduiding voor inhoud 4">
            <a:extLst>
              <a:ext uri="{FF2B5EF4-FFF2-40B4-BE49-F238E27FC236}">
                <a16:creationId xmlns:a16="http://schemas.microsoft.com/office/drawing/2014/main" id="{3A99BDAF-B1AB-19E1-D246-8C31C54BBDAA}"/>
              </a:ext>
            </a:extLst>
          </p:cNvPr>
          <p:cNvSpPr>
            <a:spLocks noGrp="1"/>
          </p:cNvSpPr>
          <p:nvPr>
            <p:ph idx="1"/>
          </p:nvPr>
        </p:nvSpPr>
        <p:spPr/>
        <p:txBody>
          <a:bodyPr/>
          <a:lstStyle/>
          <a:p>
            <a:endParaRPr lang="nl-NL" altLang="nl-NL" sz="2400" dirty="0">
              <a:solidFill>
                <a:schemeClr val="tx2"/>
              </a:solidFill>
            </a:endParaRPr>
          </a:p>
          <a:p>
            <a:pPr marL="0" indent="0">
              <a:buNone/>
            </a:pPr>
            <a:r>
              <a:rPr lang="nl-NL" altLang="nl-NL" sz="2400" dirty="0">
                <a:solidFill>
                  <a:schemeClr val="tx2"/>
                </a:solidFill>
              </a:rPr>
              <a:t>  				</a:t>
            </a:r>
            <a:endParaRPr lang="nl-NL" altLang="nl-NL" sz="2400" dirty="0">
              <a:solidFill>
                <a:schemeClr val="tx2"/>
              </a:solidFill>
              <a:latin typeface="Times New Roman" panose="02020603050405020304" pitchFamily="18" charset="0"/>
            </a:endParaRPr>
          </a:p>
          <a:p>
            <a:endParaRPr lang="nl-NL" altLang="nl-NL" sz="2400" dirty="0">
              <a:solidFill>
                <a:schemeClr val="tx2"/>
              </a:solidFill>
              <a:latin typeface="Times New Roman" panose="02020603050405020304" pitchFamily="18" charset="0"/>
            </a:endParaRPr>
          </a:p>
          <a:p>
            <a:pPr marL="0" indent="0">
              <a:buNone/>
            </a:pPr>
            <a:r>
              <a:rPr lang="nl-NL" altLang="nl-NL" sz="2400" dirty="0">
                <a:solidFill>
                  <a:schemeClr val="tx2"/>
                </a:solidFill>
              </a:rPr>
              <a:t>                       </a:t>
            </a:r>
            <a:r>
              <a:rPr lang="nl-NL" altLang="nl-NL" dirty="0">
                <a:solidFill>
                  <a:schemeClr val="tx2"/>
                </a:solidFill>
              </a:rPr>
              <a:t>           </a:t>
            </a:r>
          </a:p>
          <a:p>
            <a:pPr marL="0" indent="0">
              <a:buNone/>
            </a:pPr>
            <a:r>
              <a:rPr lang="nl-NL" altLang="nl-NL" sz="2400" dirty="0">
                <a:solidFill>
                  <a:schemeClr val="tx2"/>
                </a:solidFill>
              </a:rPr>
              <a:t>                                   Val</a:t>
            </a:r>
            <a:endParaRPr lang="nl-NL" dirty="0"/>
          </a:p>
        </p:txBody>
      </p:sp>
      <p:sp>
        <p:nvSpPr>
          <p:cNvPr id="6" name="Ovaal 5">
            <a:extLst>
              <a:ext uri="{FF2B5EF4-FFF2-40B4-BE49-F238E27FC236}">
                <a16:creationId xmlns:a16="http://schemas.microsoft.com/office/drawing/2014/main" id="{0B115E40-3D91-63CB-AAB1-0231B932418C}"/>
              </a:ext>
            </a:extLst>
          </p:cNvPr>
          <p:cNvSpPr/>
          <p:nvPr/>
        </p:nvSpPr>
        <p:spPr>
          <a:xfrm>
            <a:off x="1274263" y="2458160"/>
            <a:ext cx="2219325" cy="1325563"/>
          </a:xfrm>
          <a:prstGeom prst="ellipse">
            <a:avLst/>
          </a:prstGeom>
          <a:ln w="38100">
            <a:solidFill>
              <a:srgbClr val="D11A6E"/>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nl-NL" sz="2400" dirty="0"/>
              <a:t>Omgeving</a:t>
            </a:r>
          </a:p>
        </p:txBody>
      </p:sp>
      <p:sp>
        <p:nvSpPr>
          <p:cNvPr id="7" name="Ovaal 6">
            <a:extLst>
              <a:ext uri="{FF2B5EF4-FFF2-40B4-BE49-F238E27FC236}">
                <a16:creationId xmlns:a16="http://schemas.microsoft.com/office/drawing/2014/main" id="{0F2AF3F1-3B25-776B-9B58-95AA8D5DA610}"/>
              </a:ext>
            </a:extLst>
          </p:cNvPr>
          <p:cNvSpPr/>
          <p:nvPr/>
        </p:nvSpPr>
        <p:spPr>
          <a:xfrm>
            <a:off x="5852545" y="2441487"/>
            <a:ext cx="2219325" cy="1325563"/>
          </a:xfrm>
          <a:prstGeom prst="ellipse">
            <a:avLst/>
          </a:prstGeom>
          <a:ln w="38100">
            <a:solidFill>
              <a:srgbClr val="D11A6E"/>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
        <p:nvSpPr>
          <p:cNvPr id="8" name="Rechthoek 7">
            <a:extLst>
              <a:ext uri="{FF2B5EF4-FFF2-40B4-BE49-F238E27FC236}">
                <a16:creationId xmlns:a16="http://schemas.microsoft.com/office/drawing/2014/main" id="{BB91F8C4-A431-78A5-B45C-B39CB6120B78}"/>
              </a:ext>
            </a:extLst>
          </p:cNvPr>
          <p:cNvSpPr/>
          <p:nvPr/>
        </p:nvSpPr>
        <p:spPr>
          <a:xfrm>
            <a:off x="3990975" y="4849083"/>
            <a:ext cx="1638300" cy="1144716"/>
          </a:xfrm>
          <a:prstGeom prst="rect">
            <a:avLst/>
          </a:prstGeom>
          <a:ln w="38100">
            <a:solidFill>
              <a:srgbClr val="D11A6E"/>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
        <p:nvSpPr>
          <p:cNvPr id="9" name="Tekstvak 8">
            <a:extLst>
              <a:ext uri="{FF2B5EF4-FFF2-40B4-BE49-F238E27FC236}">
                <a16:creationId xmlns:a16="http://schemas.microsoft.com/office/drawing/2014/main" id="{AC4F8A6D-F422-A5F4-FA87-2E4045C790FA}"/>
              </a:ext>
            </a:extLst>
          </p:cNvPr>
          <p:cNvSpPr txBox="1"/>
          <p:nvPr/>
        </p:nvSpPr>
        <p:spPr>
          <a:xfrm>
            <a:off x="6477000" y="2813747"/>
            <a:ext cx="1343025" cy="461665"/>
          </a:xfrm>
          <a:prstGeom prst="rect">
            <a:avLst/>
          </a:prstGeom>
          <a:noFill/>
        </p:spPr>
        <p:txBody>
          <a:bodyPr wrap="square" rtlCol="0">
            <a:spAutoFit/>
          </a:bodyPr>
          <a:lstStyle/>
          <a:p>
            <a:r>
              <a:rPr lang="nl-NL" sz="2400" dirty="0"/>
              <a:t>Persoon</a:t>
            </a:r>
          </a:p>
        </p:txBody>
      </p:sp>
      <p:sp>
        <p:nvSpPr>
          <p:cNvPr id="10" name="Tekstvak 9">
            <a:extLst>
              <a:ext uri="{FF2B5EF4-FFF2-40B4-BE49-F238E27FC236}">
                <a16:creationId xmlns:a16="http://schemas.microsoft.com/office/drawing/2014/main" id="{5C656320-E6AF-832C-3E23-CA5CFD220FC5}"/>
              </a:ext>
            </a:extLst>
          </p:cNvPr>
          <p:cNvSpPr txBox="1"/>
          <p:nvPr/>
        </p:nvSpPr>
        <p:spPr>
          <a:xfrm>
            <a:off x="4543425" y="5248275"/>
            <a:ext cx="1085850" cy="461665"/>
          </a:xfrm>
          <a:prstGeom prst="rect">
            <a:avLst/>
          </a:prstGeom>
          <a:noFill/>
        </p:spPr>
        <p:txBody>
          <a:bodyPr wrap="square" rtlCol="0">
            <a:spAutoFit/>
          </a:bodyPr>
          <a:lstStyle/>
          <a:p>
            <a:r>
              <a:rPr lang="nl-NL" sz="2400" dirty="0"/>
              <a:t>Val</a:t>
            </a:r>
          </a:p>
        </p:txBody>
      </p:sp>
      <p:sp>
        <p:nvSpPr>
          <p:cNvPr id="14" name="Pijl: rechts 13">
            <a:extLst>
              <a:ext uri="{FF2B5EF4-FFF2-40B4-BE49-F238E27FC236}">
                <a16:creationId xmlns:a16="http://schemas.microsoft.com/office/drawing/2014/main" id="{E62EA8F1-4A0C-1EC0-43E0-A7BF37F43469}"/>
              </a:ext>
            </a:extLst>
          </p:cNvPr>
          <p:cNvSpPr/>
          <p:nvPr/>
        </p:nvSpPr>
        <p:spPr>
          <a:xfrm rot="2926636">
            <a:off x="2995294" y="4069976"/>
            <a:ext cx="943608" cy="402430"/>
          </a:xfrm>
          <a:prstGeom prst="rightArrow">
            <a:avLst/>
          </a:prstGeom>
          <a:solidFill>
            <a:srgbClr val="D11A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Pijl: rechts 14">
            <a:extLst>
              <a:ext uri="{FF2B5EF4-FFF2-40B4-BE49-F238E27FC236}">
                <a16:creationId xmlns:a16="http://schemas.microsoft.com/office/drawing/2014/main" id="{CEC45066-ADB3-2CF0-7861-44B7813EF711}"/>
              </a:ext>
            </a:extLst>
          </p:cNvPr>
          <p:cNvSpPr/>
          <p:nvPr/>
        </p:nvSpPr>
        <p:spPr>
          <a:xfrm rot="7481179">
            <a:off x="5814692" y="4054980"/>
            <a:ext cx="943608" cy="402430"/>
          </a:xfrm>
          <a:prstGeom prst="rightArrow">
            <a:avLst/>
          </a:prstGeom>
          <a:solidFill>
            <a:srgbClr val="D11A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7316456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GD-BZOTemplateNarrowcastingNieuw" id="{4205E5C5-1235-074A-9B90-E5E3391DA3A4}" vid="{B9CB5DEB-13AF-D64E-AEAF-1F48CBFA9D3C}"/>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12C50169F7E234DA27E0587F91C3D7E" ma:contentTypeVersion="4" ma:contentTypeDescription="Een nieuw document maken." ma:contentTypeScope="" ma:versionID="ef5cafef455ad09a5d00181cf9044681">
  <xsd:schema xmlns:xsd="http://www.w3.org/2001/XMLSchema" xmlns:xs="http://www.w3.org/2001/XMLSchema" xmlns:p="http://schemas.microsoft.com/office/2006/metadata/properties" xmlns:ns2="9e4dcdb8-7d09-48cb-9eff-38832f869ea9" xmlns:ns3="3b559663-40ff-4a23-ad32-4a4ee56a90c1" targetNamespace="http://schemas.microsoft.com/office/2006/metadata/properties" ma:root="true" ma:fieldsID="7487352b321e95c3bc544db04023edfb" ns2:_="" ns3:_="">
    <xsd:import namespace="9e4dcdb8-7d09-48cb-9eff-38832f869ea9"/>
    <xsd:import namespace="3b559663-40ff-4a23-ad32-4a4ee56a90c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4dcdb8-7d09-48cb-9eff-38832f869ea9"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b559663-40ff-4a23-ad32-4a4ee56a90c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0CE99B0-9F48-4A29-A402-C12097808EA0}">
  <ds:schemaRefs>
    <ds:schemaRef ds:uri="http://schemas.microsoft.com/sharepoint/v3/contenttype/forms"/>
  </ds:schemaRefs>
</ds:datastoreItem>
</file>

<file path=customXml/itemProps2.xml><?xml version="1.0" encoding="utf-8"?>
<ds:datastoreItem xmlns:ds="http://schemas.openxmlformats.org/officeDocument/2006/customXml" ds:itemID="{5D95184C-37C5-4F39-99F5-9F704C5820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4dcdb8-7d09-48cb-9eff-38832f869ea9"/>
    <ds:schemaRef ds:uri="3b559663-40ff-4a23-ad32-4a4ee56a90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2699467-094C-4E44-BF94-A6854B4F572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NarrowCasting</Template>
  <TotalTime>200</TotalTime>
  <Words>1274</Words>
  <Application>Microsoft Office PowerPoint</Application>
  <PresentationFormat>Breedbeeld</PresentationFormat>
  <Paragraphs>185</Paragraphs>
  <Slides>45</Slides>
  <Notes>5</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45</vt:i4>
      </vt:variant>
    </vt:vector>
  </HeadingPairs>
  <TitlesOfParts>
    <vt:vector size="51" baseType="lpstr">
      <vt:lpstr>Arial</vt:lpstr>
      <vt:lpstr>Calibri</vt:lpstr>
      <vt:lpstr>Inter</vt:lpstr>
      <vt:lpstr>Times New Roman</vt:lpstr>
      <vt:lpstr>Verdana</vt:lpstr>
      <vt:lpstr>Kantoorthema</vt:lpstr>
      <vt:lpstr>PowerPoint-presentatie</vt:lpstr>
      <vt:lpstr>              Blijf op eigen benen staan</vt:lpstr>
      <vt:lpstr>Programma</vt:lpstr>
      <vt:lpstr>PowerPoint-presentatie</vt:lpstr>
      <vt:lpstr> Valt jaarlijks:   1 op 3       1 op 2      6 op 10 </vt:lpstr>
      <vt:lpstr>PowerPoint-presentatie</vt:lpstr>
      <vt:lpstr>Ouderen en vallen</vt:lpstr>
      <vt:lpstr>De plaats van de valpartij</vt:lpstr>
      <vt:lpstr>Oorzaken van vallen</vt:lpstr>
      <vt:lpstr> Persoonsgebonden risicofactoren</vt:lpstr>
      <vt:lpstr>Persoonsgebonden factoren</vt:lpstr>
      <vt:lpstr>Achteruitgang van de zintuigen</vt:lpstr>
      <vt:lpstr>Te weinig beweging</vt:lpstr>
      <vt:lpstr>PowerPoint-presentatie</vt:lpstr>
      <vt:lpstr>Medicijngebruik</vt:lpstr>
      <vt:lpstr>Bijwerkingen van slaap- en kalmeringsmiddelen</vt:lpstr>
      <vt:lpstr>Onveilig gedrag </vt:lpstr>
      <vt:lpstr>Onveilig gedrag </vt:lpstr>
      <vt:lpstr> Onveilig gedrag </vt:lpstr>
      <vt:lpstr>Onveilig gedrag </vt:lpstr>
      <vt:lpstr>Omgevingsgebonden factoren</vt:lpstr>
      <vt:lpstr>PowerPoint-presentatie</vt:lpstr>
      <vt:lpstr>Omgevingsgebonden factoren</vt:lpstr>
      <vt:lpstr>PowerPoint-presentatie</vt:lpstr>
      <vt:lpstr>PowerPoint-presentatie</vt:lpstr>
      <vt:lpstr>Gevolgen</vt:lpstr>
      <vt:lpstr>Gevolgen</vt:lpstr>
      <vt:lpstr>Psychische gevolgen</vt:lpstr>
      <vt:lpstr>Sociale gevolgen</vt:lpstr>
      <vt:lpstr>Financiële gevolgen</vt:lpstr>
      <vt:lpstr>Hoe denken ouderen er zelf over?</vt:lpstr>
      <vt:lpstr>U kunt zelf veel doen om het risico te verkleinen</vt:lpstr>
      <vt:lpstr>Hoe denken ouderen er zelf over?</vt:lpstr>
      <vt:lpstr>Valrisicotest</vt:lpstr>
      <vt:lpstr>Rol van de gemeente: </vt:lpstr>
      <vt:lpstr>Adviezen voor in huis</vt:lpstr>
      <vt:lpstr>Adviezen voor in huis</vt:lpstr>
      <vt:lpstr>In badkamer en toilet: beugels</vt:lpstr>
      <vt:lpstr>Neem voldoende beweging </vt:lpstr>
      <vt:lpstr>Eet gezond en gevarieerd </vt:lpstr>
      <vt:lpstr>Vitamine D</vt:lpstr>
      <vt:lpstr>Gebruik tijdig hulpmiddelen</vt:lpstr>
      <vt:lpstr>Ga veilig op pad</vt:lpstr>
      <vt:lpstr> 5 maal ‘V’ </vt:lpstr>
      <vt:lpstr> Vragen??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Hanny Pelders</dc:creator>
  <cp:lastModifiedBy>Inge de Kaste</cp:lastModifiedBy>
  <cp:revision>3</cp:revision>
  <dcterms:created xsi:type="dcterms:W3CDTF">2023-04-05T07:44:54Z</dcterms:created>
  <dcterms:modified xsi:type="dcterms:W3CDTF">2023-06-20T07:21:40Z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0x010100512C50169F7E234DA27E0587F91C3D7E</vt:lpwstr>
  </property>
</Properties>
</file>