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2"/>
  </p:notesMasterIdLst>
  <p:sldIdLst>
    <p:sldId id="301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29" r:id="rId33"/>
    <p:sldId id="330" r:id="rId34"/>
    <p:sldId id="331" r:id="rId35"/>
    <p:sldId id="332" r:id="rId36"/>
    <p:sldId id="333" r:id="rId37"/>
    <p:sldId id="334" r:id="rId38"/>
    <p:sldId id="335" r:id="rId39"/>
    <p:sldId id="336" r:id="rId40"/>
    <p:sldId id="337" r:id="rId41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89D"/>
    <a:srgbClr val="D11A6E"/>
    <a:srgbClr val="8EC34A"/>
    <a:srgbClr val="FACA21"/>
    <a:srgbClr val="0121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4685A7-F801-40BB-BBDA-5FF0B6856878}" v="13" dt="2023-04-24T07:23:57.7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327"/>
  </p:normalViewPr>
  <p:slideViewPr>
    <p:cSldViewPr snapToGrid="0" snapToObjects="1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y Pelders" userId="cee5c08d-29a5-474e-95dc-9be81352f2a9" providerId="ADAL" clId="{784685A7-F801-40BB-BBDA-5FF0B6856878}"/>
    <pc:docChg chg="custSel addSld modSld">
      <pc:chgData name="Hanny Pelders" userId="cee5c08d-29a5-474e-95dc-9be81352f2a9" providerId="ADAL" clId="{784685A7-F801-40BB-BBDA-5FF0B6856878}" dt="2023-04-24T09:07:37.921" v="364" actId="20577"/>
      <pc:docMkLst>
        <pc:docMk/>
      </pc:docMkLst>
      <pc:sldChg chg="addSp modSp mod">
        <pc:chgData name="Hanny Pelders" userId="cee5c08d-29a5-474e-95dc-9be81352f2a9" providerId="ADAL" clId="{784685A7-F801-40BB-BBDA-5FF0B6856878}" dt="2023-04-24T07:07:55.960" v="52" actId="20577"/>
        <pc:sldMkLst>
          <pc:docMk/>
          <pc:sldMk cId="125063634" sldId="328"/>
        </pc:sldMkLst>
        <pc:spChg chg="mod">
          <ac:chgData name="Hanny Pelders" userId="cee5c08d-29a5-474e-95dc-9be81352f2a9" providerId="ADAL" clId="{784685A7-F801-40BB-BBDA-5FF0B6856878}" dt="2023-04-24T07:05:18.076" v="21" actId="122"/>
          <ac:spMkLst>
            <pc:docMk/>
            <pc:sldMk cId="125063634" sldId="328"/>
            <ac:spMk id="2" creationId="{866EAB92-FCAB-6798-8654-15C47279674C}"/>
          </ac:spMkLst>
        </pc:spChg>
        <pc:spChg chg="mod">
          <ac:chgData name="Hanny Pelders" userId="cee5c08d-29a5-474e-95dc-9be81352f2a9" providerId="ADAL" clId="{784685A7-F801-40BB-BBDA-5FF0B6856878}" dt="2023-04-24T07:07:55.960" v="52" actId="20577"/>
          <ac:spMkLst>
            <pc:docMk/>
            <pc:sldMk cId="125063634" sldId="328"/>
            <ac:spMk id="3" creationId="{58BAD637-59C9-E9C7-DE65-D2EED03C8438}"/>
          </ac:spMkLst>
        </pc:spChg>
        <pc:picChg chg="add mod">
          <ac:chgData name="Hanny Pelders" userId="cee5c08d-29a5-474e-95dc-9be81352f2a9" providerId="ADAL" clId="{784685A7-F801-40BB-BBDA-5FF0B6856878}" dt="2023-04-24T07:07:36.301" v="46" actId="1076"/>
          <ac:picMkLst>
            <pc:docMk/>
            <pc:sldMk cId="125063634" sldId="328"/>
            <ac:picMk id="4" creationId="{BAD0FC70-D671-0E90-7D88-FC8B987CCADF}"/>
          </ac:picMkLst>
        </pc:picChg>
      </pc:sldChg>
      <pc:sldChg chg="addSp modSp new mod">
        <pc:chgData name="Hanny Pelders" userId="cee5c08d-29a5-474e-95dc-9be81352f2a9" providerId="ADAL" clId="{784685A7-F801-40BB-BBDA-5FF0B6856878}" dt="2023-04-24T07:12:39.484" v="108" actId="207"/>
        <pc:sldMkLst>
          <pc:docMk/>
          <pc:sldMk cId="2752501218" sldId="329"/>
        </pc:sldMkLst>
        <pc:spChg chg="mod">
          <ac:chgData name="Hanny Pelders" userId="cee5c08d-29a5-474e-95dc-9be81352f2a9" providerId="ADAL" clId="{784685A7-F801-40BB-BBDA-5FF0B6856878}" dt="2023-04-24T07:08:57.419" v="75" actId="122"/>
          <ac:spMkLst>
            <pc:docMk/>
            <pc:sldMk cId="2752501218" sldId="329"/>
            <ac:spMk id="2" creationId="{7016C84A-9649-F04A-305D-F4197A16D6A6}"/>
          </ac:spMkLst>
        </pc:spChg>
        <pc:spChg chg="mod">
          <ac:chgData name="Hanny Pelders" userId="cee5c08d-29a5-474e-95dc-9be81352f2a9" providerId="ADAL" clId="{784685A7-F801-40BB-BBDA-5FF0B6856878}" dt="2023-04-24T07:11:21.059" v="100" actId="122"/>
          <ac:spMkLst>
            <pc:docMk/>
            <pc:sldMk cId="2752501218" sldId="329"/>
            <ac:spMk id="3" creationId="{4A717334-5B34-3DA1-B6F1-9DDFBF8448C1}"/>
          </ac:spMkLst>
        </pc:spChg>
        <pc:spChg chg="add mod">
          <ac:chgData name="Hanny Pelders" userId="cee5c08d-29a5-474e-95dc-9be81352f2a9" providerId="ADAL" clId="{784685A7-F801-40BB-BBDA-5FF0B6856878}" dt="2023-04-24T07:12:39.484" v="108" actId="207"/>
          <ac:spMkLst>
            <pc:docMk/>
            <pc:sldMk cId="2752501218" sldId="329"/>
            <ac:spMk id="6" creationId="{8A677AEF-0878-5753-D128-8A23F739DEC3}"/>
          </ac:spMkLst>
        </pc:spChg>
        <pc:picChg chg="add mod">
          <ac:chgData name="Hanny Pelders" userId="cee5c08d-29a5-474e-95dc-9be81352f2a9" providerId="ADAL" clId="{784685A7-F801-40BB-BBDA-5FF0B6856878}" dt="2023-04-24T07:10:15.997" v="94" actId="1076"/>
          <ac:picMkLst>
            <pc:docMk/>
            <pc:sldMk cId="2752501218" sldId="329"/>
            <ac:picMk id="4" creationId="{611CF585-782C-89B5-887A-805ABAE107AC}"/>
          </ac:picMkLst>
        </pc:picChg>
      </pc:sldChg>
      <pc:sldChg chg="addSp modSp new mod">
        <pc:chgData name="Hanny Pelders" userId="cee5c08d-29a5-474e-95dc-9be81352f2a9" providerId="ADAL" clId="{784685A7-F801-40BB-BBDA-5FF0B6856878}" dt="2023-04-24T07:17:14.834" v="153" actId="1076"/>
        <pc:sldMkLst>
          <pc:docMk/>
          <pc:sldMk cId="2283257206" sldId="330"/>
        </pc:sldMkLst>
        <pc:spChg chg="mod">
          <ac:chgData name="Hanny Pelders" userId="cee5c08d-29a5-474e-95dc-9be81352f2a9" providerId="ADAL" clId="{784685A7-F801-40BB-BBDA-5FF0B6856878}" dt="2023-04-24T07:13:24.067" v="131" actId="122"/>
          <ac:spMkLst>
            <pc:docMk/>
            <pc:sldMk cId="2283257206" sldId="330"/>
            <ac:spMk id="2" creationId="{08179C5E-AD87-C0D1-A0F1-8CE5D9CBBD01}"/>
          </ac:spMkLst>
        </pc:spChg>
        <pc:spChg chg="mod">
          <ac:chgData name="Hanny Pelders" userId="cee5c08d-29a5-474e-95dc-9be81352f2a9" providerId="ADAL" clId="{784685A7-F801-40BB-BBDA-5FF0B6856878}" dt="2023-04-24T07:16:59.944" v="151" actId="20577"/>
          <ac:spMkLst>
            <pc:docMk/>
            <pc:sldMk cId="2283257206" sldId="330"/>
            <ac:spMk id="3" creationId="{6E342ADF-3D85-08F4-383C-82D08061E3E8}"/>
          </ac:spMkLst>
        </pc:spChg>
        <pc:picChg chg="add mod">
          <ac:chgData name="Hanny Pelders" userId="cee5c08d-29a5-474e-95dc-9be81352f2a9" providerId="ADAL" clId="{784685A7-F801-40BB-BBDA-5FF0B6856878}" dt="2023-04-24T07:17:14.834" v="153" actId="1076"/>
          <ac:picMkLst>
            <pc:docMk/>
            <pc:sldMk cId="2283257206" sldId="330"/>
            <ac:picMk id="4" creationId="{309D7651-DDCE-B3B9-4F29-4FCE28EA79D3}"/>
          </ac:picMkLst>
        </pc:picChg>
      </pc:sldChg>
      <pc:sldChg chg="modSp new mod">
        <pc:chgData name="Hanny Pelders" userId="cee5c08d-29a5-474e-95dc-9be81352f2a9" providerId="ADAL" clId="{784685A7-F801-40BB-BBDA-5FF0B6856878}" dt="2023-04-24T07:19:05.197" v="201" actId="27636"/>
        <pc:sldMkLst>
          <pc:docMk/>
          <pc:sldMk cId="1289149963" sldId="331"/>
        </pc:sldMkLst>
        <pc:spChg chg="mod">
          <ac:chgData name="Hanny Pelders" userId="cee5c08d-29a5-474e-95dc-9be81352f2a9" providerId="ADAL" clId="{784685A7-F801-40BB-BBDA-5FF0B6856878}" dt="2023-04-24T07:17:58.634" v="176" actId="122"/>
          <ac:spMkLst>
            <pc:docMk/>
            <pc:sldMk cId="1289149963" sldId="331"/>
            <ac:spMk id="2" creationId="{5E384A04-DD37-BA7F-96C8-55683B1BEAA2}"/>
          </ac:spMkLst>
        </pc:spChg>
        <pc:spChg chg="mod">
          <ac:chgData name="Hanny Pelders" userId="cee5c08d-29a5-474e-95dc-9be81352f2a9" providerId="ADAL" clId="{784685A7-F801-40BB-BBDA-5FF0B6856878}" dt="2023-04-24T07:19:05.197" v="201" actId="27636"/>
          <ac:spMkLst>
            <pc:docMk/>
            <pc:sldMk cId="1289149963" sldId="331"/>
            <ac:spMk id="3" creationId="{217CC117-249B-0342-ACFD-F0CF13E47103}"/>
          </ac:spMkLst>
        </pc:spChg>
      </pc:sldChg>
      <pc:sldChg chg="modSp new mod">
        <pc:chgData name="Hanny Pelders" userId="cee5c08d-29a5-474e-95dc-9be81352f2a9" providerId="ADAL" clId="{784685A7-F801-40BB-BBDA-5FF0B6856878}" dt="2023-04-24T07:25:19.116" v="300" actId="120"/>
        <pc:sldMkLst>
          <pc:docMk/>
          <pc:sldMk cId="1950788203" sldId="332"/>
        </pc:sldMkLst>
        <pc:spChg chg="mod">
          <ac:chgData name="Hanny Pelders" userId="cee5c08d-29a5-474e-95dc-9be81352f2a9" providerId="ADAL" clId="{784685A7-F801-40BB-BBDA-5FF0B6856878}" dt="2023-04-24T07:20:05.110" v="225" actId="122"/>
          <ac:spMkLst>
            <pc:docMk/>
            <pc:sldMk cId="1950788203" sldId="332"/>
            <ac:spMk id="2" creationId="{A7131273-588D-BD9E-D61C-782673012054}"/>
          </ac:spMkLst>
        </pc:spChg>
        <pc:spChg chg="mod">
          <ac:chgData name="Hanny Pelders" userId="cee5c08d-29a5-474e-95dc-9be81352f2a9" providerId="ADAL" clId="{784685A7-F801-40BB-BBDA-5FF0B6856878}" dt="2023-04-24T07:25:19.116" v="300" actId="120"/>
          <ac:spMkLst>
            <pc:docMk/>
            <pc:sldMk cId="1950788203" sldId="332"/>
            <ac:spMk id="3" creationId="{D3E9E9E9-8957-213F-0BAD-7F879437E160}"/>
          </ac:spMkLst>
        </pc:spChg>
      </pc:sldChg>
      <pc:sldChg chg="addSp delSp modSp new mod">
        <pc:chgData name="Hanny Pelders" userId="cee5c08d-29a5-474e-95dc-9be81352f2a9" providerId="ADAL" clId="{784685A7-F801-40BB-BBDA-5FF0B6856878}" dt="2023-04-24T07:24:27.883" v="298" actId="20577"/>
        <pc:sldMkLst>
          <pc:docMk/>
          <pc:sldMk cId="1567721133" sldId="333"/>
        </pc:sldMkLst>
        <pc:spChg chg="mod">
          <ac:chgData name="Hanny Pelders" userId="cee5c08d-29a5-474e-95dc-9be81352f2a9" providerId="ADAL" clId="{784685A7-F801-40BB-BBDA-5FF0B6856878}" dt="2023-04-24T07:24:27.883" v="298" actId="20577"/>
          <ac:spMkLst>
            <pc:docMk/>
            <pc:sldMk cId="1567721133" sldId="333"/>
            <ac:spMk id="2" creationId="{D9CDCF72-E2BE-24D6-5A83-406C7575FC5D}"/>
          </ac:spMkLst>
        </pc:spChg>
        <pc:spChg chg="del">
          <ac:chgData name="Hanny Pelders" userId="cee5c08d-29a5-474e-95dc-9be81352f2a9" providerId="ADAL" clId="{784685A7-F801-40BB-BBDA-5FF0B6856878}" dt="2023-04-24T07:21:49.813" v="268"/>
          <ac:spMkLst>
            <pc:docMk/>
            <pc:sldMk cId="1567721133" sldId="333"/>
            <ac:spMk id="3" creationId="{F452DDEF-0E27-3253-5E36-595664B96B44}"/>
          </ac:spMkLst>
        </pc:spChg>
        <pc:spChg chg="add mod">
          <ac:chgData name="Hanny Pelders" userId="cee5c08d-29a5-474e-95dc-9be81352f2a9" providerId="ADAL" clId="{784685A7-F801-40BB-BBDA-5FF0B6856878}" dt="2023-04-24T07:23:27.124" v="281" actId="1076"/>
          <ac:spMkLst>
            <pc:docMk/>
            <pc:sldMk cId="1567721133" sldId="333"/>
            <ac:spMk id="6" creationId="{19635DB3-47A5-3540-7007-72F5F422A31F}"/>
          </ac:spMkLst>
        </pc:spChg>
        <pc:picChg chg="add mod">
          <ac:chgData name="Hanny Pelders" userId="cee5c08d-29a5-474e-95dc-9be81352f2a9" providerId="ADAL" clId="{784685A7-F801-40BB-BBDA-5FF0B6856878}" dt="2023-04-24T07:23:57.795" v="283" actId="1076"/>
          <ac:picMkLst>
            <pc:docMk/>
            <pc:sldMk cId="1567721133" sldId="333"/>
            <ac:picMk id="4" creationId="{74FCD96A-1220-0C7A-B63E-CDF1ED121C2E}"/>
          </ac:picMkLst>
        </pc:picChg>
      </pc:sldChg>
      <pc:sldChg chg="modSp new mod">
        <pc:chgData name="Hanny Pelders" userId="cee5c08d-29a5-474e-95dc-9be81352f2a9" providerId="ADAL" clId="{784685A7-F801-40BB-BBDA-5FF0B6856878}" dt="2023-04-24T07:27:52.242" v="307" actId="255"/>
        <pc:sldMkLst>
          <pc:docMk/>
          <pc:sldMk cId="765535945" sldId="334"/>
        </pc:sldMkLst>
        <pc:spChg chg="mod">
          <ac:chgData name="Hanny Pelders" userId="cee5c08d-29a5-474e-95dc-9be81352f2a9" providerId="ADAL" clId="{784685A7-F801-40BB-BBDA-5FF0B6856878}" dt="2023-04-24T07:27:14.633" v="304" actId="122"/>
          <ac:spMkLst>
            <pc:docMk/>
            <pc:sldMk cId="765535945" sldId="334"/>
            <ac:spMk id="2" creationId="{999EB62F-C747-3760-219C-002FBE23B527}"/>
          </ac:spMkLst>
        </pc:spChg>
        <pc:spChg chg="mod">
          <ac:chgData name="Hanny Pelders" userId="cee5c08d-29a5-474e-95dc-9be81352f2a9" providerId="ADAL" clId="{784685A7-F801-40BB-BBDA-5FF0B6856878}" dt="2023-04-24T07:27:52.242" v="307" actId="255"/>
          <ac:spMkLst>
            <pc:docMk/>
            <pc:sldMk cId="765535945" sldId="334"/>
            <ac:spMk id="3" creationId="{A1B08382-B26E-03D5-53C2-3917B243B7FD}"/>
          </ac:spMkLst>
        </pc:spChg>
      </pc:sldChg>
      <pc:sldChg chg="modSp new mod">
        <pc:chgData name="Hanny Pelders" userId="cee5c08d-29a5-474e-95dc-9be81352f2a9" providerId="ADAL" clId="{784685A7-F801-40BB-BBDA-5FF0B6856878}" dt="2023-04-24T07:30:40.887" v="321" actId="27636"/>
        <pc:sldMkLst>
          <pc:docMk/>
          <pc:sldMk cId="2400487121" sldId="335"/>
        </pc:sldMkLst>
        <pc:spChg chg="mod">
          <ac:chgData name="Hanny Pelders" userId="cee5c08d-29a5-474e-95dc-9be81352f2a9" providerId="ADAL" clId="{784685A7-F801-40BB-BBDA-5FF0B6856878}" dt="2023-04-24T07:29:35.700" v="318" actId="14100"/>
          <ac:spMkLst>
            <pc:docMk/>
            <pc:sldMk cId="2400487121" sldId="335"/>
            <ac:spMk id="2" creationId="{E88F59CC-401D-29DD-D680-E24B38D23297}"/>
          </ac:spMkLst>
        </pc:spChg>
        <pc:spChg chg="mod">
          <ac:chgData name="Hanny Pelders" userId="cee5c08d-29a5-474e-95dc-9be81352f2a9" providerId="ADAL" clId="{784685A7-F801-40BB-BBDA-5FF0B6856878}" dt="2023-04-24T07:30:40.887" v="321" actId="27636"/>
          <ac:spMkLst>
            <pc:docMk/>
            <pc:sldMk cId="2400487121" sldId="335"/>
            <ac:spMk id="3" creationId="{74684BF4-9B29-27FC-1966-49F21E0CD174}"/>
          </ac:spMkLst>
        </pc:spChg>
      </pc:sldChg>
      <pc:sldChg chg="modSp new mod">
        <pc:chgData name="Hanny Pelders" userId="cee5c08d-29a5-474e-95dc-9be81352f2a9" providerId="ADAL" clId="{784685A7-F801-40BB-BBDA-5FF0B6856878}" dt="2023-04-24T09:06:16.072" v="334" actId="20577"/>
        <pc:sldMkLst>
          <pc:docMk/>
          <pc:sldMk cId="3282553152" sldId="336"/>
        </pc:sldMkLst>
        <pc:spChg chg="mod">
          <ac:chgData name="Hanny Pelders" userId="cee5c08d-29a5-474e-95dc-9be81352f2a9" providerId="ADAL" clId="{784685A7-F801-40BB-BBDA-5FF0B6856878}" dt="2023-04-24T09:05:05.392" v="324" actId="207"/>
          <ac:spMkLst>
            <pc:docMk/>
            <pc:sldMk cId="3282553152" sldId="336"/>
            <ac:spMk id="2" creationId="{5973661F-E20B-7EAD-3EF9-95BA9EB81E24}"/>
          </ac:spMkLst>
        </pc:spChg>
        <pc:spChg chg="mod">
          <ac:chgData name="Hanny Pelders" userId="cee5c08d-29a5-474e-95dc-9be81352f2a9" providerId="ADAL" clId="{784685A7-F801-40BB-BBDA-5FF0B6856878}" dt="2023-04-24T09:06:16.072" v="334" actId="20577"/>
          <ac:spMkLst>
            <pc:docMk/>
            <pc:sldMk cId="3282553152" sldId="336"/>
            <ac:spMk id="3" creationId="{2B66016D-D9BE-4D0A-1A13-37C9201E8374}"/>
          </ac:spMkLst>
        </pc:spChg>
      </pc:sldChg>
      <pc:sldChg chg="modSp new mod">
        <pc:chgData name="Hanny Pelders" userId="cee5c08d-29a5-474e-95dc-9be81352f2a9" providerId="ADAL" clId="{784685A7-F801-40BB-BBDA-5FF0B6856878}" dt="2023-04-24T09:07:37.921" v="364" actId="20577"/>
        <pc:sldMkLst>
          <pc:docMk/>
          <pc:sldMk cId="3774151830" sldId="337"/>
        </pc:sldMkLst>
        <pc:spChg chg="mod">
          <ac:chgData name="Hanny Pelders" userId="cee5c08d-29a5-474e-95dc-9be81352f2a9" providerId="ADAL" clId="{784685A7-F801-40BB-BBDA-5FF0B6856878}" dt="2023-04-24T09:07:03.033" v="358" actId="122"/>
          <ac:spMkLst>
            <pc:docMk/>
            <pc:sldMk cId="3774151830" sldId="337"/>
            <ac:spMk id="2" creationId="{3E1FA34A-EA0B-C833-8FA0-4C6DAE7B6E50}"/>
          </ac:spMkLst>
        </pc:spChg>
        <pc:spChg chg="mod">
          <ac:chgData name="Hanny Pelders" userId="cee5c08d-29a5-474e-95dc-9be81352f2a9" providerId="ADAL" clId="{784685A7-F801-40BB-BBDA-5FF0B6856878}" dt="2023-04-24T09:07:37.921" v="364" actId="20577"/>
          <ac:spMkLst>
            <pc:docMk/>
            <pc:sldMk cId="3774151830" sldId="337"/>
            <ac:spMk id="3" creationId="{CC09B7D6-1631-24C6-10C0-EF28CC64363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A2EC0-87CC-4129-8884-0B2B02FAF44B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CF3DA-B70C-4CEE-A0C5-75946E19F2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5574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rtstichting.nl/hart-en-vaatziekten/cijfers-hart-en-vaatziekte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hartenvaatcijfers.nl/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l-NL" dirty="0">
                <a:hlinkClick r:id="rId3"/>
              </a:rPr>
              <a:t>Cijfers hart- en vaatziekten | Hartstichting</a:t>
            </a:r>
            <a:r>
              <a:rPr lang="nl-NL" dirty="0"/>
              <a:t>  en </a:t>
            </a:r>
            <a:r>
              <a:rPr lang="nl-NL" dirty="0">
                <a:hlinkClick r:id="rId4"/>
              </a:rPr>
              <a:t>Home :: Hart &amp; Vaatcijfers (hartenvaatcijfers.nl)</a:t>
            </a:r>
            <a:endParaRPr lang="nl-NL" dirty="0"/>
          </a:p>
          <a:p>
            <a:pPr eaLnBrk="1" hangingPunct="1">
              <a:defRPr/>
            </a:pPr>
            <a:endParaRPr lang="nl-NL" dirty="0"/>
          </a:p>
          <a:p>
            <a:pPr eaLnBrk="1" hangingPunct="1">
              <a:defRPr/>
            </a:pPr>
            <a:r>
              <a:rPr lang="nl-NL" dirty="0"/>
              <a:t>Er zijn 69 ziekenhuizen in Nederland: 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nl-NL" dirty="0"/>
              <a:t>Iedere dag 1,4 mensen met een hartinfarct per ziekenhuis in onze regio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nl-NL" dirty="0"/>
              <a:t>Iedere dag 1,6 mensen met een beroerte per ziekenhuis</a:t>
            </a:r>
          </a:p>
          <a:p>
            <a:pPr marL="0" indent="0" eaLnBrk="1" hangingPunct="1">
              <a:buFontTx/>
              <a:buNone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CF3DA-B70C-4CEE-A0C5-75946E19F22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4713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NL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Vrouwelijke hormonen lijken te beschermen</a:t>
            </a:r>
          </a:p>
          <a:p>
            <a:pPr eaLnBrk="1" hangingPunct="1"/>
            <a:r>
              <a:rPr lang="nl-NL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Klachten in rust kunnen vaatspasmen zijn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CF3DA-B70C-4CEE-A0C5-75946E19F22C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3756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AE1FB-C093-C94F-93CA-DD50CF888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96313"/>
            <a:ext cx="9144000" cy="2113649"/>
          </a:xfrm>
        </p:spPr>
        <p:txBody>
          <a:bodyPr anchor="b"/>
          <a:lstStyle>
            <a:lvl1pPr algn="ctr">
              <a:defRPr sz="6000" b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6ED5A2-815F-E348-BE29-43CC87409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F847E-2393-B24C-A8F8-6E90C872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EE77E40-3412-2043-8751-ECAB75A7B3F6}" type="datetimeFigureOut">
              <a:rPr lang="nl-NL" smtClean="0"/>
              <a:pPr/>
              <a:t>24-4-2023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BD375-8AFA-5B4B-828F-595128FA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5427A-736E-BC40-8BDF-666B7E0F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FA4CA3A-EBEE-0048-BDAC-00A563B903D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1501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89483-DB6B-7145-AAE3-0F5F49AA7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30D3DF-74BE-3E4E-9FD7-50F99C7E5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F4E0C-F0D4-644A-AECD-A3704173A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0AD699-A4D6-9E4E-9C9D-8F7A63D1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Data 3">
            <a:extLst>
              <a:ext uri="{FF2B5EF4-FFF2-40B4-BE49-F238E27FC236}">
                <a16:creationId xmlns:a16="http://schemas.microsoft.com/office/drawing/2014/main" id="{48D8700C-04ED-B544-9678-F166BE761ADE}"/>
              </a:ext>
            </a:extLst>
          </p:cNvPr>
          <p:cNvSpPr/>
          <p:nvPr userDrawn="1"/>
        </p:nvSpPr>
        <p:spPr>
          <a:xfrm>
            <a:off x="-4638671" y="-63661"/>
            <a:ext cx="10180166" cy="6985322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7971 w 10000"/>
              <a:gd name="connsiteY3" fmla="*/ 8699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7932 w 10000"/>
              <a:gd name="connsiteY3" fmla="*/ 9120 h 10000"/>
              <a:gd name="connsiteX4" fmla="*/ 0 w 10000"/>
              <a:gd name="connsiteY4" fmla="*/ 10000 h 10000"/>
              <a:gd name="connsiteX0" fmla="*/ 0 w 10118"/>
              <a:gd name="connsiteY0" fmla="*/ 10018 h 10018"/>
              <a:gd name="connsiteX1" fmla="*/ 2000 w 10118"/>
              <a:gd name="connsiteY1" fmla="*/ 18 h 10018"/>
              <a:gd name="connsiteX2" fmla="*/ 10118 w 10118"/>
              <a:gd name="connsiteY2" fmla="*/ 0 h 10018"/>
              <a:gd name="connsiteX3" fmla="*/ 7932 w 10118"/>
              <a:gd name="connsiteY3" fmla="*/ 9138 h 10018"/>
              <a:gd name="connsiteX4" fmla="*/ 0 w 10118"/>
              <a:gd name="connsiteY4" fmla="*/ 10018 h 10018"/>
              <a:gd name="connsiteX0" fmla="*/ 0 w 8294"/>
              <a:gd name="connsiteY0" fmla="*/ 9120 h 9138"/>
              <a:gd name="connsiteX1" fmla="*/ 176 w 8294"/>
              <a:gd name="connsiteY1" fmla="*/ 18 h 9138"/>
              <a:gd name="connsiteX2" fmla="*/ 8294 w 8294"/>
              <a:gd name="connsiteY2" fmla="*/ 0 h 9138"/>
              <a:gd name="connsiteX3" fmla="*/ 6108 w 8294"/>
              <a:gd name="connsiteY3" fmla="*/ 9138 h 9138"/>
              <a:gd name="connsiteX4" fmla="*/ 0 w 8294"/>
              <a:gd name="connsiteY4" fmla="*/ 9120 h 9138"/>
              <a:gd name="connsiteX0" fmla="*/ 22 w 9809"/>
              <a:gd name="connsiteY0" fmla="*/ 10000 h 10000"/>
              <a:gd name="connsiteX1" fmla="*/ 21 w 9809"/>
              <a:gd name="connsiteY1" fmla="*/ 20 h 10000"/>
              <a:gd name="connsiteX2" fmla="*/ 9809 w 9809"/>
              <a:gd name="connsiteY2" fmla="*/ 0 h 10000"/>
              <a:gd name="connsiteX3" fmla="*/ 7173 w 9809"/>
              <a:gd name="connsiteY3" fmla="*/ 10000 h 10000"/>
              <a:gd name="connsiteX4" fmla="*/ 22 w 9809"/>
              <a:gd name="connsiteY4" fmla="*/ 10000 h 10000"/>
              <a:gd name="connsiteX0" fmla="*/ 0 w 10050"/>
              <a:gd name="connsiteY0" fmla="*/ 10020 h 10020"/>
              <a:gd name="connsiteX1" fmla="*/ 71 w 10050"/>
              <a:gd name="connsiteY1" fmla="*/ 20 h 10020"/>
              <a:gd name="connsiteX2" fmla="*/ 10050 w 10050"/>
              <a:gd name="connsiteY2" fmla="*/ 0 h 10020"/>
              <a:gd name="connsiteX3" fmla="*/ 7363 w 10050"/>
              <a:gd name="connsiteY3" fmla="*/ 10000 h 10020"/>
              <a:gd name="connsiteX4" fmla="*/ 0 w 10050"/>
              <a:gd name="connsiteY4" fmla="*/ 10020 h 10020"/>
              <a:gd name="connsiteX0" fmla="*/ 0 w 10050"/>
              <a:gd name="connsiteY0" fmla="*/ 10020 h 10020"/>
              <a:gd name="connsiteX1" fmla="*/ 2031 w 10050"/>
              <a:gd name="connsiteY1" fmla="*/ 1015 h 10020"/>
              <a:gd name="connsiteX2" fmla="*/ 10050 w 10050"/>
              <a:gd name="connsiteY2" fmla="*/ 0 h 10020"/>
              <a:gd name="connsiteX3" fmla="*/ 7363 w 10050"/>
              <a:gd name="connsiteY3" fmla="*/ 10000 h 10020"/>
              <a:gd name="connsiteX4" fmla="*/ 0 w 10050"/>
              <a:gd name="connsiteY4" fmla="*/ 10020 h 10020"/>
              <a:gd name="connsiteX0" fmla="*/ 0 w 10050"/>
              <a:gd name="connsiteY0" fmla="*/ 10020 h 10020"/>
              <a:gd name="connsiteX1" fmla="*/ 1291 w 10050"/>
              <a:gd name="connsiteY1" fmla="*/ 6 h 10020"/>
              <a:gd name="connsiteX2" fmla="*/ 10050 w 10050"/>
              <a:gd name="connsiteY2" fmla="*/ 0 h 10020"/>
              <a:gd name="connsiteX3" fmla="*/ 7363 w 10050"/>
              <a:gd name="connsiteY3" fmla="*/ 10000 h 10020"/>
              <a:gd name="connsiteX4" fmla="*/ 0 w 10050"/>
              <a:gd name="connsiteY4" fmla="*/ 10020 h 10020"/>
              <a:gd name="connsiteX0" fmla="*/ 988 w 8763"/>
              <a:gd name="connsiteY0" fmla="*/ 9077 h 10000"/>
              <a:gd name="connsiteX1" fmla="*/ 4 w 8763"/>
              <a:gd name="connsiteY1" fmla="*/ 6 h 10000"/>
              <a:gd name="connsiteX2" fmla="*/ 8763 w 8763"/>
              <a:gd name="connsiteY2" fmla="*/ 0 h 10000"/>
              <a:gd name="connsiteX3" fmla="*/ 6076 w 8763"/>
              <a:gd name="connsiteY3" fmla="*/ 10000 h 10000"/>
              <a:gd name="connsiteX4" fmla="*/ 988 w 8763"/>
              <a:gd name="connsiteY4" fmla="*/ 9077 h 10000"/>
              <a:gd name="connsiteX0" fmla="*/ 7 w 10021"/>
              <a:gd name="connsiteY0" fmla="*/ 10020 h 10020"/>
              <a:gd name="connsiteX1" fmla="*/ 26 w 10021"/>
              <a:gd name="connsiteY1" fmla="*/ 6 h 10020"/>
              <a:gd name="connsiteX2" fmla="*/ 10021 w 10021"/>
              <a:gd name="connsiteY2" fmla="*/ 0 h 10020"/>
              <a:gd name="connsiteX3" fmla="*/ 6955 w 10021"/>
              <a:gd name="connsiteY3" fmla="*/ 10000 h 10020"/>
              <a:gd name="connsiteX4" fmla="*/ 7 w 10021"/>
              <a:gd name="connsiteY4" fmla="*/ 10020 h 10020"/>
              <a:gd name="connsiteX0" fmla="*/ 14 w 10028"/>
              <a:gd name="connsiteY0" fmla="*/ 10020 h 10020"/>
              <a:gd name="connsiteX1" fmla="*/ 33 w 10028"/>
              <a:gd name="connsiteY1" fmla="*/ 6 h 10020"/>
              <a:gd name="connsiteX2" fmla="*/ 10028 w 10028"/>
              <a:gd name="connsiteY2" fmla="*/ 0 h 10020"/>
              <a:gd name="connsiteX3" fmla="*/ 6962 w 10028"/>
              <a:gd name="connsiteY3" fmla="*/ 10000 h 10020"/>
              <a:gd name="connsiteX4" fmla="*/ 14 w 10028"/>
              <a:gd name="connsiteY4" fmla="*/ 10020 h 10020"/>
              <a:gd name="connsiteX0" fmla="*/ 0 w 10014"/>
              <a:gd name="connsiteY0" fmla="*/ 10020 h 10020"/>
              <a:gd name="connsiteX1" fmla="*/ 19 w 10014"/>
              <a:gd name="connsiteY1" fmla="*/ 6 h 10020"/>
              <a:gd name="connsiteX2" fmla="*/ 10014 w 10014"/>
              <a:gd name="connsiteY2" fmla="*/ 0 h 10020"/>
              <a:gd name="connsiteX3" fmla="*/ 6948 w 10014"/>
              <a:gd name="connsiteY3" fmla="*/ 10000 h 10020"/>
              <a:gd name="connsiteX4" fmla="*/ 0 w 10014"/>
              <a:gd name="connsiteY4" fmla="*/ 10020 h 10020"/>
              <a:gd name="connsiteX0" fmla="*/ 0 w 10014"/>
              <a:gd name="connsiteY0" fmla="*/ 10020 h 10020"/>
              <a:gd name="connsiteX1" fmla="*/ 19 w 10014"/>
              <a:gd name="connsiteY1" fmla="*/ 6 h 10020"/>
              <a:gd name="connsiteX2" fmla="*/ 10014 w 10014"/>
              <a:gd name="connsiteY2" fmla="*/ 0 h 10020"/>
              <a:gd name="connsiteX3" fmla="*/ 6948 w 10014"/>
              <a:gd name="connsiteY3" fmla="*/ 10000 h 10020"/>
              <a:gd name="connsiteX4" fmla="*/ 0 w 10014"/>
              <a:gd name="connsiteY4" fmla="*/ 10020 h 1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4" h="10020">
                <a:moveTo>
                  <a:pt x="0" y="10020"/>
                </a:moveTo>
                <a:cubicBezTo>
                  <a:pt x="39" y="6687"/>
                  <a:pt x="-28" y="3378"/>
                  <a:pt x="19" y="6"/>
                </a:cubicBezTo>
                <a:lnTo>
                  <a:pt x="10014" y="0"/>
                </a:lnTo>
                <a:lnTo>
                  <a:pt x="6948" y="10000"/>
                </a:lnTo>
                <a:lnTo>
                  <a:pt x="0" y="1002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2676" r="-453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6713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bg>
      <p:bgPr>
        <a:solidFill>
          <a:srgbClr val="0121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ECABA-4CA3-9C4F-98DB-5E909D50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838827" cy="1600200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FACA2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D5A50-DA88-9447-9E19-0F2AE1D41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5322"/>
            <a:ext cx="6158889" cy="3723665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9602B-6EEF-1C40-8075-6B7CC956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E77E40-3412-2043-8751-ECAB75A7B3F6}" type="datetimeFigureOut">
              <a:rPr lang="nl-NL" smtClean="0"/>
              <a:pPr/>
              <a:t>24-4-2023</a:t>
            </a:fld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78584-5F5B-C34D-ACF4-7593DA0E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Data 2">
            <a:extLst>
              <a:ext uri="{FF2B5EF4-FFF2-40B4-BE49-F238E27FC236}">
                <a16:creationId xmlns:a16="http://schemas.microsoft.com/office/drawing/2014/main" id="{6818AC45-7418-A947-9E27-6A099F963813}"/>
              </a:ext>
            </a:extLst>
          </p:cNvPr>
          <p:cNvSpPr/>
          <p:nvPr userDrawn="1"/>
        </p:nvSpPr>
        <p:spPr>
          <a:xfrm>
            <a:off x="5578998" y="-81022"/>
            <a:ext cx="8210310" cy="698548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0" h="10034">
                <a:moveTo>
                  <a:pt x="0" y="10000"/>
                </a:moveTo>
                <a:lnTo>
                  <a:pt x="5147" y="17"/>
                </a:lnTo>
                <a:lnTo>
                  <a:pt x="13557" y="0"/>
                </a:lnTo>
                <a:cubicBezTo>
                  <a:pt x="13561" y="3345"/>
                  <a:pt x="13566" y="6689"/>
                  <a:pt x="13570" y="10034"/>
                </a:cubicBezTo>
                <a:lnTo>
                  <a:pt x="0" y="10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43" r="-27455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71948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rgbClr val="8EC3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ECABA-4CA3-9C4F-98DB-5E909D50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838827" cy="1600200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D5A50-DA88-9447-9E19-0F2AE1D41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5322"/>
            <a:ext cx="6158889" cy="372366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9602B-6EEF-1C40-8075-6B7CC956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EE77E40-3412-2043-8751-ECAB75A7B3F6}" type="datetimeFigureOut">
              <a:rPr lang="nl-NL" smtClean="0"/>
              <a:pPr/>
              <a:t>24-4-2023</a:t>
            </a:fld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78584-5F5B-C34D-ACF4-7593DA0E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Data 2">
            <a:extLst>
              <a:ext uri="{FF2B5EF4-FFF2-40B4-BE49-F238E27FC236}">
                <a16:creationId xmlns:a16="http://schemas.microsoft.com/office/drawing/2014/main" id="{6818AC45-7418-A947-9E27-6A099F963813}"/>
              </a:ext>
            </a:extLst>
          </p:cNvPr>
          <p:cNvSpPr/>
          <p:nvPr userDrawn="1"/>
        </p:nvSpPr>
        <p:spPr>
          <a:xfrm>
            <a:off x="5578998" y="-81022"/>
            <a:ext cx="8210310" cy="698548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0" h="10034">
                <a:moveTo>
                  <a:pt x="0" y="10000"/>
                </a:moveTo>
                <a:lnTo>
                  <a:pt x="5147" y="17"/>
                </a:lnTo>
                <a:lnTo>
                  <a:pt x="13557" y="0"/>
                </a:lnTo>
                <a:cubicBezTo>
                  <a:pt x="13561" y="3345"/>
                  <a:pt x="13566" y="6689"/>
                  <a:pt x="13570" y="10034"/>
                </a:cubicBezTo>
                <a:lnTo>
                  <a:pt x="0" y="10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43" r="-27455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53456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solidFill>
          <a:srgbClr val="D11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ECABA-4CA3-9C4F-98DB-5E909D50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838827" cy="1600200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D5A50-DA88-9447-9E19-0F2AE1D41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5322"/>
            <a:ext cx="6158889" cy="3723665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9602B-6EEF-1C40-8075-6B7CC956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E77E40-3412-2043-8751-ECAB75A7B3F6}" type="datetimeFigureOut">
              <a:rPr lang="nl-NL" smtClean="0"/>
              <a:pPr/>
              <a:t>24-4-2023</a:t>
            </a:fld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78584-5F5B-C34D-ACF4-7593DA0E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Data 2">
            <a:extLst>
              <a:ext uri="{FF2B5EF4-FFF2-40B4-BE49-F238E27FC236}">
                <a16:creationId xmlns:a16="http://schemas.microsoft.com/office/drawing/2014/main" id="{6818AC45-7418-A947-9E27-6A099F963813}"/>
              </a:ext>
            </a:extLst>
          </p:cNvPr>
          <p:cNvSpPr/>
          <p:nvPr userDrawn="1"/>
        </p:nvSpPr>
        <p:spPr>
          <a:xfrm>
            <a:off x="5578998" y="-81022"/>
            <a:ext cx="8210310" cy="698548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0" h="10034">
                <a:moveTo>
                  <a:pt x="0" y="10000"/>
                </a:moveTo>
                <a:lnTo>
                  <a:pt x="5147" y="17"/>
                </a:lnTo>
                <a:lnTo>
                  <a:pt x="13557" y="0"/>
                </a:lnTo>
                <a:cubicBezTo>
                  <a:pt x="13561" y="3345"/>
                  <a:pt x="13566" y="6689"/>
                  <a:pt x="13570" y="10034"/>
                </a:cubicBezTo>
                <a:lnTo>
                  <a:pt x="0" y="10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43" r="-27455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18398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bg>
      <p:bgPr>
        <a:solidFill>
          <a:srgbClr val="FEE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ECABA-4CA3-9C4F-98DB-5E909D50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838827" cy="1600200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D5A50-DA88-9447-9E19-0F2AE1D41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5322"/>
            <a:ext cx="6158889" cy="372366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9602B-6EEF-1C40-8075-6B7CC956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EE77E40-3412-2043-8751-ECAB75A7B3F6}" type="datetimeFigureOut">
              <a:rPr lang="nl-NL" smtClean="0"/>
              <a:pPr/>
              <a:t>24-4-2023</a:t>
            </a:fld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78584-5F5B-C34D-ACF4-7593DA0E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Data 2">
            <a:extLst>
              <a:ext uri="{FF2B5EF4-FFF2-40B4-BE49-F238E27FC236}">
                <a16:creationId xmlns:a16="http://schemas.microsoft.com/office/drawing/2014/main" id="{6818AC45-7418-A947-9E27-6A099F963813}"/>
              </a:ext>
            </a:extLst>
          </p:cNvPr>
          <p:cNvSpPr/>
          <p:nvPr userDrawn="1"/>
        </p:nvSpPr>
        <p:spPr>
          <a:xfrm>
            <a:off x="5578998" y="-81022"/>
            <a:ext cx="8210310" cy="698548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0" h="10034">
                <a:moveTo>
                  <a:pt x="0" y="10000"/>
                </a:moveTo>
                <a:lnTo>
                  <a:pt x="5147" y="17"/>
                </a:lnTo>
                <a:lnTo>
                  <a:pt x="13557" y="0"/>
                </a:lnTo>
                <a:cubicBezTo>
                  <a:pt x="13561" y="3345"/>
                  <a:pt x="13566" y="6689"/>
                  <a:pt x="13570" y="10034"/>
                </a:cubicBezTo>
                <a:lnTo>
                  <a:pt x="0" y="10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43" r="-27455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0927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61C37-CCB7-2F45-B885-21EEB58ED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77501F-82B1-0C40-AC7B-D95C0F8D8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A8202-875C-714A-9FDD-E929A8FFB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B37A6-EB35-364C-B476-272C0CAF0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1ACFA-11C1-C14F-8CA9-B995F194C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9755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B10A-E79D-AF43-A77D-E0DD17D37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FA387B-7531-E94D-AE27-4F29AC738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CE0C4-0417-7748-A123-8FB8E81AC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C1873-B0B1-9F48-9B14-E8FE188EF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86848-5D41-7B48-A56A-F7C89F2E4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4101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2E3FF-693F-C541-A0D5-00199D75C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4109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A391A-3A31-484E-97DD-03CF36BA6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5427"/>
            <a:ext cx="10515600" cy="384153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FAAA7-65E6-9941-8EE0-9325B742A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88AC0-B47F-3C4D-B1A2-75C6F63CF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C8BCE-8463-8642-9782-83FC85F8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847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2E3FF-693F-C541-A0D5-00199D75C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4110"/>
            <a:ext cx="10515600" cy="94151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A391A-3A31-484E-97DD-03CF36BA6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1476" y="1825625"/>
            <a:ext cx="8622323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FAAA7-65E6-9941-8EE0-9325B742A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88AC0-B47F-3C4D-B1A2-75C6F63CF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C8BCE-8463-8642-9782-83FC85F8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3A55E9-F375-BE4F-9596-3920089BCDEB}"/>
              </a:ext>
            </a:extLst>
          </p:cNvPr>
          <p:cNvSpPr/>
          <p:nvPr userDrawn="1"/>
        </p:nvSpPr>
        <p:spPr>
          <a:xfrm>
            <a:off x="838200" y="1825625"/>
            <a:ext cx="1789497" cy="435133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4112" r="-1996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6254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2E3FF-693F-C541-A0D5-00199D75C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4109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A391A-3A31-484E-97DD-03CF36BA6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5427"/>
            <a:ext cx="10515600" cy="384153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FAAA7-65E6-9941-8EE0-9325B742A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88AC0-B47F-3C4D-B1A2-75C6F63CF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C8BCE-8463-8642-9782-83FC85F8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5CDE98-724B-CE41-8AF1-DB15CAFC3028}"/>
              </a:ext>
            </a:extLst>
          </p:cNvPr>
          <p:cNvSpPr/>
          <p:nvPr userDrawn="1"/>
        </p:nvSpPr>
        <p:spPr>
          <a:xfrm>
            <a:off x="8056344" y="3429000"/>
            <a:ext cx="3737811" cy="274796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992" r="-499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7197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7194-8997-984C-B434-C39416B6F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44844"/>
            <a:ext cx="6693415" cy="411763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C9621-70D3-2B4C-8C49-F0614DA2A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19CB6-6667-6148-9123-EBDF29FC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A6971-EA2C-BB41-B337-E7F0FFAD8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7DBE8-F0C3-FC47-B0D1-4B49BE530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4929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1359E-AAE0-3F41-AC6B-1E5D0B5A2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38138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1C7D6-4F97-4448-973C-335D610673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257C98-97FF-714D-9D03-7BF3ADB96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7EF27-3A3C-584C-9F6A-DB773AB35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14C4E-CD64-BC44-8B4E-8AE4F25AC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57992C-E910-C446-8C38-1F5571504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06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B1AD7-7651-3F47-8C23-5D9BDC5C9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13655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9E6FA-5E64-864D-B083-8697EC564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01B93C-221E-B845-A6A0-D5D5FA78D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15BE2-16A4-B644-8FCB-6FA1EBC8BE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E0AA06-A280-8547-86D6-1CEEFAF414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F86F8B-BD21-9E49-BEE1-F831F1FC2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0BBA0F-767A-4B43-99A5-2FCA8E05E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27FA29-DEE0-1F43-AA26-2297D9F4A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1853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BA8FB-1EC9-5F4D-942A-76629F9AE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138138" cy="97130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0C64D1-B076-914B-B192-8FDD3CA50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D2A496-544E-3948-B201-294F4CE8B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D95A73-F51C-0D40-A5A9-C28B2DCC5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1471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CC77E5-F0B6-544F-8EB2-F50A1C170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A4E7B4-A871-464C-BDC9-58E9FC741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8786B-8449-5C4F-A982-4CCA4D508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4239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4C6BBD-3DB2-9D43-B5D9-54D964B43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E1F4C-04D9-A14D-8A2B-2F3D10BC2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A7109-A7B7-A240-B3D3-0E8B7139E0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EE77E40-3412-2043-8751-ECAB75A7B3F6}" type="datetimeFigureOut">
              <a:rPr lang="nl-NL" smtClean="0"/>
              <a:pPr/>
              <a:t>24-4-2023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FA65E-BABA-A14F-8283-45C02EE36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5CCC5-DFED-D640-BBB6-499DB3CFD5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FA4CA3A-EBEE-0048-BDAC-00A563B903D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1346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3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0" r:id="rId12"/>
    <p:sldLayoutId id="2147483661" r:id="rId13"/>
    <p:sldLayoutId id="2147483662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logo&#10;&#10;Automatisch gegenereerde beschrijving">
            <a:extLst>
              <a:ext uri="{FF2B5EF4-FFF2-40B4-BE49-F238E27FC236}">
                <a16:creationId xmlns:a16="http://schemas.microsoft.com/office/drawing/2014/main" id="{22D39CC9-BF81-3468-5B43-3515A3A8B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7377" y="2013734"/>
            <a:ext cx="8906337" cy="3241627"/>
          </a:xfrm>
        </p:spPr>
      </p:pic>
    </p:spTree>
    <p:extLst>
      <p:ext uri="{BB962C8B-B14F-4D97-AF65-F5344CB8AC3E}">
        <p14:creationId xmlns:p14="http://schemas.microsoft.com/office/powerpoint/2010/main" val="3810293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763039-FC34-D6D3-CAC5-5C20CDBF1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Hart- en Vaatziekten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CA6AEC-CA46-D79A-5CA6-0EC3190FB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buFontTx/>
              <a:buNone/>
            </a:pPr>
            <a:r>
              <a:rPr lang="nl-NL" altLang="nl-NL" sz="3400" b="1" dirty="0">
                <a:solidFill>
                  <a:srgbClr val="000070"/>
                </a:solidFill>
                <a:latin typeface="Verdana" panose="020B0604030504040204" pitchFamily="34" charset="0"/>
              </a:rPr>
              <a:t>Bewegen</a:t>
            </a:r>
          </a:p>
          <a:p>
            <a:pPr marL="0" indent="0" eaLnBrk="1" hangingPunct="1">
              <a:buNone/>
            </a:pPr>
            <a:r>
              <a:rPr lang="nl-NL" altLang="nl-NL" sz="2600" b="1" dirty="0">
                <a:solidFill>
                  <a:srgbClr val="000070"/>
                </a:solidFill>
                <a:latin typeface="Verdana" panose="020B0604030504040204" pitchFamily="34" charset="0"/>
              </a:rPr>
              <a:t>Welke activiteiten:</a:t>
            </a:r>
          </a:p>
          <a:p>
            <a:pPr eaLnBrk="1" hangingPunct="1"/>
            <a:r>
              <a:rPr lang="nl-NL" altLang="nl-NL" sz="2600" dirty="0">
                <a:solidFill>
                  <a:srgbClr val="000070"/>
                </a:solidFill>
                <a:latin typeface="Verdana" panose="020B0604030504040204" pitchFamily="34" charset="0"/>
              </a:rPr>
              <a:t>Fietsen</a:t>
            </a:r>
          </a:p>
          <a:p>
            <a:pPr eaLnBrk="1" hangingPunct="1"/>
            <a:r>
              <a:rPr lang="nl-NL" altLang="nl-NL" sz="2600" dirty="0">
                <a:solidFill>
                  <a:srgbClr val="000070"/>
                </a:solidFill>
                <a:latin typeface="Verdana" panose="020B0604030504040204" pitchFamily="34" charset="0"/>
              </a:rPr>
              <a:t>Lopen</a:t>
            </a:r>
          </a:p>
          <a:p>
            <a:pPr eaLnBrk="1" hangingPunct="1"/>
            <a:r>
              <a:rPr lang="nl-NL" altLang="nl-NL" sz="2600" dirty="0">
                <a:solidFill>
                  <a:srgbClr val="000070"/>
                </a:solidFill>
                <a:latin typeface="Verdana" panose="020B0604030504040204" pitchFamily="34" charset="0"/>
              </a:rPr>
              <a:t>Actiemomenten</a:t>
            </a:r>
          </a:p>
          <a:p>
            <a:pPr eaLnBrk="1" hangingPunct="1"/>
            <a:r>
              <a:rPr lang="nl-NL" altLang="nl-NL" sz="2600" dirty="0">
                <a:solidFill>
                  <a:srgbClr val="000070"/>
                </a:solidFill>
                <a:latin typeface="Verdana" panose="020B0604030504040204" pitchFamily="34" charset="0"/>
              </a:rPr>
              <a:t>Sporten</a:t>
            </a:r>
          </a:p>
          <a:p>
            <a:pPr eaLnBrk="1" hangingPunct="1"/>
            <a:r>
              <a:rPr lang="nl-NL" altLang="nl-NL" sz="2600" dirty="0">
                <a:solidFill>
                  <a:srgbClr val="000070"/>
                </a:solidFill>
                <a:latin typeface="Verdana" panose="020B0604030504040204" pitchFamily="34" charset="0"/>
              </a:rPr>
              <a:t>Huishoudelijke klussen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4086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A130C1-216D-0E35-79FD-F3ACD8DC5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altLang="nl-NL" sz="4000" b="1" dirty="0">
                <a:solidFill>
                  <a:srgbClr val="000070"/>
                </a:solidFill>
                <a:latin typeface="Verdana" panose="020B0604030504040204" pitchFamily="34" charset="0"/>
              </a:rPr>
              <a:t>Hart- en Vaatziekten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C7B704-630B-5463-F308-0351701FA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nl-NL" altLang="nl-NL" sz="2800" b="1" dirty="0">
                <a:solidFill>
                  <a:srgbClr val="000070"/>
                </a:solidFill>
                <a:latin typeface="Verdana" panose="020B0604030504040204" pitchFamily="34" charset="0"/>
              </a:rPr>
              <a:t>Roken</a:t>
            </a:r>
          </a:p>
          <a:p>
            <a:pPr eaLnBrk="1" hangingPunct="1"/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roken versnelt het verouderingsproces</a:t>
            </a:r>
          </a:p>
          <a:p>
            <a:pPr eaLnBrk="1" hangingPunct="1"/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nooit te oud om te stoppen</a:t>
            </a:r>
          </a:p>
          <a:p>
            <a:pPr eaLnBrk="1" hangingPunct="1"/>
            <a:endParaRPr lang="nl-NL" altLang="nl-NL" sz="2400" dirty="0">
              <a:solidFill>
                <a:srgbClr val="000070"/>
              </a:solidFill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nl-NL" altLang="nl-NL" sz="2800" b="1" dirty="0">
                <a:solidFill>
                  <a:srgbClr val="000070"/>
                </a:solidFill>
                <a:latin typeface="Verdana" panose="020B0604030504040204" pitchFamily="34" charset="0"/>
              </a:rPr>
              <a:t>Stoppen Loont!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76837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BE8B96-554E-FA91-39B0-3EA7FD82F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Hart- en Vaatziekten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597249-E229-941F-50CF-9E4D95747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6202"/>
            <a:ext cx="10515600" cy="4387065"/>
          </a:xfrm>
        </p:spPr>
        <p:txBody>
          <a:bodyPr/>
          <a:lstStyle/>
          <a:p>
            <a:pPr marL="0" indent="0">
              <a:buNone/>
            </a:pPr>
            <a:r>
              <a:rPr lang="nl-NL" b="1" dirty="0">
                <a:solidFill>
                  <a:srgbClr val="002060"/>
                </a:solidFill>
              </a:rPr>
              <a:t>Risicofactoren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62D530E-F594-4FCC-CBDE-571F605D9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149" y="3569830"/>
            <a:ext cx="3401863" cy="2225233"/>
          </a:xfrm>
          <a:prstGeom prst="rect">
            <a:avLst/>
          </a:prstGeom>
        </p:spPr>
      </p:pic>
      <p:sp>
        <p:nvSpPr>
          <p:cNvPr id="5" name="AutoShape 6">
            <a:extLst>
              <a:ext uri="{FF2B5EF4-FFF2-40B4-BE49-F238E27FC236}">
                <a16:creationId xmlns:a16="http://schemas.microsoft.com/office/drawing/2014/main" id="{556902A8-1AA7-3F35-0032-2A3BFFF34F50}"/>
              </a:ext>
            </a:extLst>
          </p:cNvPr>
          <p:cNvSpPr>
            <a:spLocks noChangeArrowheads="1"/>
          </p:cNvSpPr>
          <p:nvPr/>
        </p:nvSpPr>
        <p:spPr bwMode="auto">
          <a:xfrm rot="2718411">
            <a:off x="3596772" y="3230604"/>
            <a:ext cx="976313" cy="396794"/>
          </a:xfrm>
          <a:prstGeom prst="rightArrow">
            <a:avLst>
              <a:gd name="adj1" fmla="val 50000"/>
              <a:gd name="adj2" fmla="val 54329"/>
            </a:avLst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AutoShape 9">
            <a:extLst>
              <a:ext uri="{FF2B5EF4-FFF2-40B4-BE49-F238E27FC236}">
                <a16:creationId xmlns:a16="http://schemas.microsoft.com/office/drawing/2014/main" id="{A102A130-233B-D16B-8218-CFC795BDFE9E}"/>
              </a:ext>
            </a:extLst>
          </p:cNvPr>
          <p:cNvSpPr>
            <a:spLocks noChangeArrowheads="1"/>
          </p:cNvSpPr>
          <p:nvPr/>
        </p:nvSpPr>
        <p:spPr bwMode="auto">
          <a:xfrm rot="18884236">
            <a:off x="7566083" y="3061477"/>
            <a:ext cx="976313" cy="447675"/>
          </a:xfrm>
          <a:prstGeom prst="leftArrow">
            <a:avLst>
              <a:gd name="adj1" fmla="val 50000"/>
              <a:gd name="adj2" fmla="val 54521"/>
            </a:avLst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AutoShape 22">
            <a:extLst>
              <a:ext uri="{FF2B5EF4-FFF2-40B4-BE49-F238E27FC236}">
                <a16:creationId xmlns:a16="http://schemas.microsoft.com/office/drawing/2014/main" id="{68AFF1CE-C4F0-31E5-D8F1-A0D6CE5AB6CD}"/>
              </a:ext>
            </a:extLst>
          </p:cNvPr>
          <p:cNvSpPr>
            <a:spLocks noChangeArrowheads="1"/>
          </p:cNvSpPr>
          <p:nvPr/>
        </p:nvSpPr>
        <p:spPr bwMode="auto">
          <a:xfrm rot="18918494">
            <a:off x="3840159" y="5400847"/>
            <a:ext cx="1129274" cy="443054"/>
          </a:xfrm>
          <a:prstGeom prst="rightArrow">
            <a:avLst>
              <a:gd name="adj1" fmla="val 50000"/>
              <a:gd name="adj2" fmla="val 46405"/>
            </a:avLst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AutoShape 15">
            <a:extLst>
              <a:ext uri="{FF2B5EF4-FFF2-40B4-BE49-F238E27FC236}">
                <a16:creationId xmlns:a16="http://schemas.microsoft.com/office/drawing/2014/main" id="{2DDF7533-71A5-A1E2-B264-F087D2A9E51D}"/>
              </a:ext>
            </a:extLst>
          </p:cNvPr>
          <p:cNvSpPr>
            <a:spLocks noChangeArrowheads="1"/>
          </p:cNvSpPr>
          <p:nvPr/>
        </p:nvSpPr>
        <p:spPr bwMode="auto">
          <a:xfrm rot="2612450">
            <a:off x="6759035" y="5466406"/>
            <a:ext cx="1211721" cy="485775"/>
          </a:xfrm>
          <a:prstGeom prst="leftArrow">
            <a:avLst>
              <a:gd name="adj1" fmla="val 50000"/>
              <a:gd name="adj2" fmla="val 46405"/>
            </a:avLst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5683443-D6D7-051A-16FC-571EE3619CB3}"/>
              </a:ext>
            </a:extLst>
          </p:cNvPr>
          <p:cNvSpPr txBox="1"/>
          <p:nvPr/>
        </p:nvSpPr>
        <p:spPr>
          <a:xfrm>
            <a:off x="1618367" y="2956753"/>
            <a:ext cx="1982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Suikerziekte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BDBE781-D682-B8C6-FAAC-10AB6BB1DFC0}"/>
              </a:ext>
            </a:extLst>
          </p:cNvPr>
          <p:cNvSpPr txBox="1"/>
          <p:nvPr/>
        </p:nvSpPr>
        <p:spPr>
          <a:xfrm>
            <a:off x="8794678" y="2781006"/>
            <a:ext cx="1911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Verhoogde</a:t>
            </a:r>
          </a:p>
          <a:p>
            <a:r>
              <a:rPr lang="nl-NL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bloeddruk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4891495-E212-D8C2-F912-27C7AB193795}"/>
              </a:ext>
            </a:extLst>
          </p:cNvPr>
          <p:cNvSpPr txBox="1"/>
          <p:nvPr/>
        </p:nvSpPr>
        <p:spPr>
          <a:xfrm>
            <a:off x="1667777" y="5707089"/>
            <a:ext cx="1818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Verhoogd</a:t>
            </a:r>
          </a:p>
          <a:p>
            <a:r>
              <a:rPr lang="nl-NL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cholesterol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D0EF5E6B-4774-5BFE-1FEA-03B413D437F0}"/>
              </a:ext>
            </a:extLst>
          </p:cNvPr>
          <p:cNvSpPr txBox="1"/>
          <p:nvPr/>
        </p:nvSpPr>
        <p:spPr>
          <a:xfrm>
            <a:off x="8234090" y="5691677"/>
            <a:ext cx="2084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Overgewicht</a:t>
            </a:r>
          </a:p>
        </p:txBody>
      </p:sp>
    </p:spTree>
    <p:extLst>
      <p:ext uri="{BB962C8B-B14F-4D97-AF65-F5344CB8AC3E}">
        <p14:creationId xmlns:p14="http://schemas.microsoft.com/office/powerpoint/2010/main" val="1261823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D19CB9-8387-3713-D04B-167D58DF4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4109"/>
            <a:ext cx="10515600" cy="1180997"/>
          </a:xfrm>
        </p:spPr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Hart- en Vaatziekten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8C730F-F539-24ED-E667-0180B364B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5523"/>
            <a:ext cx="10515600" cy="3721439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altLang="nl-NL" sz="2800" b="1" dirty="0">
                <a:solidFill>
                  <a:srgbClr val="000070"/>
                </a:solidFill>
                <a:latin typeface="Verdana" panose="020B0604030504040204" pitchFamily="34" charset="0"/>
              </a:rPr>
              <a:t>Verhoogde bloeddruk (&gt; 140/90) </a:t>
            </a:r>
            <a:r>
              <a:rPr lang="nl-NL" altLang="nl-NL" sz="2800" b="1" dirty="0">
                <a:solidFill>
                  <a:srgbClr val="FF0000"/>
                </a:solidFill>
                <a:latin typeface="Verdana" panose="020B0604030504040204" pitchFamily="34" charset="0"/>
              </a:rPr>
              <a:t>(hier stond 160-90)</a:t>
            </a:r>
            <a:endParaRPr lang="nl-NL" altLang="nl-NL" sz="2800" b="1" dirty="0">
              <a:solidFill>
                <a:srgbClr val="000070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altLang="nl-NL" sz="2800" b="1" dirty="0">
                <a:solidFill>
                  <a:srgbClr val="000070"/>
                </a:solidFill>
                <a:latin typeface="Verdana" panose="020B0604030504040204" pitchFamily="34" charset="0"/>
              </a:rPr>
              <a:t>Oorzaak:</a:t>
            </a:r>
          </a:p>
          <a:p>
            <a:pPr eaLnBrk="1" hangingPunct="1">
              <a:lnSpc>
                <a:spcPct val="80000"/>
              </a:lnSpc>
            </a:pPr>
            <a:r>
              <a:rPr lang="nl-NL" altLang="nl-NL" sz="2800" dirty="0">
                <a:solidFill>
                  <a:srgbClr val="000070"/>
                </a:solidFill>
                <a:latin typeface="Verdana" panose="020B0604030504040204" pitchFamily="34" charset="0"/>
              </a:rPr>
              <a:t>Ongezonde leefstijl:</a:t>
            </a:r>
          </a:p>
          <a:p>
            <a:pPr lvl="1" eaLnBrk="1" hangingPunct="1">
              <a:lnSpc>
                <a:spcPct val="80000"/>
              </a:lnSpc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weinig bewegen, overgewicht, overmatig alcohol drinken, roken, veel stress, te veel zout, drop en zoethout gebruiken</a:t>
            </a:r>
          </a:p>
          <a:p>
            <a:pPr eaLnBrk="1" hangingPunct="1">
              <a:lnSpc>
                <a:spcPct val="80000"/>
              </a:lnSpc>
            </a:pPr>
            <a:r>
              <a:rPr lang="nl-NL" altLang="nl-NL" sz="2800" dirty="0">
                <a:solidFill>
                  <a:srgbClr val="000070"/>
                </a:solidFill>
                <a:latin typeface="Verdana" panose="020B0604030504040204" pitchFamily="34" charset="0"/>
              </a:rPr>
              <a:t>Overgang</a:t>
            </a:r>
          </a:p>
          <a:p>
            <a:pPr eaLnBrk="1" hangingPunct="1">
              <a:lnSpc>
                <a:spcPct val="80000"/>
              </a:lnSpc>
            </a:pPr>
            <a:r>
              <a:rPr lang="nl-NL" altLang="nl-NL" sz="2800" dirty="0">
                <a:solidFill>
                  <a:srgbClr val="000070"/>
                </a:solidFill>
                <a:latin typeface="Verdana" panose="020B0604030504040204" pitchFamily="34" charset="0"/>
              </a:rPr>
              <a:t>Leeftijd (40+)</a:t>
            </a:r>
          </a:p>
          <a:p>
            <a:pPr eaLnBrk="1" hangingPunct="1">
              <a:lnSpc>
                <a:spcPct val="80000"/>
              </a:lnSpc>
            </a:pPr>
            <a:r>
              <a:rPr lang="nl-NL" altLang="nl-NL" sz="2800" dirty="0">
                <a:solidFill>
                  <a:srgbClr val="000070"/>
                </a:solidFill>
                <a:latin typeface="Verdana" panose="020B0604030504040204" pitchFamily="34" charset="0"/>
              </a:rPr>
              <a:t>Erfelijkheid</a:t>
            </a:r>
          </a:p>
          <a:p>
            <a:pPr eaLnBrk="1" hangingPunct="1">
              <a:lnSpc>
                <a:spcPct val="80000"/>
              </a:lnSpc>
            </a:pPr>
            <a:r>
              <a:rPr lang="nl-NL" altLang="nl-NL" sz="2800" dirty="0">
                <a:solidFill>
                  <a:srgbClr val="000070"/>
                </a:solidFill>
                <a:latin typeface="Verdana" panose="020B0604030504040204" pitchFamily="34" charset="0"/>
              </a:rPr>
              <a:t>Medicijnen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4389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DF648F-B102-B2C9-C8F6-B4FF854D4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Hart- en Vaatziekten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E7B9C6-21AF-6136-2F42-CBBB8DBC3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eaLnBrk="1" hangingPunct="1">
              <a:buFontTx/>
              <a:buNone/>
            </a:pPr>
            <a:r>
              <a:rPr lang="nl-NL" altLang="nl-NL" sz="7400" b="1" dirty="0">
                <a:solidFill>
                  <a:srgbClr val="000070"/>
                </a:solidFill>
                <a:latin typeface="Verdana" panose="020B0604030504040204" pitchFamily="34" charset="0"/>
              </a:rPr>
              <a:t>Cholesterol</a:t>
            </a:r>
          </a:p>
          <a:p>
            <a:pPr eaLnBrk="1" hangingPunct="1">
              <a:buFontTx/>
              <a:buNone/>
            </a:pPr>
            <a:r>
              <a:rPr lang="nl-NL" altLang="nl-NL" sz="3200" b="1" dirty="0">
                <a:solidFill>
                  <a:srgbClr val="000070"/>
                </a:solidFill>
                <a:latin typeface="Verdana" panose="020B0604030504040204" pitchFamily="34" charset="0"/>
              </a:rPr>
              <a:t>	</a:t>
            </a:r>
            <a:r>
              <a:rPr lang="nl-NL" altLang="nl-NL" sz="5000" b="1" dirty="0">
                <a:solidFill>
                  <a:srgbClr val="000070"/>
                </a:solidFill>
                <a:latin typeface="Verdana" panose="020B0604030504040204" pitchFamily="34" charset="0"/>
              </a:rPr>
              <a:t>Vetachtige stof die ons lichaam nodig heeft als bouwstenen voor onze cellen</a:t>
            </a:r>
          </a:p>
          <a:p>
            <a:pPr eaLnBrk="1" hangingPunct="1">
              <a:buFontTx/>
              <a:buNone/>
            </a:pPr>
            <a:endParaRPr lang="nl-NL" altLang="nl-NL" sz="3200" b="1" dirty="0">
              <a:solidFill>
                <a:srgbClr val="000070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nl-NL" altLang="nl-NL" sz="5500" dirty="0">
                <a:solidFill>
                  <a:srgbClr val="000070"/>
                </a:solidFill>
                <a:latin typeface="Verdana" panose="020B0604030504040204" pitchFamily="34" charset="0"/>
              </a:rPr>
              <a:t>twee soorten:</a:t>
            </a:r>
          </a:p>
          <a:p>
            <a:pPr lvl="1" eaLnBrk="1" hangingPunct="1"/>
            <a:r>
              <a:rPr lang="nl-NL" altLang="nl-NL" sz="5500" dirty="0">
                <a:solidFill>
                  <a:srgbClr val="000070"/>
                </a:solidFill>
                <a:latin typeface="Verdana" panose="020B0604030504040204" pitchFamily="34" charset="0"/>
              </a:rPr>
              <a:t>HDL	goede soort</a:t>
            </a:r>
          </a:p>
          <a:p>
            <a:pPr lvl="1" eaLnBrk="1" hangingPunct="1"/>
            <a:r>
              <a:rPr lang="nl-NL" altLang="nl-NL" sz="5500" dirty="0">
                <a:solidFill>
                  <a:srgbClr val="000070"/>
                </a:solidFill>
                <a:latin typeface="Verdana" panose="020B0604030504040204" pitchFamily="34" charset="0"/>
              </a:rPr>
              <a:t>LDL	slechte soort</a:t>
            </a:r>
          </a:p>
          <a:p>
            <a:pPr lvl="1" eaLnBrk="1" hangingPunct="1"/>
            <a:endParaRPr lang="nl-NL" altLang="nl-NL" sz="5500" dirty="0">
              <a:solidFill>
                <a:srgbClr val="000070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nl-NL" altLang="nl-NL" sz="5500" dirty="0">
                <a:solidFill>
                  <a:srgbClr val="000070"/>
                </a:solidFill>
                <a:latin typeface="Verdana" panose="020B0604030504040204" pitchFamily="34" charset="0"/>
              </a:rPr>
              <a:t>normaal totaal gehalte: 5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2121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A06291-ED43-A45D-B436-98D6E61AD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Hart- en Vaatziekten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D964FA-97D7-CCDB-F180-DC52BC450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nl-NL" sz="2400" b="1" dirty="0">
                <a:solidFill>
                  <a:srgbClr val="000070"/>
                </a:solidFill>
                <a:latin typeface="Verdana" panose="020B0604030504040204" pitchFamily="34" charset="0"/>
              </a:rPr>
              <a:t>Cholesterol gehalte &gt;5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nl-NL" sz="2400" b="1" dirty="0">
                <a:solidFill>
                  <a:srgbClr val="000070"/>
                </a:solidFill>
                <a:latin typeface="Verdana" panose="020B0604030504040204" pitchFamily="34" charset="0"/>
              </a:rPr>
              <a:t>Oorzaak: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veel verzadigd vet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veel cholesterolrijke voedingsmiddelen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overgewicht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suikerziekte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traag werkende schildklier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erfelijke aanleg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nl-NL" sz="2400" b="1" dirty="0">
                <a:solidFill>
                  <a:srgbClr val="000070"/>
                </a:solidFill>
                <a:latin typeface="Verdana" panose="020B0604030504040204" pitchFamily="34" charset="0"/>
              </a:rPr>
              <a:t>Gevolg: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op den duur dichtslibben van de slagaders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8685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45E2F8-48DE-E665-7741-DE9B63D4A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Hart- en Vaatziekten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CC2497-BBE6-75BA-8BE4-11175221A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nl-NL" b="1" dirty="0">
                <a:solidFill>
                  <a:srgbClr val="000070"/>
                </a:solidFill>
                <a:latin typeface="Verdana" panose="020B0604030504040204" pitchFamily="34" charset="0"/>
              </a:rPr>
              <a:t>Overgewicht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nl-NL" sz="2400" b="1" dirty="0">
                <a:solidFill>
                  <a:srgbClr val="000070"/>
                </a:solidFill>
                <a:latin typeface="Verdana" panose="020B0604030504040204" pitchFamily="34" charset="0"/>
              </a:rPr>
              <a:t>Oorzaak: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veel eten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weinig bewegen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nl-NL" sz="2400" b="1" dirty="0">
                <a:solidFill>
                  <a:srgbClr val="000070"/>
                </a:solidFill>
                <a:latin typeface="Verdana" panose="020B0604030504040204" pitchFamily="34" charset="0"/>
              </a:rPr>
              <a:t>Gevolg: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verhoogd cholesterol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verhoogde bloeddruk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nl-NL" sz="2400" b="1" dirty="0">
                <a:solidFill>
                  <a:srgbClr val="000070"/>
                </a:solidFill>
                <a:latin typeface="Verdana" panose="020B0604030504040204" pitchFamily="34" charset="0"/>
              </a:rPr>
              <a:t>Advies: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meer bewegen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iets minder eten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7426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041CED-FB89-06D9-F4BF-B9AF72453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Hart- en Vaatziekten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85C091-B129-4B8D-7EBB-F85641D81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buFontTx/>
              <a:buNone/>
            </a:pPr>
            <a:r>
              <a:rPr lang="en-US" altLang="nl-NL" sz="2400" b="1" dirty="0">
                <a:solidFill>
                  <a:srgbClr val="110258"/>
                </a:solidFill>
                <a:latin typeface="Verdana" panose="020B0604030504040204" pitchFamily="34" charset="0"/>
              </a:rPr>
              <a:t>Quiz ‘</a:t>
            </a:r>
            <a:r>
              <a:rPr lang="en-US" altLang="nl-NL" sz="2400" b="1" dirty="0" err="1">
                <a:solidFill>
                  <a:srgbClr val="110258"/>
                </a:solidFill>
                <a:latin typeface="Verdana" panose="020B0604030504040204" pitchFamily="34" charset="0"/>
              </a:rPr>
              <a:t>loopt</a:t>
            </a:r>
            <a:r>
              <a:rPr lang="en-US" altLang="nl-NL" sz="2400" b="1" dirty="0">
                <a:solidFill>
                  <a:srgbClr val="110258"/>
                </a:solidFill>
                <a:latin typeface="Verdana" panose="020B0604030504040204" pitchFamily="34" charset="0"/>
              </a:rPr>
              <a:t> </a:t>
            </a:r>
            <a:r>
              <a:rPr lang="en-US" altLang="nl-NL" sz="2400" b="1" dirty="0" err="1">
                <a:solidFill>
                  <a:srgbClr val="110258"/>
                </a:solidFill>
                <a:latin typeface="Verdana" panose="020B0604030504040204" pitchFamily="34" charset="0"/>
              </a:rPr>
              <a:t>uw</a:t>
            </a:r>
            <a:r>
              <a:rPr lang="en-US" altLang="nl-NL" sz="2400" b="1" dirty="0">
                <a:solidFill>
                  <a:srgbClr val="110258"/>
                </a:solidFill>
                <a:latin typeface="Verdana" panose="020B0604030504040204" pitchFamily="34" charset="0"/>
              </a:rPr>
              <a:t> hart </a:t>
            </a:r>
            <a:r>
              <a:rPr lang="en-US" altLang="nl-NL" sz="2400" b="1" dirty="0" err="1">
                <a:solidFill>
                  <a:srgbClr val="110258"/>
                </a:solidFill>
                <a:latin typeface="Verdana" panose="020B0604030504040204" pitchFamily="34" charset="0"/>
              </a:rPr>
              <a:t>gevaar</a:t>
            </a:r>
            <a:r>
              <a:rPr lang="en-US" altLang="nl-NL" sz="2400" b="1" dirty="0">
                <a:solidFill>
                  <a:srgbClr val="110258"/>
                </a:solidFill>
                <a:latin typeface="Verdana" panose="020B0604030504040204" pitchFamily="34" charset="0"/>
              </a:rPr>
              <a:t>’ </a:t>
            </a:r>
            <a:r>
              <a:rPr lang="en-US" altLang="nl-NL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quiz </a:t>
            </a:r>
            <a:r>
              <a:rPr lang="en-US" altLang="nl-NL" sz="2400" b="1" dirty="0" err="1">
                <a:solidFill>
                  <a:srgbClr val="FF0000"/>
                </a:solidFill>
                <a:latin typeface="Verdana" panose="020B0604030504040204" pitchFamily="34" charset="0"/>
              </a:rPr>
              <a:t>eruit</a:t>
            </a:r>
            <a:r>
              <a:rPr lang="en-US" altLang="nl-NL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?</a:t>
            </a:r>
            <a:endParaRPr lang="en-US" altLang="nl-NL" sz="2400" b="1" dirty="0">
              <a:solidFill>
                <a:srgbClr val="110258"/>
              </a:solidFill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endParaRPr lang="en-US" altLang="nl-NL" sz="1400" b="1" dirty="0">
              <a:solidFill>
                <a:srgbClr val="110258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en-US" altLang="nl-NL" sz="2400" dirty="0">
                <a:solidFill>
                  <a:srgbClr val="110258"/>
                </a:solidFill>
                <a:latin typeface="Verdana" panose="020B0604030504040204" pitchFamily="34" charset="0"/>
              </a:rPr>
              <a:t>Bent u </a:t>
            </a:r>
            <a:r>
              <a:rPr lang="en-US" altLang="nl-NL" sz="2400" dirty="0" err="1">
                <a:solidFill>
                  <a:srgbClr val="110258"/>
                </a:solidFill>
                <a:latin typeface="Verdana" panose="020B0604030504040204" pitchFamily="34" charset="0"/>
              </a:rPr>
              <a:t>een</a:t>
            </a:r>
            <a:r>
              <a:rPr lang="en-US" altLang="nl-NL" sz="2400" dirty="0">
                <a:solidFill>
                  <a:srgbClr val="110258"/>
                </a:solidFill>
                <a:latin typeface="Verdana" panose="020B0604030504040204" pitchFamily="34" charset="0"/>
              </a:rPr>
              <a:t> man </a:t>
            </a:r>
            <a:r>
              <a:rPr lang="en-US" altLang="nl-NL" sz="2400" dirty="0" err="1">
                <a:solidFill>
                  <a:srgbClr val="110258"/>
                </a:solidFill>
                <a:latin typeface="Verdana" panose="020B0604030504040204" pitchFamily="34" charset="0"/>
              </a:rPr>
              <a:t>jonger</a:t>
            </a:r>
            <a:r>
              <a:rPr lang="en-US" altLang="nl-NL" sz="2400" dirty="0">
                <a:solidFill>
                  <a:srgbClr val="110258"/>
                </a:solidFill>
                <a:latin typeface="Verdana" panose="020B0604030504040204" pitchFamily="34" charset="0"/>
              </a:rPr>
              <a:t> dan 65 </a:t>
            </a:r>
            <a:r>
              <a:rPr lang="en-US" altLang="nl-NL" sz="2400" dirty="0" err="1">
                <a:solidFill>
                  <a:srgbClr val="110258"/>
                </a:solidFill>
                <a:latin typeface="Verdana" panose="020B0604030504040204" pitchFamily="34" charset="0"/>
              </a:rPr>
              <a:t>jaar</a:t>
            </a:r>
            <a:r>
              <a:rPr lang="en-US" altLang="nl-NL" sz="2400" dirty="0">
                <a:solidFill>
                  <a:srgbClr val="110258"/>
                </a:solidFill>
                <a:latin typeface="Verdana" panose="020B0604030504040204" pitchFamily="34" charset="0"/>
              </a:rPr>
              <a:t>?</a:t>
            </a:r>
          </a:p>
          <a:p>
            <a:pPr eaLnBrk="1" hangingPunct="1"/>
            <a:r>
              <a:rPr lang="en-US" altLang="nl-NL" sz="2400" dirty="0">
                <a:solidFill>
                  <a:srgbClr val="110258"/>
                </a:solidFill>
                <a:latin typeface="Verdana" panose="020B0604030504040204" pitchFamily="34" charset="0"/>
              </a:rPr>
              <a:t>Bent u </a:t>
            </a:r>
            <a:r>
              <a:rPr lang="en-US" altLang="nl-NL" sz="2400" dirty="0" err="1">
                <a:solidFill>
                  <a:srgbClr val="110258"/>
                </a:solidFill>
                <a:latin typeface="Verdana" panose="020B0604030504040204" pitchFamily="34" charset="0"/>
              </a:rPr>
              <a:t>ouder</a:t>
            </a:r>
            <a:r>
              <a:rPr lang="en-US" altLang="nl-NL" sz="2400" dirty="0">
                <a:solidFill>
                  <a:srgbClr val="110258"/>
                </a:solidFill>
                <a:latin typeface="Verdana" panose="020B0604030504040204" pitchFamily="34" charset="0"/>
              </a:rPr>
              <a:t> dan 65 </a:t>
            </a:r>
            <a:r>
              <a:rPr lang="en-US" altLang="nl-NL" sz="2400" dirty="0" err="1">
                <a:solidFill>
                  <a:srgbClr val="110258"/>
                </a:solidFill>
                <a:latin typeface="Verdana" panose="020B0604030504040204" pitchFamily="34" charset="0"/>
              </a:rPr>
              <a:t>jaar</a:t>
            </a:r>
            <a:r>
              <a:rPr lang="en-US" altLang="nl-NL" sz="2400" dirty="0">
                <a:solidFill>
                  <a:srgbClr val="110258"/>
                </a:solidFill>
                <a:latin typeface="Verdana" panose="020B0604030504040204" pitchFamily="34" charset="0"/>
              </a:rPr>
              <a:t>?</a:t>
            </a:r>
          </a:p>
          <a:p>
            <a:pPr eaLnBrk="1" hangingPunct="1"/>
            <a:r>
              <a:rPr lang="en-US" altLang="nl-NL" sz="2400" dirty="0">
                <a:solidFill>
                  <a:srgbClr val="110258"/>
                </a:solidFill>
                <a:latin typeface="Verdana" panose="020B0604030504040204" pitchFamily="34" charset="0"/>
              </a:rPr>
              <a:t>Komen er hart- en </a:t>
            </a:r>
            <a:r>
              <a:rPr lang="en-US" altLang="nl-NL" sz="2400" dirty="0" err="1">
                <a:solidFill>
                  <a:srgbClr val="110258"/>
                </a:solidFill>
                <a:latin typeface="Verdana" panose="020B0604030504040204" pitchFamily="34" charset="0"/>
              </a:rPr>
              <a:t>vaatziekten</a:t>
            </a:r>
            <a:r>
              <a:rPr lang="en-US" altLang="nl-NL" sz="2400" dirty="0">
                <a:solidFill>
                  <a:srgbClr val="110258"/>
                </a:solidFill>
                <a:latin typeface="Verdana" panose="020B0604030504040204" pitchFamily="34" charset="0"/>
              </a:rPr>
              <a:t> </a:t>
            </a:r>
            <a:r>
              <a:rPr lang="en-US" altLang="nl-NL" sz="2400" dirty="0" err="1">
                <a:solidFill>
                  <a:srgbClr val="110258"/>
                </a:solidFill>
                <a:latin typeface="Verdana" panose="020B0604030504040204" pitchFamily="34" charset="0"/>
              </a:rPr>
              <a:t>voor</a:t>
            </a:r>
            <a:r>
              <a:rPr lang="en-US" altLang="nl-NL" sz="2400" dirty="0">
                <a:solidFill>
                  <a:srgbClr val="110258"/>
                </a:solidFill>
                <a:latin typeface="Verdana" panose="020B0604030504040204" pitchFamily="34" charset="0"/>
              </a:rPr>
              <a:t> in </a:t>
            </a:r>
            <a:r>
              <a:rPr lang="en-US" altLang="nl-NL" sz="2400" dirty="0" err="1">
                <a:solidFill>
                  <a:srgbClr val="110258"/>
                </a:solidFill>
                <a:latin typeface="Verdana" panose="020B0604030504040204" pitchFamily="34" charset="0"/>
              </a:rPr>
              <a:t>uw</a:t>
            </a:r>
            <a:r>
              <a:rPr lang="en-US" altLang="nl-NL" sz="2400" dirty="0">
                <a:solidFill>
                  <a:srgbClr val="110258"/>
                </a:solidFill>
                <a:latin typeface="Verdana" panose="020B0604030504040204" pitchFamily="34" charset="0"/>
              </a:rPr>
              <a:t> </a:t>
            </a:r>
            <a:r>
              <a:rPr lang="en-US" altLang="nl-NL" sz="2400" dirty="0" err="1">
                <a:solidFill>
                  <a:srgbClr val="110258"/>
                </a:solidFill>
                <a:latin typeface="Verdana" panose="020B0604030504040204" pitchFamily="34" charset="0"/>
              </a:rPr>
              <a:t>familie</a:t>
            </a:r>
            <a:r>
              <a:rPr lang="en-US" altLang="nl-NL" sz="2400" dirty="0">
                <a:solidFill>
                  <a:srgbClr val="110258"/>
                </a:solidFill>
                <a:latin typeface="Verdana" panose="020B0604030504040204" pitchFamily="34" charset="0"/>
              </a:rPr>
              <a:t>?</a:t>
            </a:r>
          </a:p>
          <a:p>
            <a:pPr eaLnBrk="1" hangingPunct="1"/>
            <a:r>
              <a:rPr lang="en-US" altLang="nl-NL" sz="2400" dirty="0" err="1">
                <a:solidFill>
                  <a:srgbClr val="110258"/>
                </a:solidFill>
                <a:latin typeface="Verdana" panose="020B0604030504040204" pitchFamily="34" charset="0"/>
              </a:rPr>
              <a:t>Rookt</a:t>
            </a:r>
            <a:r>
              <a:rPr lang="en-US" altLang="nl-NL" sz="2400" dirty="0">
                <a:solidFill>
                  <a:srgbClr val="110258"/>
                </a:solidFill>
                <a:latin typeface="Verdana" panose="020B0604030504040204" pitchFamily="34" charset="0"/>
              </a:rPr>
              <a:t> u </a:t>
            </a:r>
            <a:r>
              <a:rPr lang="en-US" altLang="nl-NL" sz="2400" dirty="0" err="1">
                <a:solidFill>
                  <a:srgbClr val="110258"/>
                </a:solidFill>
                <a:latin typeface="Verdana" panose="020B0604030504040204" pitchFamily="34" charset="0"/>
              </a:rPr>
              <a:t>weleens</a:t>
            </a:r>
            <a:r>
              <a:rPr lang="en-US" altLang="nl-NL" sz="2400" dirty="0">
                <a:solidFill>
                  <a:srgbClr val="110258"/>
                </a:solidFill>
                <a:latin typeface="Verdana" panose="020B0604030504040204" pitchFamily="34" charset="0"/>
              </a:rPr>
              <a:t>?</a:t>
            </a:r>
          </a:p>
          <a:p>
            <a:pPr eaLnBrk="1" hangingPunct="1"/>
            <a:r>
              <a:rPr lang="en-US" altLang="nl-NL" sz="2400" dirty="0" err="1">
                <a:solidFill>
                  <a:srgbClr val="110258"/>
                </a:solidFill>
                <a:latin typeface="Verdana" panose="020B0604030504040204" pitchFamily="34" charset="0"/>
              </a:rPr>
              <a:t>Hebt</a:t>
            </a:r>
            <a:r>
              <a:rPr lang="en-US" altLang="nl-NL" sz="2400" dirty="0">
                <a:solidFill>
                  <a:srgbClr val="110258"/>
                </a:solidFill>
                <a:latin typeface="Verdana" panose="020B0604030504040204" pitchFamily="34" charset="0"/>
              </a:rPr>
              <a:t> u </a:t>
            </a:r>
            <a:r>
              <a:rPr lang="en-US" altLang="nl-NL" sz="2400" dirty="0" err="1">
                <a:solidFill>
                  <a:srgbClr val="110258"/>
                </a:solidFill>
                <a:latin typeface="Verdana" panose="020B0604030504040204" pitchFamily="34" charset="0"/>
              </a:rPr>
              <a:t>een</a:t>
            </a:r>
            <a:r>
              <a:rPr lang="en-US" altLang="nl-NL" sz="2400" dirty="0">
                <a:solidFill>
                  <a:srgbClr val="110258"/>
                </a:solidFill>
                <a:latin typeface="Verdana" panose="020B0604030504040204" pitchFamily="34" charset="0"/>
              </a:rPr>
              <a:t> </a:t>
            </a:r>
            <a:r>
              <a:rPr lang="en-US" altLang="nl-NL" sz="2400" dirty="0" err="1">
                <a:solidFill>
                  <a:srgbClr val="110258"/>
                </a:solidFill>
                <a:latin typeface="Verdana" panose="020B0604030504040204" pitchFamily="34" charset="0"/>
              </a:rPr>
              <a:t>verhoogde</a:t>
            </a:r>
            <a:r>
              <a:rPr lang="en-US" altLang="nl-NL" sz="2400" dirty="0">
                <a:solidFill>
                  <a:srgbClr val="110258"/>
                </a:solidFill>
                <a:latin typeface="Verdana" panose="020B0604030504040204" pitchFamily="34" charset="0"/>
              </a:rPr>
              <a:t> </a:t>
            </a:r>
            <a:r>
              <a:rPr lang="en-US" altLang="nl-NL" sz="2400" dirty="0" err="1">
                <a:solidFill>
                  <a:srgbClr val="110258"/>
                </a:solidFill>
                <a:latin typeface="Verdana" panose="020B0604030504040204" pitchFamily="34" charset="0"/>
              </a:rPr>
              <a:t>bloeddruk</a:t>
            </a:r>
            <a:r>
              <a:rPr lang="en-US" altLang="nl-NL" sz="2400" dirty="0">
                <a:solidFill>
                  <a:srgbClr val="110258"/>
                </a:solidFill>
                <a:latin typeface="Verdana" panose="020B0604030504040204" pitchFamily="34" charset="0"/>
              </a:rPr>
              <a:t>?</a:t>
            </a:r>
          </a:p>
          <a:p>
            <a:pPr eaLnBrk="1" hangingPunct="1"/>
            <a:r>
              <a:rPr lang="en-US" altLang="nl-NL" sz="2400" dirty="0">
                <a:solidFill>
                  <a:srgbClr val="110258"/>
                </a:solidFill>
                <a:latin typeface="Verdana" panose="020B0604030504040204" pitchFamily="34" charset="0"/>
              </a:rPr>
              <a:t>Bent u </a:t>
            </a:r>
            <a:r>
              <a:rPr lang="en-US" altLang="nl-NL" sz="2400" dirty="0" err="1">
                <a:solidFill>
                  <a:srgbClr val="110258"/>
                </a:solidFill>
                <a:latin typeface="Verdana" panose="020B0604030504040204" pitchFamily="34" charset="0"/>
              </a:rPr>
              <a:t>te</a:t>
            </a:r>
            <a:r>
              <a:rPr lang="en-US" altLang="nl-NL" sz="2400" dirty="0">
                <a:solidFill>
                  <a:srgbClr val="110258"/>
                </a:solidFill>
                <a:latin typeface="Verdana" panose="020B0604030504040204" pitchFamily="34" charset="0"/>
              </a:rPr>
              <a:t> </a:t>
            </a:r>
            <a:r>
              <a:rPr lang="en-US" altLang="nl-NL" sz="2400" dirty="0" err="1">
                <a:solidFill>
                  <a:srgbClr val="110258"/>
                </a:solidFill>
                <a:latin typeface="Verdana" panose="020B0604030504040204" pitchFamily="34" charset="0"/>
              </a:rPr>
              <a:t>zwaar</a:t>
            </a:r>
            <a:r>
              <a:rPr lang="en-US" altLang="nl-NL" sz="2400" dirty="0">
                <a:solidFill>
                  <a:srgbClr val="110258"/>
                </a:solidFill>
                <a:latin typeface="Verdana" panose="020B0604030504040204" pitchFamily="34" charset="0"/>
              </a:rPr>
              <a:t>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86734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B380AD-A139-5358-9E99-3F5800DE8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Hart- en Vaatziekten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F3084C-3F43-6D22-7053-50E31A1F9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buFontTx/>
              <a:buNone/>
            </a:pPr>
            <a:r>
              <a:rPr lang="en-US" altLang="nl-NL" sz="2400" b="1" dirty="0">
                <a:solidFill>
                  <a:srgbClr val="110258"/>
                </a:solidFill>
                <a:latin typeface="Verdana" panose="020B0604030504040204" pitchFamily="34" charset="0"/>
              </a:rPr>
              <a:t>Quiz ‘</a:t>
            </a:r>
            <a:r>
              <a:rPr lang="en-US" altLang="nl-NL" sz="2400" b="1" dirty="0" err="1">
                <a:solidFill>
                  <a:srgbClr val="110258"/>
                </a:solidFill>
                <a:latin typeface="Verdana" panose="020B0604030504040204" pitchFamily="34" charset="0"/>
              </a:rPr>
              <a:t>loopt</a:t>
            </a:r>
            <a:r>
              <a:rPr lang="en-US" altLang="nl-NL" sz="2400" b="1" dirty="0">
                <a:solidFill>
                  <a:srgbClr val="110258"/>
                </a:solidFill>
                <a:latin typeface="Verdana" panose="020B0604030504040204" pitchFamily="34" charset="0"/>
              </a:rPr>
              <a:t> </a:t>
            </a:r>
            <a:r>
              <a:rPr lang="en-US" altLang="nl-NL" sz="2400" b="1" dirty="0" err="1">
                <a:solidFill>
                  <a:srgbClr val="110258"/>
                </a:solidFill>
                <a:latin typeface="Verdana" panose="020B0604030504040204" pitchFamily="34" charset="0"/>
              </a:rPr>
              <a:t>uw</a:t>
            </a:r>
            <a:r>
              <a:rPr lang="en-US" altLang="nl-NL" sz="2400" b="1" dirty="0">
                <a:solidFill>
                  <a:srgbClr val="110258"/>
                </a:solidFill>
                <a:latin typeface="Verdana" panose="020B0604030504040204" pitchFamily="34" charset="0"/>
              </a:rPr>
              <a:t> hart </a:t>
            </a:r>
            <a:r>
              <a:rPr lang="en-US" altLang="nl-NL" sz="2400" b="1" dirty="0" err="1">
                <a:solidFill>
                  <a:srgbClr val="110258"/>
                </a:solidFill>
                <a:latin typeface="Verdana" panose="020B0604030504040204" pitchFamily="34" charset="0"/>
              </a:rPr>
              <a:t>gevaar</a:t>
            </a:r>
            <a:r>
              <a:rPr lang="en-US" altLang="nl-NL" sz="2400" b="1" dirty="0">
                <a:solidFill>
                  <a:srgbClr val="110258"/>
                </a:solidFill>
                <a:latin typeface="Verdana" panose="020B0604030504040204" pitchFamily="34" charset="0"/>
              </a:rPr>
              <a:t>’ </a:t>
            </a:r>
            <a:r>
              <a:rPr lang="en-US" altLang="nl-NL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Quiz </a:t>
            </a:r>
            <a:r>
              <a:rPr lang="en-US" altLang="nl-NL" sz="2400" b="1" dirty="0" err="1">
                <a:solidFill>
                  <a:srgbClr val="FF0000"/>
                </a:solidFill>
                <a:latin typeface="Verdana" panose="020B0604030504040204" pitchFamily="34" charset="0"/>
              </a:rPr>
              <a:t>eruit</a:t>
            </a:r>
            <a:r>
              <a:rPr lang="en-US" altLang="nl-NL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?</a:t>
            </a:r>
            <a:endParaRPr lang="en-US" altLang="nl-NL" sz="2400" b="1" dirty="0">
              <a:solidFill>
                <a:srgbClr val="110258"/>
              </a:solidFill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endParaRPr lang="en-US" altLang="nl-NL" sz="1400" b="1" dirty="0">
              <a:solidFill>
                <a:srgbClr val="110258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Drinkt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 u alcohol?</a:t>
            </a:r>
          </a:p>
          <a:p>
            <a:pPr eaLnBrk="1" hangingPunct="1"/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Bevat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uw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voeding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veel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verzadigde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vetten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?</a:t>
            </a:r>
          </a:p>
          <a:p>
            <a:pPr eaLnBrk="1" hangingPunct="1"/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Is </a:t>
            </a:r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uw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 cholesterol </a:t>
            </a:r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te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hoog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?</a:t>
            </a:r>
          </a:p>
          <a:p>
            <a:pPr eaLnBrk="1" hangingPunct="1"/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U </a:t>
            </a:r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eet</a:t>
            </a:r>
            <a:r>
              <a:rPr lang="en-US" altLang="nl-NL" sz="1400" dirty="0">
                <a:solidFill>
                  <a:srgbClr val="002060"/>
                </a:solidFill>
                <a:latin typeface="Verdana" panose="020B0604030504040204" pitchFamily="34" charset="0"/>
              </a:rPr>
              <a:t>   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&lt; dan 2 </a:t>
            </a:r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stuks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 fruit per </a:t>
            </a:r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dag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?</a:t>
            </a:r>
          </a:p>
          <a:p>
            <a:pPr eaLnBrk="1" hangingPunct="1">
              <a:buFontTx/>
              <a:buNone/>
            </a:pPr>
            <a:r>
              <a:rPr lang="en-US" altLang="nl-NL" sz="1200" dirty="0">
                <a:solidFill>
                  <a:srgbClr val="002060"/>
                </a:solidFill>
                <a:latin typeface="Verdana" panose="020B0604030504040204" pitchFamily="34" charset="0"/>
              </a:rPr>
              <a:t>		         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&lt; dan 4 </a:t>
            </a:r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eetlepels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groenten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 per </a:t>
            </a:r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dag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?</a:t>
            </a:r>
          </a:p>
          <a:p>
            <a:pPr eaLnBrk="1" hangingPunct="1"/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U </a:t>
            </a:r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beweegt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 &lt; 30 </a:t>
            </a:r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minuten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 per </a:t>
            </a:r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dag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57051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C03F69-CC42-717E-5CCB-A76271BCB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Hart- en Vaatziekten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57618F-EA8C-213C-5A80-0333A310B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</a:pPr>
            <a:r>
              <a:rPr lang="nl-NL" altLang="nl-NL" sz="2600" b="1" dirty="0">
                <a:solidFill>
                  <a:srgbClr val="000070"/>
                </a:solidFill>
                <a:latin typeface="Verdana" panose="020B0604030504040204" pitchFamily="34" charset="0"/>
              </a:rPr>
              <a:t>Hart- en vaatziekten ontstaan meestal door</a:t>
            </a:r>
          </a:p>
          <a:p>
            <a:pPr eaLnBrk="1" hangingPunct="1">
              <a:buFontTx/>
              <a:buNone/>
            </a:pPr>
            <a:r>
              <a:rPr lang="nl-NL" altLang="nl-NL" sz="2600" b="1" dirty="0">
                <a:solidFill>
                  <a:srgbClr val="000070"/>
                </a:solidFill>
                <a:latin typeface="Verdana" panose="020B0604030504040204" pitchFamily="34" charset="0"/>
              </a:rPr>
              <a:t>vernauwing van de slagaders</a:t>
            </a:r>
          </a:p>
          <a:p>
            <a:pPr eaLnBrk="1" hangingPunct="1">
              <a:buFontTx/>
              <a:buNone/>
            </a:pPr>
            <a:endParaRPr lang="nl-NL" altLang="nl-NL" sz="2400" b="1" dirty="0">
              <a:solidFill>
                <a:srgbClr val="000070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vetachtige stoffen zetten zich af aan de vaatwand, slagaderverkalking (</a:t>
            </a:r>
            <a:r>
              <a:rPr lang="nl-NL" altLang="nl-NL" sz="2400" dirty="0" err="1">
                <a:solidFill>
                  <a:srgbClr val="000070"/>
                </a:solidFill>
                <a:latin typeface="Verdana" panose="020B0604030504040204" pitchFamily="34" charset="0"/>
              </a:rPr>
              <a:t>atheriosclerose</a:t>
            </a: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);</a:t>
            </a:r>
          </a:p>
          <a:p>
            <a:pPr eaLnBrk="1" hangingPunct="1"/>
            <a:r>
              <a:rPr lang="nl-NL" altLang="nl-NL" dirty="0">
                <a:solidFill>
                  <a:srgbClr val="000070"/>
                </a:solidFill>
              </a:rPr>
              <a:t>b</a:t>
            </a: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loedstolsel.</a:t>
            </a:r>
            <a:b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</a:br>
            <a:endParaRPr lang="en-US" altLang="nl-NL" sz="2400" dirty="0">
              <a:solidFill>
                <a:srgbClr val="000070"/>
              </a:solidFill>
              <a:latin typeface="Verdana" panose="020B0604030504040204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2454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1CAEF5-4F25-7106-6324-AC83D117F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Houd je hart gezond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38E500-20DC-2256-5F3A-08F106079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kumimoji="1" lang="nl-NL" altLang="nl-NL" sz="2800" b="1" dirty="0">
                <a:solidFill>
                  <a:srgbClr val="000070"/>
                </a:solidFill>
                <a:latin typeface="Verdana" panose="020B0604030504040204" pitchFamily="34" charset="0"/>
              </a:rPr>
              <a:t>Programma</a:t>
            </a:r>
          </a:p>
          <a:p>
            <a:pPr algn="l" eaLnBrk="1" hangingPunct="1">
              <a:lnSpc>
                <a:spcPct val="80000"/>
              </a:lnSpc>
            </a:pPr>
            <a:endParaRPr kumimoji="1" lang="nl-NL" altLang="nl-NL" sz="2800" b="1" dirty="0">
              <a:solidFill>
                <a:srgbClr val="000070"/>
              </a:solidFill>
              <a:latin typeface="Verdana" panose="020B0604030504040204" pitchFamily="34" charset="0"/>
            </a:endParaRPr>
          </a:p>
          <a:p>
            <a:pPr algn="l" eaLnBrk="1" hangingPunct="1">
              <a:lnSpc>
                <a:spcPct val="80000"/>
              </a:lnSpc>
              <a:buFontTx/>
              <a:buChar char="•"/>
            </a:pPr>
            <a:r>
              <a:rPr lang="nl-NL" altLang="nl-NL" sz="2800" dirty="0">
                <a:solidFill>
                  <a:srgbClr val="000070"/>
                </a:solidFill>
                <a:latin typeface="Verdana" panose="020B0604030504040204" pitchFamily="34" charset="0"/>
              </a:rPr>
              <a:t> Leefstijl</a:t>
            </a:r>
          </a:p>
          <a:p>
            <a:pPr algn="l" eaLnBrk="1" hangingPunct="1">
              <a:lnSpc>
                <a:spcPct val="80000"/>
              </a:lnSpc>
              <a:buFontTx/>
              <a:buChar char="•"/>
            </a:pPr>
            <a:r>
              <a:rPr lang="nl-NL" altLang="nl-NL" sz="2800" dirty="0">
                <a:solidFill>
                  <a:srgbClr val="000070"/>
                </a:solidFill>
                <a:latin typeface="Verdana" panose="020B0604030504040204" pitchFamily="34" charset="0"/>
              </a:rPr>
              <a:t> Risicofactoren</a:t>
            </a:r>
          </a:p>
          <a:p>
            <a:pPr algn="l" eaLnBrk="1" hangingPunct="1">
              <a:lnSpc>
                <a:spcPct val="80000"/>
              </a:lnSpc>
              <a:buFontTx/>
              <a:buChar char="•"/>
            </a:pPr>
            <a:r>
              <a:rPr lang="nl-NL" altLang="nl-NL" sz="2800" dirty="0">
                <a:solidFill>
                  <a:srgbClr val="000070"/>
                </a:solidFill>
                <a:latin typeface="Verdana" panose="020B0604030504040204" pitchFamily="34" charset="0"/>
              </a:rPr>
              <a:t> Quiz		</a:t>
            </a:r>
          </a:p>
          <a:p>
            <a:pPr algn="l" eaLnBrk="1" hangingPunct="1">
              <a:lnSpc>
                <a:spcPct val="80000"/>
              </a:lnSpc>
              <a:buFontTx/>
              <a:buChar char="•"/>
            </a:pPr>
            <a:r>
              <a:rPr lang="nl-NL" altLang="nl-NL" sz="2800" dirty="0">
                <a:solidFill>
                  <a:srgbClr val="000070"/>
                </a:solidFill>
                <a:latin typeface="Verdana" panose="020B0604030504040204" pitchFamily="34" charset="0"/>
              </a:rPr>
              <a:t> Meest voorkomende hart- en vaatziekten</a:t>
            </a:r>
          </a:p>
          <a:p>
            <a:pPr algn="l" eaLnBrk="1" hangingPunct="1">
              <a:lnSpc>
                <a:spcPct val="80000"/>
              </a:lnSpc>
              <a:buFontTx/>
              <a:buChar char="•"/>
            </a:pPr>
            <a:r>
              <a:rPr lang="nl-NL" altLang="nl-NL" sz="2800" dirty="0">
                <a:solidFill>
                  <a:srgbClr val="000070"/>
                </a:solidFill>
                <a:latin typeface="Verdana" panose="020B0604030504040204" pitchFamily="34" charset="0"/>
              </a:rPr>
              <a:t> Evaluatie en afsluiting</a:t>
            </a:r>
            <a:endParaRPr lang="en-US" altLang="nl-NL" sz="2800" dirty="0">
              <a:solidFill>
                <a:srgbClr val="000070"/>
              </a:solidFill>
              <a:latin typeface="Verdana" panose="020B0604030504040204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61343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46F701-AC3B-A4B5-EEB0-8D512533D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Hart- en Vaatziekten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404589C-F4B2-5E09-1332-037B60346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r>
              <a:rPr lang="nl-NL" altLang="nl-NL" sz="3300" b="1" dirty="0">
                <a:solidFill>
                  <a:srgbClr val="000070"/>
                </a:solidFill>
                <a:latin typeface="Verdana" panose="020B0604030504040204" pitchFamily="34" charset="0"/>
              </a:rPr>
              <a:t>Gevolg</a:t>
            </a:r>
            <a:endParaRPr kumimoji="1" lang="nl-NL" altLang="nl-NL" sz="3300" dirty="0">
              <a:solidFill>
                <a:srgbClr val="000070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Hartinfarct</a:t>
            </a:r>
          </a:p>
          <a:p>
            <a:pPr eaLnBrk="1" hangingPunct="1"/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Angina pectoris; pijn op de borst</a:t>
            </a:r>
          </a:p>
          <a:p>
            <a:pPr eaLnBrk="1" hangingPunct="1"/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Beroerte</a:t>
            </a:r>
          </a:p>
          <a:p>
            <a:pPr eaLnBrk="1" hangingPunct="1"/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Etalagebenen</a:t>
            </a:r>
          </a:p>
          <a:p>
            <a:pPr eaLnBrk="1" hangingPunct="1"/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Trombose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6922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B7FF9E-22B5-7873-58BB-AAED85E78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Hart- en Vaatziekten</a:t>
            </a:r>
            <a:br>
              <a:rPr lang="nl-NL" dirty="0">
                <a:solidFill>
                  <a:srgbClr val="002060"/>
                </a:solidFill>
              </a:rPr>
            </a:br>
            <a:r>
              <a:rPr lang="nl-NL" dirty="0">
                <a:solidFill>
                  <a:srgbClr val="002060"/>
                </a:solidFill>
              </a:rPr>
              <a:t>Angina pectoris </a:t>
            </a:r>
            <a:r>
              <a:rPr lang="nl-NL" sz="2800" dirty="0">
                <a:solidFill>
                  <a:srgbClr val="002060"/>
                </a:solidFill>
              </a:rPr>
              <a:t>(pijn op de borst)</a:t>
            </a:r>
            <a:endParaRPr lang="nl-NL" dirty="0">
              <a:solidFill>
                <a:srgbClr val="00206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7A46DC-CDE6-A08C-D83A-F530CA17E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kumimoji="1" lang="nl-NL" altLang="nl-NL" sz="2800" dirty="0">
              <a:solidFill>
                <a:srgbClr val="000070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kumimoji="1" lang="nl-NL" altLang="nl-NL" sz="2800" dirty="0">
                <a:solidFill>
                  <a:srgbClr val="000070"/>
                </a:solidFill>
                <a:latin typeface="Verdana" panose="020B0604030504040204" pitchFamily="34" charset="0"/>
              </a:rPr>
              <a:t>angina pectoris is een voorstadium van een hartinfarct </a:t>
            </a:r>
          </a:p>
          <a:p>
            <a:pPr eaLnBrk="1" hangingPunct="1"/>
            <a:r>
              <a:rPr kumimoji="1" lang="nl-NL" altLang="nl-NL" sz="2800" dirty="0">
                <a:solidFill>
                  <a:srgbClr val="000070"/>
                </a:solidFill>
                <a:latin typeface="Verdana" panose="020B0604030504040204" pitchFamily="34" charset="0"/>
              </a:rPr>
              <a:t>de kransslagader is vernauwd, maar nog niet afgesloten</a:t>
            </a:r>
          </a:p>
          <a:p>
            <a:pPr eaLnBrk="1" hangingPunct="1"/>
            <a:r>
              <a:rPr kumimoji="1" lang="nl-NL" altLang="nl-NL" sz="2800" dirty="0">
                <a:solidFill>
                  <a:srgbClr val="000070"/>
                </a:solidFill>
                <a:latin typeface="Verdana" panose="020B0604030504040204" pitchFamily="34" charset="0"/>
              </a:rPr>
              <a:t>geeft wel klachten door verminderde werking van het hart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10494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33A420-3AC2-15B7-B34A-38D1CBFD5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Hart- en Vaatziekten</a:t>
            </a:r>
          </a:p>
        </p:txBody>
      </p:sp>
      <p:pic>
        <p:nvPicPr>
          <p:cNvPr id="4" name="Picture 6" descr="hartaanval">
            <a:extLst>
              <a:ext uri="{FF2B5EF4-FFF2-40B4-BE49-F238E27FC236}">
                <a16:creationId xmlns:a16="http://schemas.microsoft.com/office/drawing/2014/main" id="{FE11E1EB-F5B8-85B1-2B25-6528A81AB0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043" y="2351088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3FF6A2B-FE19-8059-D674-717A68FA3896}"/>
              </a:ext>
            </a:extLst>
          </p:cNvPr>
          <p:cNvSpPr txBox="1"/>
          <p:nvPr/>
        </p:nvSpPr>
        <p:spPr>
          <a:xfrm>
            <a:off x="5637944" y="2828835"/>
            <a:ext cx="60977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nl-NL" alt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7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een hartinfarct is een afsluiting van de kransslagader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nl-NL" alt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7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afsterving van het hart achter de afsluiting</a:t>
            </a:r>
          </a:p>
        </p:txBody>
      </p:sp>
    </p:spTree>
    <p:extLst>
      <p:ext uri="{BB962C8B-B14F-4D97-AF65-F5344CB8AC3E}">
        <p14:creationId xmlns:p14="http://schemas.microsoft.com/office/powerpoint/2010/main" val="1919600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FCEE87-64A3-25B8-448D-42D7A9928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Hartinfarct</a:t>
            </a:r>
          </a:p>
        </p:txBody>
      </p:sp>
      <p:pic>
        <p:nvPicPr>
          <p:cNvPr id="4" name="Afbeelding 2">
            <a:extLst>
              <a:ext uri="{FF2B5EF4-FFF2-40B4-BE49-F238E27FC236}">
                <a16:creationId xmlns:a16="http://schemas.microsoft.com/office/drawing/2014/main" id="{27FD676A-55DA-6583-5DA2-4D88D283FB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7" t="12201" r="16927" b="14720"/>
          <a:stretch>
            <a:fillRect/>
          </a:stretch>
        </p:blipFill>
        <p:spPr bwMode="auto">
          <a:xfrm>
            <a:off x="1809822" y="1915775"/>
            <a:ext cx="3118784" cy="430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F98C490-CF74-9AC7-A766-76134DA51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7" t="22279" r="16927" b="4642"/>
          <a:stretch>
            <a:fillRect/>
          </a:stretch>
        </p:blipFill>
        <p:spPr bwMode="auto">
          <a:xfrm>
            <a:off x="6096000" y="1863423"/>
            <a:ext cx="3195638" cy="441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173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619132-9EEB-7CDE-8DC9-880EB4523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Hartinfarct bij vrouwen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71F47F-67B5-99C9-6647-974E1B6DC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/>
            <a:r>
              <a:rPr lang="nl-NL" altLang="nl-NL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Vaker aantasting van de kleine bloedvaatjes om het hart dan grote kransslagaders zoals bij de man.</a:t>
            </a:r>
          </a:p>
          <a:p>
            <a:pPr eaLnBrk="1" hangingPunct="1"/>
            <a:r>
              <a:rPr lang="nl-NL" altLang="nl-NL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Klachten in rust komen voor </a:t>
            </a:r>
          </a:p>
          <a:p>
            <a:pPr eaLnBrk="1" hangingPunct="1"/>
            <a:r>
              <a:rPr lang="nl-NL" altLang="nl-NL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Grotere kans bij:</a:t>
            </a:r>
          </a:p>
          <a:p>
            <a:pPr lvl="1" eaLnBrk="1" hangingPunct="1"/>
            <a:r>
              <a:rPr lang="nl-NL" altLang="nl-NL" sz="2000" b="1" dirty="0">
                <a:solidFill>
                  <a:srgbClr val="FF0000"/>
                </a:solidFill>
                <a:latin typeface="Verdana" panose="020B0604030504040204" pitchFamily="34" charset="0"/>
              </a:rPr>
              <a:t>Hoge bloeddruk en diabetes tijdens zwangerschap</a:t>
            </a:r>
          </a:p>
          <a:p>
            <a:pPr eaLnBrk="1" hangingPunct="1"/>
            <a:r>
              <a:rPr lang="nl-NL" altLang="nl-NL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7-10 jaar later klachten dan de man (start na overgang)</a:t>
            </a:r>
          </a:p>
          <a:p>
            <a:pPr eaLnBrk="1" hangingPunct="1"/>
            <a:r>
              <a:rPr lang="nl-NL" altLang="nl-NL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Vaker vage klachten, die je ook met overgangsklachten kunt verwarren.</a:t>
            </a:r>
          </a:p>
          <a:p>
            <a:pPr eaLnBrk="1" hangingPunct="1"/>
            <a:r>
              <a:rPr lang="nl-NL" altLang="nl-NL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Er overlijden meer vrouwen dan mannen aan een hartinfarct.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65822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DDE39B-858D-0DB2-46BE-6D9962E19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Hart- en Vaatziekten</a:t>
            </a:r>
            <a:br>
              <a:rPr lang="nl-NL" dirty="0">
                <a:solidFill>
                  <a:srgbClr val="002060"/>
                </a:solidFill>
              </a:rPr>
            </a:br>
            <a:r>
              <a:rPr lang="nl-NL" dirty="0">
                <a:solidFill>
                  <a:srgbClr val="002060"/>
                </a:solidFill>
              </a:rPr>
              <a:t>Beroerte (herseninfarct)</a:t>
            </a:r>
          </a:p>
        </p:txBody>
      </p:sp>
      <p:pic>
        <p:nvPicPr>
          <p:cNvPr id="4" name="Picture 7" descr="carotisanatomy">
            <a:extLst>
              <a:ext uri="{FF2B5EF4-FFF2-40B4-BE49-F238E27FC236}">
                <a16:creationId xmlns:a16="http://schemas.microsoft.com/office/drawing/2014/main" id="{04A1CB0B-5129-8BB8-FC8B-08EF405F4A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58794"/>
            <a:ext cx="3719610" cy="297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Breoerte: linker- en rechterkant">
            <a:extLst>
              <a:ext uri="{FF2B5EF4-FFF2-40B4-BE49-F238E27FC236}">
                <a16:creationId xmlns:a16="http://schemas.microsoft.com/office/drawing/2014/main" id="{A1299BAF-0B05-BBCF-8632-5DA2C41D8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519" y="4220681"/>
            <a:ext cx="3527425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7321CAA-AE15-BFE2-CAEF-43269D6A60CA}"/>
              </a:ext>
            </a:extLst>
          </p:cNvPr>
          <p:cNvSpPr txBox="1"/>
          <p:nvPr/>
        </p:nvSpPr>
        <p:spPr>
          <a:xfrm>
            <a:off x="4939301" y="2387749"/>
            <a:ext cx="6097712" cy="166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l-NL" altLang="nl-NL" sz="3200" b="0" i="0" u="none" strike="noStrike" kern="0" cap="none" spc="0" normalizeH="0" baseline="0" noProof="0" dirty="0">
                <a:ln>
                  <a:noFill/>
                </a:ln>
                <a:solidFill>
                  <a:srgbClr val="00007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/>
                <a:cs typeface="+mn-cs"/>
              </a:rPr>
              <a:t>Vernauwde halsslagader </a:t>
            </a:r>
          </a:p>
          <a:p>
            <a:pPr marL="358775" marR="0" lvl="0" indent="-358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l-NL" altLang="nl-NL" sz="3200" b="0" i="0" u="none" strike="noStrike" kern="0" cap="none" spc="0" normalizeH="0" baseline="0" noProof="0" dirty="0">
                <a:ln>
                  <a:noFill/>
                </a:ln>
                <a:solidFill>
                  <a:srgbClr val="00007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/>
                <a:cs typeface="+mn-cs"/>
              </a:rPr>
              <a:t>uitval van (een deel) van de hersenfunctie</a:t>
            </a:r>
          </a:p>
        </p:txBody>
      </p:sp>
    </p:spTree>
    <p:extLst>
      <p:ext uri="{BB962C8B-B14F-4D97-AF65-F5344CB8AC3E}">
        <p14:creationId xmlns:p14="http://schemas.microsoft.com/office/powerpoint/2010/main" val="4130025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714B2-9C63-E8EB-5C5F-0518F0EB0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FF0000"/>
                </a:solidFill>
              </a:rPr>
              <a:t>Kenmerken beroerte (herseninfarct)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9ABC13-B86C-D9B3-D495-275EFDB81E3C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838200" y="2335213"/>
            <a:ext cx="10515600" cy="384175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58775" indent="-358775" eaLnBrk="1" hangingPunct="1">
              <a:defRPr/>
            </a:pPr>
            <a:r>
              <a:rPr lang="nl-NL" altLang="nl-NL" sz="4100" kern="0" dirty="0">
                <a:solidFill>
                  <a:srgbClr val="FF0000"/>
                </a:solidFill>
                <a:latin typeface="Verdana" panose="020B0604030504040204" pitchFamily="34" charset="0"/>
              </a:rPr>
              <a:t>Scheve mond</a:t>
            </a:r>
          </a:p>
          <a:p>
            <a:pPr marL="358775" indent="-358775" eaLnBrk="1" hangingPunct="1">
              <a:defRPr/>
            </a:pPr>
            <a:r>
              <a:rPr lang="nl-NL" altLang="nl-NL" sz="4100" kern="0" dirty="0">
                <a:solidFill>
                  <a:srgbClr val="FF0000"/>
                </a:solidFill>
                <a:latin typeface="Verdana" panose="020B0604030504040204" pitchFamily="34" charset="0"/>
              </a:rPr>
              <a:t>Verwarde spraak</a:t>
            </a:r>
          </a:p>
          <a:p>
            <a:pPr marL="358775" indent="-358775" eaLnBrk="1" hangingPunct="1">
              <a:defRPr/>
            </a:pPr>
            <a:r>
              <a:rPr lang="nl-NL" altLang="nl-NL" sz="4100" kern="0" dirty="0">
                <a:solidFill>
                  <a:srgbClr val="FF0000"/>
                </a:solidFill>
                <a:latin typeface="Verdana" panose="020B0604030504040204" pitchFamily="34" charset="0"/>
              </a:rPr>
              <a:t>Lamme arm</a:t>
            </a:r>
          </a:p>
          <a:p>
            <a:pPr marL="358775" indent="-358775" eaLnBrk="1" hangingPunct="1">
              <a:defRPr/>
            </a:pPr>
            <a:endParaRPr lang="nl-NL" altLang="nl-NL" sz="4100" kern="0" dirty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nl-NL" altLang="nl-NL" sz="4100" b="1" kern="0" dirty="0">
                <a:solidFill>
                  <a:srgbClr val="FF0000"/>
                </a:solidFill>
                <a:latin typeface="Verdana" panose="020B0604030504040204" pitchFamily="34" charset="0"/>
              </a:rPr>
              <a:t>BEL 112</a:t>
            </a:r>
          </a:p>
          <a:p>
            <a:pPr marL="358775" indent="-358775" eaLnBrk="1" hangingPunct="1">
              <a:defRPr/>
            </a:pPr>
            <a:endParaRPr lang="en-US" altLang="nl-NL" kern="0" dirty="0">
              <a:solidFill>
                <a:srgbClr val="00007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933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C70370-1862-FB2C-50A3-5E636418B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Hart- en Vaatziekten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972647-A418-5482-6DA7-70321BE63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nl-NL" altLang="nl-NL" sz="4000" b="1" dirty="0">
                <a:solidFill>
                  <a:srgbClr val="000070"/>
                </a:solidFill>
                <a:latin typeface="Verdana" panose="020B0604030504040204" pitchFamily="34" charset="0"/>
              </a:rPr>
              <a:t>TIA</a:t>
            </a:r>
          </a:p>
          <a:p>
            <a:pPr eaLnBrk="1" hangingPunct="1"/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Als de verschijnselen van een beroerte binnen 24 uur verdwijnen, spreken we van een TIA (</a:t>
            </a:r>
            <a:r>
              <a:rPr lang="nl-NL" altLang="nl-NL" sz="2400" dirty="0" err="1">
                <a:solidFill>
                  <a:srgbClr val="000070"/>
                </a:solidFill>
                <a:latin typeface="Verdana" panose="020B0604030504040204" pitchFamily="34" charset="0"/>
              </a:rPr>
              <a:t>Transient</a:t>
            </a: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 </a:t>
            </a:r>
            <a:r>
              <a:rPr lang="nl-NL" altLang="nl-NL" sz="2400" dirty="0" err="1">
                <a:solidFill>
                  <a:srgbClr val="000070"/>
                </a:solidFill>
                <a:latin typeface="Verdana" panose="020B0604030504040204" pitchFamily="34" charset="0"/>
              </a:rPr>
              <a:t>Ischaemic</a:t>
            </a: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 Attack)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196259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6EAB92-FCAB-6798-8654-15C472796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Hart- en Vaatziekten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BAD637-59C9-E9C7-DE65-D2EED03C8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3600" b="1" dirty="0">
                <a:solidFill>
                  <a:srgbClr val="002060"/>
                </a:solidFill>
              </a:rPr>
              <a:t>Etalagebenen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000" dirty="0">
                <a:solidFill>
                  <a:srgbClr val="000070"/>
                </a:solidFill>
                <a:latin typeface="Verdana" panose="020B0604030504040204" pitchFamily="34" charset="0"/>
              </a:rPr>
              <a:t>vernauwing van een beenslagader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000" dirty="0">
                <a:solidFill>
                  <a:srgbClr val="000070"/>
                </a:solidFill>
                <a:latin typeface="Verdana" panose="020B0604030504040204" pitchFamily="34" charset="0"/>
              </a:rPr>
              <a:t>beenspieren krijgen onvoldoende zuurstofrijk bloed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000" dirty="0">
                <a:solidFill>
                  <a:srgbClr val="000070"/>
                </a:solidFill>
                <a:latin typeface="Verdana" panose="020B0604030504040204" pitchFamily="34" charset="0"/>
              </a:rPr>
              <a:t>stekende pijn bij het lopen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000" dirty="0">
                <a:solidFill>
                  <a:srgbClr val="000070"/>
                </a:solidFill>
                <a:latin typeface="Verdana" panose="020B0604030504040204" pitchFamily="34" charset="0"/>
              </a:rPr>
              <a:t>de term verwijst naar het feit dat bij veel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nl-NL" altLang="nl-NL" sz="2000" dirty="0">
                <a:solidFill>
                  <a:srgbClr val="000070"/>
                </a:solidFill>
              </a:rPr>
              <a:t>   </a:t>
            </a:r>
            <a:r>
              <a:rPr lang="nl-NL" altLang="nl-NL" sz="2000" dirty="0">
                <a:solidFill>
                  <a:srgbClr val="000070"/>
                </a:solidFill>
                <a:latin typeface="Verdana" panose="020B0604030504040204" pitchFamily="34" charset="0"/>
              </a:rPr>
              <a:t>etalages wordt stilgestaan</a:t>
            </a:r>
          </a:p>
          <a:p>
            <a:endParaRPr lang="nl-NL" dirty="0"/>
          </a:p>
        </p:txBody>
      </p:sp>
      <p:pic>
        <p:nvPicPr>
          <p:cNvPr id="4" name="Picture 5" descr="15_athero_extremities">
            <a:extLst>
              <a:ext uri="{FF2B5EF4-FFF2-40B4-BE49-F238E27FC236}">
                <a16:creationId xmlns:a16="http://schemas.microsoft.com/office/drawing/2014/main" id="{BAD0FC70-D671-0E90-7D88-FC8B987CC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88" y="2824440"/>
            <a:ext cx="30003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636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16C84A-9649-F04A-305D-F4197A16D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Hart- en Vaatziekten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717334-5B34-3DA1-B6F1-9DDFBF844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2638"/>
            <a:ext cx="10515600" cy="44589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3200" b="1" dirty="0">
                <a:solidFill>
                  <a:srgbClr val="002060"/>
                </a:solidFill>
              </a:rPr>
              <a:t>Trombose</a:t>
            </a:r>
          </a:p>
          <a:p>
            <a:pPr marL="0" indent="0">
              <a:buNone/>
            </a:pPr>
            <a:endParaRPr lang="nl-NL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5" descr="bloedvat">
            <a:extLst>
              <a:ext uri="{FF2B5EF4-FFF2-40B4-BE49-F238E27FC236}">
                <a16:creationId xmlns:a16="http://schemas.microsoft.com/office/drawing/2014/main" id="{611CF585-782C-89B5-887A-805ABAE10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954" y="2742361"/>
            <a:ext cx="6408738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A677AEF-0878-5753-D128-8A23F739DEC3}"/>
              </a:ext>
            </a:extLst>
          </p:cNvPr>
          <p:cNvSpPr txBox="1"/>
          <p:nvPr/>
        </p:nvSpPr>
        <p:spPr>
          <a:xfrm>
            <a:off x="2473191" y="4912777"/>
            <a:ext cx="66399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nl-NL" altLang="nl-NL" sz="2000" dirty="0">
                <a:solidFill>
                  <a:srgbClr val="002060"/>
                </a:solidFill>
                <a:latin typeface="Verdana" panose="020B0604030504040204" pitchFamily="34" charset="0"/>
              </a:rPr>
              <a:t>vernauwing slagader door bloedpropje of bloedstolsel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nl-NL" altLang="nl-NL" sz="2000" dirty="0">
                <a:solidFill>
                  <a:srgbClr val="002060"/>
                </a:solidFill>
                <a:latin typeface="Verdana" panose="020B0604030504040204" pitchFamily="34" charset="0"/>
              </a:rPr>
              <a:t>komt meestal voor in: bekken, benen en longen</a:t>
            </a:r>
          </a:p>
        </p:txBody>
      </p:sp>
    </p:spTree>
    <p:extLst>
      <p:ext uri="{BB962C8B-B14F-4D97-AF65-F5344CB8AC3E}">
        <p14:creationId xmlns:p14="http://schemas.microsoft.com/office/powerpoint/2010/main" val="2752501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71F560-A936-A149-18A7-6CF075E6F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altLang="nl-NL" dirty="0">
                <a:solidFill>
                  <a:srgbClr val="000070"/>
                </a:solidFill>
                <a:latin typeface="Verdana" panose="020B0604030504040204" pitchFamily="34" charset="0"/>
              </a:rPr>
              <a:t>Hart- en Vaatziekten (oud)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828A73-7348-4065-34E3-2A881349D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eaLnBrk="1" hangingPunct="1"/>
            <a:r>
              <a:rPr kumimoji="1" lang="en-US" altLang="nl-NL" sz="3600" dirty="0">
                <a:solidFill>
                  <a:srgbClr val="000070"/>
                </a:solidFill>
                <a:latin typeface="Verdana" panose="020B0604030504040204" pitchFamily="34" charset="0"/>
              </a:rPr>
              <a:t>Elke week </a:t>
            </a:r>
            <a:r>
              <a:rPr kumimoji="1" lang="en-US" altLang="nl-NL" sz="3600" dirty="0" err="1">
                <a:solidFill>
                  <a:srgbClr val="000070"/>
                </a:solidFill>
                <a:latin typeface="Verdana" panose="020B0604030504040204" pitchFamily="34" charset="0"/>
              </a:rPr>
              <a:t>krijgen</a:t>
            </a:r>
            <a:r>
              <a:rPr kumimoji="1" lang="en-US" altLang="nl-NL" sz="3600" dirty="0">
                <a:solidFill>
                  <a:srgbClr val="000070"/>
                </a:solidFill>
                <a:latin typeface="Verdana" panose="020B0604030504040204" pitchFamily="34" charset="0"/>
              </a:rPr>
              <a:t> 300 </a:t>
            </a:r>
            <a:r>
              <a:rPr kumimoji="1" lang="en-US" altLang="nl-NL" sz="3600" dirty="0" err="1">
                <a:solidFill>
                  <a:srgbClr val="000070"/>
                </a:solidFill>
                <a:latin typeface="Verdana" panose="020B0604030504040204" pitchFamily="34" charset="0"/>
              </a:rPr>
              <a:t>Nederlanders</a:t>
            </a:r>
            <a:r>
              <a:rPr kumimoji="1" lang="en-US" altLang="nl-NL" sz="3600" dirty="0">
                <a:solidFill>
                  <a:srgbClr val="000070"/>
                </a:solidFill>
                <a:latin typeface="Verdana" panose="020B0604030504040204" pitchFamily="34" charset="0"/>
              </a:rPr>
              <a:t> </a:t>
            </a:r>
            <a:r>
              <a:rPr kumimoji="1" lang="en-US" altLang="nl-NL" sz="3600" dirty="0" err="1">
                <a:solidFill>
                  <a:srgbClr val="000070"/>
                </a:solidFill>
                <a:latin typeface="Verdana" panose="020B0604030504040204" pitchFamily="34" charset="0"/>
              </a:rPr>
              <a:t>een</a:t>
            </a:r>
            <a:r>
              <a:rPr kumimoji="1" lang="en-US" altLang="nl-NL" sz="3600" dirty="0">
                <a:solidFill>
                  <a:srgbClr val="000070"/>
                </a:solidFill>
                <a:latin typeface="Verdana" panose="020B0604030504040204" pitchFamily="34" charset="0"/>
              </a:rPr>
              <a:t> </a:t>
            </a:r>
            <a:r>
              <a:rPr kumimoji="1" lang="en-US" altLang="nl-NL" sz="3600" dirty="0" err="1">
                <a:solidFill>
                  <a:srgbClr val="000070"/>
                </a:solidFill>
                <a:latin typeface="Verdana" panose="020B0604030504040204" pitchFamily="34" charset="0"/>
              </a:rPr>
              <a:t>hartstilstand</a:t>
            </a:r>
            <a:r>
              <a:rPr kumimoji="1" lang="en-US" altLang="nl-NL" sz="3600" dirty="0">
                <a:solidFill>
                  <a:srgbClr val="000070"/>
                </a:solidFill>
                <a:latin typeface="Verdana" panose="020B0604030504040204" pitchFamily="34" charset="0"/>
              </a:rPr>
              <a:t>. </a:t>
            </a:r>
          </a:p>
          <a:p>
            <a:pPr algn="l" eaLnBrk="1" hangingPunct="1"/>
            <a:r>
              <a:rPr kumimoji="1" lang="en-US" altLang="nl-NL" sz="3600" dirty="0" err="1">
                <a:solidFill>
                  <a:srgbClr val="000070"/>
                </a:solidFill>
                <a:latin typeface="Verdana" panose="020B0604030504040204" pitchFamily="34" charset="0"/>
              </a:rPr>
              <a:t>Slechts</a:t>
            </a:r>
            <a:r>
              <a:rPr kumimoji="1" lang="en-US" altLang="nl-NL" sz="3600" dirty="0">
                <a:solidFill>
                  <a:srgbClr val="000070"/>
                </a:solidFill>
                <a:latin typeface="Verdana" panose="020B0604030504040204" pitchFamily="34" charset="0"/>
              </a:rPr>
              <a:t> 5-10% van de </a:t>
            </a:r>
            <a:r>
              <a:rPr kumimoji="1" lang="en-US" altLang="nl-NL" sz="3600" dirty="0" err="1">
                <a:solidFill>
                  <a:srgbClr val="000070"/>
                </a:solidFill>
                <a:latin typeface="Verdana" panose="020B0604030504040204" pitchFamily="34" charset="0"/>
              </a:rPr>
              <a:t>slachtoffers</a:t>
            </a:r>
            <a:r>
              <a:rPr kumimoji="1" lang="en-US" altLang="nl-NL" sz="3600" dirty="0">
                <a:solidFill>
                  <a:srgbClr val="000070"/>
                </a:solidFill>
                <a:latin typeface="Verdana" panose="020B0604030504040204" pitchFamily="34" charset="0"/>
              </a:rPr>
              <a:t> </a:t>
            </a:r>
            <a:r>
              <a:rPr kumimoji="1" lang="en-US" altLang="nl-NL" sz="3600" dirty="0" err="1">
                <a:solidFill>
                  <a:srgbClr val="000070"/>
                </a:solidFill>
                <a:latin typeface="Verdana" panose="020B0604030504040204" pitchFamily="34" charset="0"/>
              </a:rPr>
              <a:t>wordt</a:t>
            </a:r>
            <a:r>
              <a:rPr kumimoji="1" lang="en-US" altLang="nl-NL" sz="3600" dirty="0">
                <a:solidFill>
                  <a:srgbClr val="000070"/>
                </a:solidFill>
                <a:latin typeface="Verdana" panose="020B0604030504040204" pitchFamily="34" charset="0"/>
              </a:rPr>
              <a:t> </a:t>
            </a:r>
            <a:r>
              <a:rPr kumimoji="1" lang="en-US" altLang="nl-NL" sz="3600" dirty="0" err="1">
                <a:solidFill>
                  <a:srgbClr val="000070"/>
                </a:solidFill>
                <a:latin typeface="Verdana" panose="020B0604030504040204" pitchFamily="34" charset="0"/>
              </a:rPr>
              <a:t>gered</a:t>
            </a:r>
            <a:r>
              <a:rPr kumimoji="1" lang="en-US" altLang="nl-NL" sz="3600" dirty="0">
                <a:solidFill>
                  <a:srgbClr val="000070"/>
                </a:solidFill>
                <a:latin typeface="Verdana" panose="020B0604030504040204" pitchFamily="34" charset="0"/>
              </a:rPr>
              <a:t>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306982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179C5E-AD87-C0D1-A0F1-8CE5D9CBB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Hart- en Vaatziekten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342ADF-3D85-08F4-383C-82D08061E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b="1" dirty="0">
                <a:solidFill>
                  <a:srgbClr val="002060"/>
                </a:solidFill>
              </a:rPr>
              <a:t>Spataders</a:t>
            </a:r>
          </a:p>
          <a:p>
            <a:pPr marL="0" indent="0">
              <a:buNone/>
            </a:pPr>
            <a:endParaRPr lang="nl-NL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5" descr="spatader">
            <a:extLst>
              <a:ext uri="{FF2B5EF4-FFF2-40B4-BE49-F238E27FC236}">
                <a16:creationId xmlns:a16="http://schemas.microsoft.com/office/drawing/2014/main" id="{309D7651-DDCE-B3B9-4F29-4FCE28EA7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142" y="3068495"/>
            <a:ext cx="473392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2572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384A04-DD37-BA7F-96C8-55683B1BE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Hart- en Vaatziekten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7CC117-249B-0342-ACFD-F0CF13E47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5426"/>
            <a:ext cx="10515600" cy="407564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sz="3200" b="1" dirty="0">
                <a:solidFill>
                  <a:srgbClr val="002060"/>
                </a:solidFill>
              </a:rPr>
              <a:t>Spataders</a:t>
            </a:r>
          </a:p>
          <a:p>
            <a:pPr eaLnBrk="1" hangingPunct="1">
              <a:lnSpc>
                <a:spcPct val="120000"/>
              </a:lnSpc>
            </a:pPr>
            <a:r>
              <a:rPr lang="nl-NL" altLang="nl-NL" sz="3000" dirty="0">
                <a:solidFill>
                  <a:srgbClr val="000070"/>
                </a:solidFill>
                <a:latin typeface="Verdana" panose="020B0604030504040204" pitchFamily="34" charset="0"/>
              </a:rPr>
              <a:t>meestal van de benen</a:t>
            </a:r>
          </a:p>
          <a:p>
            <a:pPr eaLnBrk="1" hangingPunct="1">
              <a:lnSpc>
                <a:spcPct val="120000"/>
              </a:lnSpc>
            </a:pPr>
            <a:r>
              <a:rPr lang="nl-NL" altLang="nl-NL" sz="3000" dirty="0">
                <a:solidFill>
                  <a:srgbClr val="000070"/>
                </a:solidFill>
                <a:latin typeface="Verdana" panose="020B0604030504040204" pitchFamily="34" charset="0"/>
              </a:rPr>
              <a:t>verwijding van de aders en verslechtering van de kleppen</a:t>
            </a:r>
          </a:p>
          <a:p>
            <a:pPr eaLnBrk="1" hangingPunct="1">
              <a:lnSpc>
                <a:spcPct val="120000"/>
              </a:lnSpc>
            </a:pPr>
            <a:r>
              <a:rPr lang="nl-NL" altLang="nl-NL" sz="3000" dirty="0">
                <a:solidFill>
                  <a:srgbClr val="000070"/>
                </a:solidFill>
                <a:latin typeface="Verdana" panose="020B0604030504040204" pitchFamily="34" charset="0"/>
              </a:rPr>
              <a:t>belemmering bloedstroom naar het hart</a:t>
            </a:r>
          </a:p>
          <a:p>
            <a:pPr eaLnBrk="1" hangingPunct="1">
              <a:lnSpc>
                <a:spcPct val="120000"/>
              </a:lnSpc>
            </a:pPr>
            <a:r>
              <a:rPr lang="nl-NL" altLang="nl-NL" sz="3000" dirty="0">
                <a:solidFill>
                  <a:srgbClr val="000070"/>
                </a:solidFill>
                <a:latin typeface="Verdana" panose="020B0604030504040204" pitchFamily="34" charset="0"/>
              </a:rPr>
              <a:t>bij het lopen persen de beenspieren het bloed in de aders naar boven, de kuitspier is hierbij belangrijk. De verwijding van de ader is vrij dicht onder de huid zichtbaar; de aders hebben weinig steun van de omgeving</a:t>
            </a:r>
          </a:p>
          <a:p>
            <a:pPr marL="0" indent="0">
              <a:buNone/>
            </a:pPr>
            <a:endParaRPr lang="nl-NL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1499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31273-588D-BD9E-D61C-782673012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Hart- en Vaatziekten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E9E9E9-8957-213F-0BAD-7F879437E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3200" b="1" dirty="0">
                <a:solidFill>
                  <a:srgbClr val="002060"/>
                </a:solidFill>
              </a:rPr>
              <a:t>Aambeien</a:t>
            </a:r>
          </a:p>
          <a:p>
            <a:pPr marL="357188" indent="-357188" eaLnBrk="1" hangingPunct="1"/>
            <a:r>
              <a:rPr kumimoji="1" lang="nl-NL" altLang="nl-NL" sz="3200" dirty="0">
                <a:solidFill>
                  <a:srgbClr val="002060"/>
                </a:solidFill>
                <a:latin typeface="Verdana" panose="020B0604030504040204" pitchFamily="34" charset="0"/>
              </a:rPr>
              <a:t>uitzetting van de aders in de endeldarm door stuwing in de anus</a:t>
            </a:r>
          </a:p>
          <a:p>
            <a:pPr marL="357188" indent="-357188" eaLnBrk="1" hangingPunct="1"/>
            <a:r>
              <a:rPr kumimoji="1" lang="nl-NL" altLang="nl-NL" sz="3200" dirty="0">
                <a:solidFill>
                  <a:srgbClr val="002060"/>
                </a:solidFill>
                <a:latin typeface="Verdana" panose="020B0604030504040204" pitchFamily="34" charset="0"/>
              </a:rPr>
              <a:t>belemmering van terugvloeien van het bloed naar de buikorganen</a:t>
            </a:r>
          </a:p>
          <a:p>
            <a:pPr marL="0" indent="0">
              <a:buNone/>
            </a:pPr>
            <a:endParaRPr lang="nl-NL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7882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DCF72-E2BE-24D6-5A83-406C7575F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Hart- en Vaatziekten</a:t>
            </a:r>
            <a:br>
              <a:rPr lang="nl-NL" dirty="0">
                <a:solidFill>
                  <a:srgbClr val="002060"/>
                </a:solidFill>
              </a:rPr>
            </a:br>
            <a:r>
              <a:rPr lang="nl-NL" dirty="0">
                <a:solidFill>
                  <a:srgbClr val="002060"/>
                </a:solidFill>
              </a:rPr>
              <a:t>Aambeien</a:t>
            </a:r>
          </a:p>
        </p:txBody>
      </p:sp>
      <p:pic>
        <p:nvPicPr>
          <p:cNvPr id="4" name="Picture 5" descr="aambei">
            <a:extLst>
              <a:ext uri="{FF2B5EF4-FFF2-40B4-BE49-F238E27FC236}">
                <a16:creationId xmlns:a16="http://schemas.microsoft.com/office/drawing/2014/main" id="{74FCD96A-1220-0C7A-B63E-CDF1ED121C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681" y="2687985"/>
            <a:ext cx="3148826" cy="335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9635DB3-47A5-3540-7007-72F5F422A31F}"/>
              </a:ext>
            </a:extLst>
          </p:cNvPr>
          <p:cNvSpPr txBox="1"/>
          <p:nvPr/>
        </p:nvSpPr>
        <p:spPr>
          <a:xfrm>
            <a:off x="5256088" y="2687567"/>
            <a:ext cx="6097712" cy="2590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nl-NL" altLang="nl-NL" sz="2800" dirty="0">
                <a:solidFill>
                  <a:srgbClr val="002060"/>
                </a:solidFill>
                <a:latin typeface="Verdana" panose="020B0604030504040204" pitchFamily="34" charset="0"/>
              </a:rPr>
              <a:t>inwendige aambeien (A)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nl-NL" altLang="nl-NL" sz="2800" dirty="0">
                <a:solidFill>
                  <a:srgbClr val="002060"/>
                </a:solidFill>
                <a:latin typeface="Verdana" panose="020B0604030504040204" pitchFamily="34" charset="0"/>
              </a:rPr>
              <a:t>uitwendige aambeien (B)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nl-NL" altLang="nl-NL" sz="2800" dirty="0">
                <a:solidFill>
                  <a:srgbClr val="002060"/>
                </a:solidFill>
                <a:latin typeface="Verdana" panose="020B0604030504040204" pitchFamily="34" charset="0"/>
              </a:rPr>
              <a:t>in- en uitwendige aambei (C)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nl-NL" altLang="nl-NL" sz="2800" dirty="0">
                <a:solidFill>
                  <a:srgbClr val="002060"/>
                </a:solidFill>
                <a:latin typeface="Verdana" panose="020B0604030504040204" pitchFamily="34" charset="0"/>
              </a:rPr>
              <a:t>aambei met trombose (D)</a:t>
            </a:r>
          </a:p>
        </p:txBody>
      </p:sp>
    </p:spTree>
    <p:extLst>
      <p:ext uri="{BB962C8B-B14F-4D97-AF65-F5344CB8AC3E}">
        <p14:creationId xmlns:p14="http://schemas.microsoft.com/office/powerpoint/2010/main" val="15677211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9EB62F-C747-3760-219C-002FBE23B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nl-NL" sz="4000" b="1" dirty="0">
                <a:solidFill>
                  <a:srgbClr val="002060"/>
                </a:solidFill>
                <a:latin typeface="Verdana" panose="020B0604030504040204" pitchFamily="34" charset="0"/>
              </a:rPr>
              <a:t>Hart- en </a:t>
            </a:r>
            <a:r>
              <a:rPr lang="en-US" altLang="nl-NL" sz="40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vaatziekten</a:t>
            </a:r>
            <a:r>
              <a:rPr lang="en-US" altLang="nl-NL" sz="40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altLang="nl-NL" sz="4000" b="1" dirty="0">
                <a:solidFill>
                  <a:srgbClr val="FF0000"/>
                </a:solidFill>
                <a:latin typeface="Verdana" panose="020B0604030504040204" pitchFamily="34" charset="0"/>
              </a:rPr>
              <a:t>Er </a:t>
            </a:r>
            <a:r>
              <a:rPr lang="en-US" altLang="nl-NL" sz="4000" b="1" dirty="0" err="1">
                <a:solidFill>
                  <a:srgbClr val="FF0000"/>
                </a:solidFill>
                <a:latin typeface="Verdana" panose="020B0604030504040204" pitchFamily="34" charset="0"/>
              </a:rPr>
              <a:t>uit</a:t>
            </a:r>
            <a:r>
              <a:rPr lang="en-US" altLang="nl-NL" sz="4000" b="1" dirty="0">
                <a:solidFill>
                  <a:srgbClr val="FF0000"/>
                </a:solidFill>
                <a:latin typeface="Verdana" panose="020B0604030504040204" pitchFamily="34" charset="0"/>
              </a:rPr>
              <a:t>?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B08382-B26E-03D5-53C2-3917B243B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altLang="nl-NL" dirty="0">
                <a:solidFill>
                  <a:srgbClr val="002060"/>
                </a:solidFill>
              </a:rPr>
              <a:t>Hart- en Vaatziekten Het Hart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altLang="nl-NL" dirty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altLang="nl-NL" dirty="0">
                <a:solidFill>
                  <a:srgbClr val="002060"/>
                </a:solidFill>
              </a:rPr>
              <a:t>De optimale werking van het hart kan verstoord worden door:</a:t>
            </a:r>
          </a:p>
          <a:p>
            <a:pPr eaLnBrk="1" hangingPunct="1">
              <a:lnSpc>
                <a:spcPct val="80000"/>
              </a:lnSpc>
            </a:pPr>
            <a:r>
              <a:rPr lang="nl-NL" altLang="nl-NL" dirty="0">
                <a:solidFill>
                  <a:srgbClr val="002060"/>
                </a:solidFill>
              </a:rPr>
              <a:t>ritmestoornissen</a:t>
            </a:r>
            <a:br>
              <a:rPr lang="nl-NL" altLang="nl-NL" dirty="0">
                <a:solidFill>
                  <a:srgbClr val="002060"/>
                </a:solidFill>
              </a:rPr>
            </a:br>
            <a:r>
              <a:rPr lang="nl-NL" altLang="nl-NL" dirty="0">
                <a:solidFill>
                  <a:srgbClr val="002060"/>
                </a:solidFill>
              </a:rPr>
              <a:t>- samentrekking van het hart te snel of te langzaam</a:t>
            </a:r>
            <a:br>
              <a:rPr lang="nl-NL" altLang="nl-NL" dirty="0">
                <a:solidFill>
                  <a:srgbClr val="002060"/>
                </a:solidFill>
              </a:rPr>
            </a:br>
            <a:endParaRPr lang="nl-NL" altLang="nl-NL" dirty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nl-NL" altLang="nl-NL" dirty="0">
                <a:solidFill>
                  <a:srgbClr val="002060"/>
                </a:solidFill>
              </a:rPr>
              <a:t>hartfalen</a:t>
            </a:r>
            <a:br>
              <a:rPr lang="nl-NL" altLang="nl-NL" dirty="0">
                <a:solidFill>
                  <a:srgbClr val="002060"/>
                </a:solidFill>
              </a:rPr>
            </a:br>
            <a:r>
              <a:rPr lang="nl-NL" altLang="nl-NL" dirty="0">
                <a:solidFill>
                  <a:srgbClr val="002060"/>
                </a:solidFill>
              </a:rPr>
              <a:t>- het hart pompt het bloed minder goed door het lichaam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55359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8F59CC-401D-29DD-D680-E24B38D23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4110"/>
            <a:ext cx="10515600" cy="1150174"/>
          </a:xfrm>
        </p:spPr>
        <p:txBody>
          <a:bodyPr/>
          <a:lstStyle/>
          <a:p>
            <a:r>
              <a:rPr lang="en-US" altLang="nl-NL" sz="4000" b="1" dirty="0">
                <a:solidFill>
                  <a:srgbClr val="FF0000"/>
                </a:solidFill>
                <a:latin typeface="Verdana" panose="020B0604030504040204" pitchFamily="34" charset="0"/>
              </a:rPr>
              <a:t>Er </a:t>
            </a:r>
            <a:r>
              <a:rPr lang="en-US" altLang="nl-NL" sz="4000" b="1" dirty="0" err="1">
                <a:solidFill>
                  <a:srgbClr val="FF0000"/>
                </a:solidFill>
                <a:latin typeface="Verdana" panose="020B0604030504040204" pitchFamily="34" charset="0"/>
              </a:rPr>
              <a:t>uit</a:t>
            </a:r>
            <a:r>
              <a:rPr lang="en-US" altLang="nl-NL" sz="4000" b="1" dirty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r>
              <a:rPr lang="en-US" altLang="nl-NL" sz="4000" b="1" dirty="0">
                <a:solidFill>
                  <a:srgbClr val="002060"/>
                </a:solidFill>
                <a:latin typeface="Verdana" panose="020B0604030504040204" pitchFamily="34" charset="0"/>
              </a:rPr>
              <a:t>Hart- en </a:t>
            </a:r>
            <a:r>
              <a:rPr lang="en-US" altLang="nl-NL" sz="40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vaatziekten</a:t>
            </a:r>
            <a:endParaRPr lang="nl-NL" dirty="0">
              <a:solidFill>
                <a:srgbClr val="00206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684BF4-9B29-27FC-1966-49F21E0CD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9672"/>
            <a:ext cx="10515600" cy="435551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altLang="nl-NL" sz="3200" b="1" dirty="0">
                <a:solidFill>
                  <a:srgbClr val="002060"/>
                </a:solidFill>
                <a:latin typeface="Verdana" panose="020B0604030504040204" pitchFamily="34" charset="0"/>
              </a:rPr>
              <a:t>Signalen bij hart- en vaatziekten</a:t>
            </a:r>
            <a:endParaRPr lang="nl-NL" altLang="nl-NL" sz="2800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altLang="nl-NL" sz="2800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altLang="nl-NL" sz="2800" b="1" dirty="0">
                <a:solidFill>
                  <a:srgbClr val="002060"/>
                </a:solidFill>
                <a:latin typeface="Verdana" panose="020B0604030504040204" pitchFamily="34" charset="0"/>
              </a:rPr>
              <a:t>Waarschuwingen:</a:t>
            </a:r>
          </a:p>
          <a:p>
            <a:pPr eaLnBrk="1" hangingPunct="1">
              <a:lnSpc>
                <a:spcPct val="110000"/>
              </a:lnSpc>
            </a:pPr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Pijn op de borst</a:t>
            </a:r>
            <a:b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</a:br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(kan wijzen op verstopte kransslagaders)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endParaRPr lang="nl-NL" altLang="nl-NL" sz="2400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Hartkloppingen(zijn meestal onschuldig, maar kunnen op hartproblemen wijzen)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endParaRPr lang="nl-NL" altLang="nl-NL" sz="2400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Kortademigheid en vermoeidheid</a:t>
            </a:r>
            <a:b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</a:br>
            <a:r>
              <a:rPr lang="nl-NL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(door verstopte bloedvaten en hartklepproblemen)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0487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73661F-E20B-7EAD-3EF9-95BA9EB81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 sz="4000" b="1" dirty="0">
                <a:solidFill>
                  <a:srgbClr val="FF0000"/>
                </a:solidFill>
                <a:latin typeface="Verdana" panose="020B0604030504040204" pitchFamily="34" charset="0"/>
              </a:rPr>
              <a:t>Er </a:t>
            </a:r>
            <a:r>
              <a:rPr lang="en-US" altLang="nl-NL" sz="4000" b="1" dirty="0" err="1">
                <a:solidFill>
                  <a:srgbClr val="FF0000"/>
                </a:solidFill>
                <a:latin typeface="Verdana" panose="020B0604030504040204" pitchFamily="34" charset="0"/>
              </a:rPr>
              <a:t>uit</a:t>
            </a:r>
            <a:r>
              <a:rPr lang="en-US" altLang="nl-NL" sz="4000" b="1" dirty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r>
              <a:rPr lang="en-US" altLang="nl-NL" sz="4000" b="1" dirty="0">
                <a:solidFill>
                  <a:srgbClr val="002060"/>
                </a:solidFill>
                <a:latin typeface="Verdana" panose="020B0604030504040204" pitchFamily="34" charset="0"/>
              </a:rPr>
              <a:t>Hart- en </a:t>
            </a:r>
            <a:r>
              <a:rPr lang="en-US" altLang="nl-NL" sz="40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vaatziekten</a:t>
            </a:r>
            <a:endParaRPr lang="nl-NL" dirty="0">
              <a:solidFill>
                <a:srgbClr val="00206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66016D-D9BE-4D0A-1A13-37C9201E8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altLang="nl-NL" sz="2800" b="1" dirty="0">
                <a:solidFill>
                  <a:srgbClr val="002060"/>
                </a:solidFill>
                <a:latin typeface="Verdana" panose="020B0604030504040204" pitchFamily="34" charset="0"/>
              </a:rPr>
              <a:t>Signalen bij hart- en vaatziekten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altLang="nl-NL" b="1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nl-NL" altLang="nl-NL" b="1" dirty="0">
                <a:solidFill>
                  <a:srgbClr val="002060"/>
                </a:solidFill>
                <a:latin typeface="Verdana" panose="020B0604030504040204" pitchFamily="34" charset="0"/>
              </a:rPr>
              <a:t>Waarschuwingen:</a:t>
            </a:r>
            <a:endParaRPr lang="nl-NL" altLang="nl-NL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duizeligheid en flauwvallen</a:t>
            </a:r>
            <a:b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</a:br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(door een zuurstoftekort in de hersenen)</a:t>
            </a:r>
          </a:p>
          <a:p>
            <a:pPr eaLnBrk="1" hangingPunct="1">
              <a:lnSpc>
                <a:spcPct val="110000"/>
              </a:lnSpc>
            </a:pPr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kuitkramp</a:t>
            </a:r>
            <a:b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</a:br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(komt voor bij inspanning, maar is soms het gevolg van slagaderverkalking)</a:t>
            </a:r>
          </a:p>
          <a:p>
            <a:pPr eaLnBrk="1" hangingPunct="1">
              <a:lnSpc>
                <a:spcPct val="110000"/>
              </a:lnSpc>
            </a:pPr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dikke enkels</a:t>
            </a:r>
            <a:b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</a:br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(kunnen worden veroorzaakt door een trage bloedsomloop)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25531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1FA34A-EA0B-C833-8FA0-4C6DAE7B6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Hart- en Vaatziekten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09B7D6-1631-24C6-10C0-EF28CC643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 altLang="nl-NL" sz="4000" b="1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nl-NL" altLang="nl-NL" sz="4000" b="1" dirty="0">
                <a:solidFill>
                  <a:srgbClr val="002060"/>
                </a:solidFill>
                <a:latin typeface="Verdana" panose="020B0604030504040204" pitchFamily="34" charset="0"/>
              </a:rPr>
              <a:t>Vragen en discussie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74151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B11809-DD17-7917-0BFA-F24125C3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altLang="nl-NL" dirty="0">
                <a:solidFill>
                  <a:srgbClr val="000070"/>
                </a:solidFill>
                <a:latin typeface="Verdana" panose="020B0604030504040204" pitchFamily="34" charset="0"/>
              </a:rPr>
              <a:t>Hart- en Vaatziekten</a:t>
            </a:r>
            <a:br>
              <a:rPr lang="nl-NL" altLang="nl-NL" dirty="0">
                <a:solidFill>
                  <a:srgbClr val="000070"/>
                </a:solidFill>
                <a:latin typeface="Verdana" panose="020B0604030504040204" pitchFamily="34" charset="0"/>
              </a:rPr>
            </a:br>
            <a:r>
              <a:rPr lang="nl-NL" altLang="nl-NL" dirty="0">
                <a:solidFill>
                  <a:srgbClr val="000070"/>
                </a:solidFill>
                <a:latin typeface="Verdana" panose="020B0604030504040204" pitchFamily="34" charset="0"/>
              </a:rPr>
              <a:t> (nieuw, suggestie)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C36587-37D8-0FFB-B473-87B4CDD5C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eaLnBrk="1" hangingPunct="1">
              <a:buNone/>
              <a:defRPr/>
            </a:pPr>
            <a:r>
              <a:rPr kumimoji="1" lang="en-US" altLang="nl-NL" sz="2800" dirty="0">
                <a:solidFill>
                  <a:srgbClr val="000070"/>
                </a:solidFill>
                <a:latin typeface="Verdana" panose="020B0604030504040204" pitchFamily="34" charset="0"/>
              </a:rPr>
              <a:t>In Nederland: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kumimoji="1" lang="en-US" altLang="nl-NL" sz="2800" dirty="0">
                <a:solidFill>
                  <a:srgbClr val="000070"/>
                </a:solidFill>
                <a:latin typeface="Verdana" panose="020B0604030504040204" pitchFamily="34" charset="0"/>
              </a:rPr>
              <a:t>Komen </a:t>
            </a:r>
            <a:r>
              <a:rPr kumimoji="1" lang="en-US" altLang="nl-NL" sz="2800" dirty="0" err="1">
                <a:solidFill>
                  <a:srgbClr val="000070"/>
                </a:solidFill>
                <a:latin typeface="Verdana" panose="020B0604030504040204" pitchFamily="34" charset="0"/>
              </a:rPr>
              <a:t>elke</a:t>
            </a:r>
            <a:r>
              <a:rPr kumimoji="1" lang="en-US" altLang="nl-NL" sz="2800" dirty="0">
                <a:solidFill>
                  <a:srgbClr val="000070"/>
                </a:solidFill>
                <a:latin typeface="Verdana" panose="020B0604030504040204" pitchFamily="34" charset="0"/>
              </a:rPr>
              <a:t> </a:t>
            </a:r>
            <a:r>
              <a:rPr kumimoji="1" lang="en-US" altLang="nl-NL" sz="2800" dirty="0" err="1">
                <a:solidFill>
                  <a:srgbClr val="000070"/>
                </a:solidFill>
                <a:latin typeface="Verdana" panose="020B0604030504040204" pitchFamily="34" charset="0"/>
              </a:rPr>
              <a:t>dag</a:t>
            </a:r>
            <a:r>
              <a:rPr kumimoji="1" lang="en-US" altLang="nl-NL" sz="2800" dirty="0">
                <a:solidFill>
                  <a:srgbClr val="000070"/>
                </a:solidFill>
                <a:latin typeface="Verdana" panose="020B0604030504040204" pitchFamily="34" charset="0"/>
              </a:rPr>
              <a:t> 95 </a:t>
            </a:r>
            <a:r>
              <a:rPr kumimoji="1" lang="en-US" altLang="nl-NL" sz="2800" dirty="0" err="1">
                <a:solidFill>
                  <a:srgbClr val="000070"/>
                </a:solidFill>
                <a:latin typeface="Verdana" panose="020B0604030504040204" pitchFamily="34" charset="0"/>
              </a:rPr>
              <a:t>mensen</a:t>
            </a:r>
            <a:r>
              <a:rPr kumimoji="1" lang="en-US" altLang="nl-NL" sz="2800" dirty="0">
                <a:solidFill>
                  <a:srgbClr val="000070"/>
                </a:solidFill>
                <a:latin typeface="Verdana" panose="020B0604030504040204" pitchFamily="34" charset="0"/>
              </a:rPr>
              <a:t> met </a:t>
            </a:r>
            <a:r>
              <a:rPr kumimoji="1" lang="en-US" altLang="nl-NL" sz="2800" dirty="0" err="1">
                <a:solidFill>
                  <a:srgbClr val="000070"/>
                </a:solidFill>
                <a:latin typeface="Verdana" panose="020B0604030504040204" pitchFamily="34" charset="0"/>
              </a:rPr>
              <a:t>een</a:t>
            </a:r>
            <a:r>
              <a:rPr kumimoji="1" lang="en-US" altLang="nl-NL" sz="2800" dirty="0">
                <a:solidFill>
                  <a:srgbClr val="000070"/>
                </a:solidFill>
                <a:latin typeface="Verdana" panose="020B0604030504040204" pitchFamily="34" charset="0"/>
              </a:rPr>
              <a:t> </a:t>
            </a:r>
            <a:r>
              <a:rPr kumimoji="1" lang="en-US" altLang="nl-NL" sz="2800" dirty="0" err="1">
                <a:solidFill>
                  <a:srgbClr val="000070"/>
                </a:solidFill>
                <a:latin typeface="Verdana" panose="020B0604030504040204" pitchFamily="34" charset="0"/>
              </a:rPr>
              <a:t>hartinfarct</a:t>
            </a:r>
            <a:r>
              <a:rPr kumimoji="1" lang="en-US" altLang="nl-NL" sz="2800" dirty="0">
                <a:solidFill>
                  <a:srgbClr val="000070"/>
                </a:solidFill>
                <a:latin typeface="Verdana" panose="020B0604030504040204" pitchFamily="34" charset="0"/>
              </a:rPr>
              <a:t> in het </a:t>
            </a:r>
            <a:r>
              <a:rPr kumimoji="1" lang="en-US" altLang="nl-NL" sz="2800" dirty="0" err="1">
                <a:solidFill>
                  <a:srgbClr val="000070"/>
                </a:solidFill>
                <a:latin typeface="Verdana" panose="020B0604030504040204" pitchFamily="34" charset="0"/>
              </a:rPr>
              <a:t>ziekenhuis</a:t>
            </a:r>
            <a:r>
              <a:rPr kumimoji="1" lang="en-US" altLang="nl-NL" sz="2800" dirty="0">
                <a:solidFill>
                  <a:srgbClr val="000070"/>
                </a:solidFill>
                <a:latin typeface="Verdana" panose="020B0604030504040204" pitchFamily="34" charset="0"/>
              </a:rPr>
              <a:t> </a:t>
            </a:r>
            <a:r>
              <a:rPr kumimoji="1" lang="en-US" altLang="nl-NL" sz="2800" dirty="0" err="1">
                <a:solidFill>
                  <a:srgbClr val="000070"/>
                </a:solidFill>
                <a:latin typeface="Verdana" panose="020B0604030504040204" pitchFamily="34" charset="0"/>
              </a:rPr>
              <a:t>terecht</a:t>
            </a:r>
            <a:r>
              <a:rPr kumimoji="1" lang="en-US" altLang="nl-NL" sz="2800" dirty="0">
                <a:solidFill>
                  <a:srgbClr val="000070"/>
                </a:solidFill>
                <a:latin typeface="Verdana" panose="020B0604030504040204" pitchFamily="34" charset="0"/>
              </a:rPr>
              <a:t>.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kumimoji="1" lang="en-US" altLang="nl-NL" sz="2800" dirty="0" err="1">
                <a:solidFill>
                  <a:srgbClr val="000070"/>
                </a:solidFill>
                <a:latin typeface="Verdana" panose="020B0604030504040204" pitchFamily="34" charset="0"/>
              </a:rPr>
              <a:t>Krijgen</a:t>
            </a:r>
            <a:r>
              <a:rPr kumimoji="1" lang="en-US" altLang="nl-NL" sz="2800" dirty="0">
                <a:solidFill>
                  <a:srgbClr val="000070"/>
                </a:solidFill>
                <a:latin typeface="Verdana" panose="020B0604030504040204" pitchFamily="34" charset="0"/>
              </a:rPr>
              <a:t> </a:t>
            </a:r>
            <a:r>
              <a:rPr kumimoji="1" lang="en-US" altLang="nl-NL" sz="2800" dirty="0" err="1">
                <a:solidFill>
                  <a:srgbClr val="000070"/>
                </a:solidFill>
                <a:latin typeface="Verdana" panose="020B0604030504040204" pitchFamily="34" charset="0"/>
              </a:rPr>
              <a:t>elke</a:t>
            </a:r>
            <a:r>
              <a:rPr kumimoji="1" lang="en-US" altLang="nl-NL" sz="2800" dirty="0">
                <a:solidFill>
                  <a:srgbClr val="000070"/>
                </a:solidFill>
                <a:latin typeface="Verdana" panose="020B0604030504040204" pitchFamily="34" charset="0"/>
              </a:rPr>
              <a:t> </a:t>
            </a:r>
            <a:r>
              <a:rPr kumimoji="1" lang="en-US" altLang="nl-NL" sz="2800" dirty="0" err="1">
                <a:solidFill>
                  <a:srgbClr val="000070"/>
                </a:solidFill>
                <a:latin typeface="Verdana" panose="020B0604030504040204" pitchFamily="34" charset="0"/>
              </a:rPr>
              <a:t>dag</a:t>
            </a:r>
            <a:r>
              <a:rPr kumimoji="1" lang="en-US" altLang="nl-NL" sz="2800" dirty="0">
                <a:solidFill>
                  <a:srgbClr val="000070"/>
                </a:solidFill>
                <a:latin typeface="Verdana" panose="020B0604030504040204" pitchFamily="34" charset="0"/>
              </a:rPr>
              <a:t> 110 </a:t>
            </a:r>
            <a:r>
              <a:rPr kumimoji="1" lang="en-US" altLang="nl-NL" sz="2800" dirty="0" err="1">
                <a:solidFill>
                  <a:srgbClr val="000070"/>
                </a:solidFill>
                <a:latin typeface="Verdana" panose="020B0604030504040204" pitchFamily="34" charset="0"/>
              </a:rPr>
              <a:t>mensen</a:t>
            </a:r>
            <a:r>
              <a:rPr kumimoji="1" lang="en-US" altLang="nl-NL" sz="2800" dirty="0">
                <a:solidFill>
                  <a:srgbClr val="000070"/>
                </a:solidFill>
                <a:latin typeface="Verdana" panose="020B0604030504040204" pitchFamily="34" charset="0"/>
              </a:rPr>
              <a:t> </a:t>
            </a:r>
            <a:r>
              <a:rPr kumimoji="1" lang="en-US" altLang="nl-NL" sz="2800" dirty="0" err="1">
                <a:solidFill>
                  <a:srgbClr val="000070"/>
                </a:solidFill>
                <a:latin typeface="Verdana" panose="020B0604030504040204" pitchFamily="34" charset="0"/>
              </a:rPr>
              <a:t>een</a:t>
            </a:r>
            <a:r>
              <a:rPr kumimoji="1" lang="en-US" altLang="nl-NL" sz="2800" dirty="0">
                <a:solidFill>
                  <a:srgbClr val="000070"/>
                </a:solidFill>
                <a:latin typeface="Verdana" panose="020B0604030504040204" pitchFamily="34" charset="0"/>
              </a:rPr>
              <a:t> </a:t>
            </a:r>
            <a:r>
              <a:rPr kumimoji="1" lang="en-US" altLang="nl-NL" sz="2800" dirty="0" err="1">
                <a:solidFill>
                  <a:srgbClr val="000070"/>
                </a:solidFill>
                <a:latin typeface="Verdana" panose="020B0604030504040204" pitchFamily="34" charset="0"/>
              </a:rPr>
              <a:t>beroerte</a:t>
            </a:r>
            <a:r>
              <a:rPr kumimoji="1" lang="en-US" altLang="nl-NL" sz="2800" dirty="0">
                <a:solidFill>
                  <a:srgbClr val="000070"/>
                </a:solidFill>
                <a:latin typeface="Verdana" panose="020B0604030504040204" pitchFamily="34" charset="0"/>
              </a:rPr>
              <a:t> en 146 </a:t>
            </a:r>
            <a:r>
              <a:rPr kumimoji="1" lang="en-US" altLang="nl-NL" sz="2800" dirty="0" err="1">
                <a:solidFill>
                  <a:srgbClr val="000070"/>
                </a:solidFill>
                <a:latin typeface="Verdana" panose="020B0604030504040204" pitchFamily="34" charset="0"/>
              </a:rPr>
              <a:t>mensen</a:t>
            </a:r>
            <a:r>
              <a:rPr kumimoji="1" lang="en-US" altLang="nl-NL" sz="2800" dirty="0">
                <a:solidFill>
                  <a:srgbClr val="000070"/>
                </a:solidFill>
                <a:latin typeface="Verdana" panose="020B0604030504040204" pitchFamily="34" charset="0"/>
              </a:rPr>
              <a:t> </a:t>
            </a:r>
            <a:r>
              <a:rPr kumimoji="1" lang="en-US" altLang="nl-NL" sz="2800" dirty="0" err="1">
                <a:solidFill>
                  <a:srgbClr val="000070"/>
                </a:solidFill>
                <a:latin typeface="Verdana" panose="020B0604030504040204" pitchFamily="34" charset="0"/>
              </a:rPr>
              <a:t>een</a:t>
            </a:r>
            <a:r>
              <a:rPr kumimoji="1" lang="en-US" altLang="nl-NL" sz="2800" dirty="0">
                <a:solidFill>
                  <a:srgbClr val="000070"/>
                </a:solidFill>
                <a:latin typeface="Verdana" panose="020B0604030504040204" pitchFamily="34" charset="0"/>
              </a:rPr>
              <a:t> TIA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7495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A973EC-E7F1-10DB-DA63-1F1AF4103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altLang="nl-NL" sz="4000" b="1" dirty="0">
                <a:solidFill>
                  <a:srgbClr val="000070"/>
                </a:solidFill>
                <a:latin typeface="Verdana" panose="020B0604030504040204" pitchFamily="34" charset="0"/>
              </a:rPr>
              <a:t>Hart- en Vaatziekten</a:t>
            </a:r>
            <a:endParaRPr lang="nl-NL" dirty="0"/>
          </a:p>
        </p:txBody>
      </p:sp>
      <p:sp>
        <p:nvSpPr>
          <p:cNvPr id="5" name="AutoShape 9">
            <a:extLst>
              <a:ext uri="{FF2B5EF4-FFF2-40B4-BE49-F238E27FC236}">
                <a16:creationId xmlns:a16="http://schemas.microsoft.com/office/drawing/2014/main" id="{1727851D-AEDF-A50C-EAE0-57508C1AB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7756" y="3255454"/>
            <a:ext cx="2376488" cy="27432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noFill/>
          <a:ln w="76200">
            <a:solidFill>
              <a:srgbClr val="F42F0E"/>
            </a:solidFill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42F0E"/>
            </a:extrusionClr>
            <a:contourClr>
              <a:srgbClr val="F42F0E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921C08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nl-NL"/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0F4C2345-9723-4991-2ED8-82111C8FA1AB}"/>
              </a:ext>
            </a:extLst>
          </p:cNvPr>
          <p:cNvSpPr>
            <a:spLocks noChangeArrowheads="1"/>
          </p:cNvSpPr>
          <p:nvPr/>
        </p:nvSpPr>
        <p:spPr bwMode="auto">
          <a:xfrm rot="2718411">
            <a:off x="3579474" y="3113016"/>
            <a:ext cx="976313" cy="449263"/>
          </a:xfrm>
          <a:prstGeom prst="rightArrow">
            <a:avLst>
              <a:gd name="adj1" fmla="val 50000"/>
              <a:gd name="adj2" fmla="val 54329"/>
            </a:avLst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AutoShape 14">
            <a:extLst>
              <a:ext uri="{FF2B5EF4-FFF2-40B4-BE49-F238E27FC236}">
                <a16:creationId xmlns:a16="http://schemas.microsoft.com/office/drawing/2014/main" id="{65635967-5EC4-C9B5-DEB6-2B955204E9F2}"/>
              </a:ext>
            </a:extLst>
          </p:cNvPr>
          <p:cNvSpPr>
            <a:spLocks noChangeArrowheads="1"/>
          </p:cNvSpPr>
          <p:nvPr/>
        </p:nvSpPr>
        <p:spPr bwMode="auto">
          <a:xfrm rot="18884236">
            <a:off x="7523734" y="3031616"/>
            <a:ext cx="976313" cy="447675"/>
          </a:xfrm>
          <a:prstGeom prst="leftArrow">
            <a:avLst>
              <a:gd name="adj1" fmla="val 50000"/>
              <a:gd name="adj2" fmla="val 54521"/>
            </a:avLst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AutoShape 20">
            <a:extLst>
              <a:ext uri="{FF2B5EF4-FFF2-40B4-BE49-F238E27FC236}">
                <a16:creationId xmlns:a16="http://schemas.microsoft.com/office/drawing/2014/main" id="{CE52986F-414B-AE1C-EF39-110F64BFF67A}"/>
              </a:ext>
            </a:extLst>
          </p:cNvPr>
          <p:cNvSpPr>
            <a:spLocks noChangeArrowheads="1"/>
          </p:cNvSpPr>
          <p:nvPr/>
        </p:nvSpPr>
        <p:spPr bwMode="auto">
          <a:xfrm rot="18918494">
            <a:off x="3855617" y="5707208"/>
            <a:ext cx="1032281" cy="475223"/>
          </a:xfrm>
          <a:prstGeom prst="rightArrow">
            <a:avLst>
              <a:gd name="adj1" fmla="val 50000"/>
              <a:gd name="adj2" fmla="val 46405"/>
            </a:avLst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" name="AutoShape 11">
            <a:extLst>
              <a:ext uri="{FF2B5EF4-FFF2-40B4-BE49-F238E27FC236}">
                <a16:creationId xmlns:a16="http://schemas.microsoft.com/office/drawing/2014/main" id="{F33001A6-1DCF-5544-1031-1036C9CD1E9D}"/>
              </a:ext>
            </a:extLst>
          </p:cNvPr>
          <p:cNvSpPr>
            <a:spLocks noChangeArrowheads="1"/>
          </p:cNvSpPr>
          <p:nvPr/>
        </p:nvSpPr>
        <p:spPr bwMode="auto">
          <a:xfrm rot="2612450">
            <a:off x="6715597" y="5666381"/>
            <a:ext cx="997979" cy="485775"/>
          </a:xfrm>
          <a:prstGeom prst="leftArrow">
            <a:avLst>
              <a:gd name="adj1" fmla="val 50000"/>
              <a:gd name="adj2" fmla="val 46405"/>
            </a:avLst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3A0A98D-EC67-214C-8B35-BB975A8C1E13}"/>
              </a:ext>
            </a:extLst>
          </p:cNvPr>
          <p:cNvSpPr txBox="1"/>
          <p:nvPr/>
        </p:nvSpPr>
        <p:spPr>
          <a:xfrm>
            <a:off x="2085304" y="2409397"/>
            <a:ext cx="1366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Leefstijl</a:t>
            </a:r>
          </a:p>
          <a:p>
            <a:r>
              <a:rPr lang="nl-NL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Stress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227648A-A81E-4CB7-8A42-73F9BB77ABC1}"/>
              </a:ext>
            </a:extLst>
          </p:cNvPr>
          <p:cNvSpPr txBox="1"/>
          <p:nvPr/>
        </p:nvSpPr>
        <p:spPr>
          <a:xfrm>
            <a:off x="8011890" y="2341094"/>
            <a:ext cx="1440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Voeding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FF6EDEC-25A8-3F42-9D9F-398BDE28815A}"/>
              </a:ext>
            </a:extLst>
          </p:cNvPr>
          <p:cNvSpPr txBox="1"/>
          <p:nvPr/>
        </p:nvSpPr>
        <p:spPr>
          <a:xfrm>
            <a:off x="2085304" y="5944819"/>
            <a:ext cx="1503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Bewegen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0DFCDFD-75AC-9C91-9F38-1530199E8190}"/>
              </a:ext>
            </a:extLst>
          </p:cNvPr>
          <p:cNvSpPr txBox="1"/>
          <p:nvPr/>
        </p:nvSpPr>
        <p:spPr>
          <a:xfrm>
            <a:off x="7931889" y="5944819"/>
            <a:ext cx="113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Roken</a:t>
            </a:r>
          </a:p>
        </p:txBody>
      </p:sp>
    </p:spTree>
    <p:extLst>
      <p:ext uri="{BB962C8B-B14F-4D97-AF65-F5344CB8AC3E}">
        <p14:creationId xmlns:p14="http://schemas.microsoft.com/office/powerpoint/2010/main" val="1621246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1E0E70-D1A8-3267-CAEA-341DA4C95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altLang="nl-NL" sz="4000" b="1" dirty="0">
                <a:solidFill>
                  <a:srgbClr val="000070"/>
                </a:solidFill>
                <a:latin typeface="Verdana" panose="020B0604030504040204" pitchFamily="34" charset="0"/>
              </a:rPr>
              <a:t>Hart- en Vaatziekten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5A7224-4CAF-D2BE-50ED-DAF4ED9D7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b="1" dirty="0">
                <a:solidFill>
                  <a:srgbClr val="002060"/>
                </a:solidFill>
              </a:rPr>
              <a:t>Gezonde voeding</a:t>
            </a:r>
          </a:p>
          <a:p>
            <a:r>
              <a:rPr lang="nl-NL" dirty="0">
                <a:solidFill>
                  <a:srgbClr val="002060"/>
                </a:solidFill>
              </a:rPr>
              <a:t>gevarieerd;</a:t>
            </a:r>
          </a:p>
          <a:p>
            <a:r>
              <a:rPr lang="nl-NL" dirty="0">
                <a:solidFill>
                  <a:srgbClr val="002060"/>
                </a:solidFill>
              </a:rPr>
              <a:t>niet teveel;</a:t>
            </a:r>
          </a:p>
          <a:p>
            <a:r>
              <a:rPr lang="nl-NL" dirty="0">
                <a:solidFill>
                  <a:srgbClr val="002060"/>
                </a:solidFill>
              </a:rPr>
              <a:t>minder verzadigd vet;</a:t>
            </a:r>
          </a:p>
          <a:p>
            <a:r>
              <a:rPr lang="nl-NL" dirty="0">
                <a:solidFill>
                  <a:srgbClr val="002060"/>
                </a:solidFill>
              </a:rPr>
              <a:t>veel groente, fruit en brood;</a:t>
            </a:r>
          </a:p>
          <a:p>
            <a:r>
              <a:rPr lang="nl-NL" dirty="0">
                <a:solidFill>
                  <a:srgbClr val="002060"/>
                </a:solidFill>
              </a:rPr>
              <a:t>veilig.</a:t>
            </a:r>
          </a:p>
        </p:txBody>
      </p:sp>
    </p:spTree>
    <p:extLst>
      <p:ext uri="{BB962C8B-B14F-4D97-AF65-F5344CB8AC3E}">
        <p14:creationId xmlns:p14="http://schemas.microsoft.com/office/powerpoint/2010/main" val="4247257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3100E1-BE68-F50D-421E-12B5FA173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altLang="nl-NL" sz="4000" b="1" dirty="0">
                <a:solidFill>
                  <a:srgbClr val="000070"/>
                </a:solidFill>
                <a:latin typeface="Verdana" panose="020B0604030504040204" pitchFamily="34" charset="0"/>
              </a:rPr>
              <a:t>Hart- en Vaatziekten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0ECBC0-2D88-3308-E829-936F077C9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800" b="1" dirty="0">
                <a:solidFill>
                  <a:srgbClr val="002060"/>
                </a:solidFill>
              </a:rPr>
              <a:t>Gezonde voeding</a:t>
            </a:r>
          </a:p>
          <a:p>
            <a:pPr marL="0" indent="0">
              <a:buNone/>
            </a:pPr>
            <a:r>
              <a:rPr lang="nl-NL" b="1" dirty="0">
                <a:solidFill>
                  <a:srgbClr val="002060"/>
                </a:solidFill>
              </a:rPr>
              <a:t>Enkele tips:</a:t>
            </a:r>
          </a:p>
          <a:p>
            <a:r>
              <a:rPr lang="nl-NL" dirty="0">
                <a:solidFill>
                  <a:srgbClr val="002060"/>
                </a:solidFill>
              </a:rPr>
              <a:t>eet vooral lekker;</a:t>
            </a:r>
          </a:p>
          <a:p>
            <a:r>
              <a:rPr lang="nl-NL" dirty="0">
                <a:solidFill>
                  <a:srgbClr val="002060"/>
                </a:solidFill>
              </a:rPr>
              <a:t>wees zuinig met zout;</a:t>
            </a:r>
          </a:p>
          <a:p>
            <a:r>
              <a:rPr lang="nl-NL" dirty="0">
                <a:solidFill>
                  <a:srgbClr val="002060"/>
                </a:solidFill>
              </a:rPr>
              <a:t>drink voldoende (1½ tot 2 liter per dag)</a:t>
            </a:r>
          </a:p>
        </p:txBody>
      </p:sp>
    </p:spTree>
    <p:extLst>
      <p:ext uri="{BB962C8B-B14F-4D97-AF65-F5344CB8AC3E}">
        <p14:creationId xmlns:p14="http://schemas.microsoft.com/office/powerpoint/2010/main" val="3502560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35223-EA4A-F1BD-E691-F20FF65A9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Schijf van Vijf</a:t>
            </a:r>
          </a:p>
        </p:txBody>
      </p:sp>
      <p:pic>
        <p:nvPicPr>
          <p:cNvPr id="4" name="Afbeelding 1">
            <a:extLst>
              <a:ext uri="{FF2B5EF4-FFF2-40B4-BE49-F238E27FC236}">
                <a16:creationId xmlns:a16="http://schemas.microsoft.com/office/drawing/2014/main" id="{75768328-7036-A343-1B67-C2450F854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237" y="2335213"/>
            <a:ext cx="4941525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7444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AC6F9A-5786-D28E-2DB6-00375872F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Hoe bewegen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0BA6EB-EAC9-406E-A69D-90FCF0A0D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nl-NL" altLang="nl-NL" sz="3200" dirty="0">
                <a:solidFill>
                  <a:srgbClr val="110258"/>
                </a:solidFill>
              </a:rPr>
              <a:t>Fanatiek sporten hoeft niet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nl-NL" altLang="nl-NL" sz="3200" dirty="0">
                <a:solidFill>
                  <a:srgbClr val="110258"/>
                </a:solidFill>
              </a:rPr>
              <a:t>Wekelijks 2,5 uur verspreid over meer dagen matig inspannend bewegen is voldoende. Dus niet slenteren, wel stevig doorstappen.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nl-NL" altLang="nl-NL" sz="3200" dirty="0">
                <a:solidFill>
                  <a:srgbClr val="110258"/>
                </a:solidFill>
              </a:rPr>
              <a:t>Meer fietsen, lopen, tuinieren of huishoudelijk werk doen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nl-NL" altLang="nl-NL" sz="3200" dirty="0">
                <a:solidFill>
                  <a:srgbClr val="110258"/>
                </a:solidFill>
              </a:rPr>
              <a:t>Iedere beweging telt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nl-NL" altLang="nl-NL" sz="3200" dirty="0">
                <a:solidFill>
                  <a:srgbClr val="110258"/>
                </a:solidFill>
              </a:rPr>
              <a:t>2x per week oefeningen om spieren en botten te versterken en voor een goede balans.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1" lang="nl-NL" altLang="nl-NL" sz="3200" dirty="0">
              <a:solidFill>
                <a:srgbClr val="110258"/>
              </a:solidFill>
            </a:endParaRPr>
          </a:p>
          <a:p>
            <a:pPr marL="0" inden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1" lang="nl-NL" altLang="nl-NL" sz="3200" dirty="0">
                <a:solidFill>
                  <a:srgbClr val="110258"/>
                </a:solidFill>
              </a:rPr>
              <a:t>Meer is altijd beter, maar voel je niet schuldig.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nl-NL" altLang="nl-NL" sz="3200" dirty="0">
                <a:solidFill>
                  <a:srgbClr val="110258"/>
                </a:solidFill>
              </a:rPr>
              <a:t>Voorkom zitten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47057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GD-BZOTemplateNarrowcastingNieuw" id="{4205E5C5-1235-074A-9B90-E5E3391DA3A4}" vid="{B9CB5DEB-13AF-D64E-AEAF-1F48CBFA9D3C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2C50169F7E234DA27E0587F91C3D7E" ma:contentTypeVersion="4" ma:contentTypeDescription="Een nieuw document maken." ma:contentTypeScope="" ma:versionID="ef5cafef455ad09a5d00181cf9044681">
  <xsd:schema xmlns:xsd="http://www.w3.org/2001/XMLSchema" xmlns:xs="http://www.w3.org/2001/XMLSchema" xmlns:p="http://schemas.microsoft.com/office/2006/metadata/properties" xmlns:ns2="9e4dcdb8-7d09-48cb-9eff-38832f869ea9" xmlns:ns3="3b559663-40ff-4a23-ad32-4a4ee56a90c1" targetNamespace="http://schemas.microsoft.com/office/2006/metadata/properties" ma:root="true" ma:fieldsID="7487352b321e95c3bc544db04023edfb" ns2:_="" ns3:_="">
    <xsd:import namespace="9e4dcdb8-7d09-48cb-9eff-38832f869ea9"/>
    <xsd:import namespace="3b559663-40ff-4a23-ad32-4a4ee56a90c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dcdb8-7d09-48cb-9eff-38832f869ea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559663-40ff-4a23-ad32-4a4ee56a90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CE99B0-9F48-4A29-A402-C12097808E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699467-094C-4E44-BF94-A6854B4F572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D95184C-37C5-4F39-99F5-9F704C5820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4dcdb8-7d09-48cb-9eff-38832f869ea9"/>
    <ds:schemaRef ds:uri="3b559663-40ff-4a23-ad32-4a4ee56a90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NarrowCasting</Template>
  <TotalTime>416</TotalTime>
  <Words>1111</Words>
  <Application>Microsoft Office PowerPoint</Application>
  <PresentationFormat>Breedbeeld</PresentationFormat>
  <Paragraphs>228</Paragraphs>
  <Slides>37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1" baseType="lpstr">
      <vt:lpstr>Arial</vt:lpstr>
      <vt:lpstr>Calibri</vt:lpstr>
      <vt:lpstr>Verdana</vt:lpstr>
      <vt:lpstr>Kantoorthema</vt:lpstr>
      <vt:lpstr>PowerPoint-presentatie</vt:lpstr>
      <vt:lpstr>Houd je hart gezond</vt:lpstr>
      <vt:lpstr>Hart- en Vaatziekten (oud)</vt:lpstr>
      <vt:lpstr>Hart- en Vaatziekten  (nieuw, suggestie)</vt:lpstr>
      <vt:lpstr>Hart- en Vaatziekten</vt:lpstr>
      <vt:lpstr>Hart- en Vaatziekten</vt:lpstr>
      <vt:lpstr>Hart- en Vaatziekten</vt:lpstr>
      <vt:lpstr>Schijf van Vijf</vt:lpstr>
      <vt:lpstr>Hoe bewegen</vt:lpstr>
      <vt:lpstr>Hart- en Vaatziekten</vt:lpstr>
      <vt:lpstr>Hart- en Vaatziekten</vt:lpstr>
      <vt:lpstr>Hart- en Vaatziekten</vt:lpstr>
      <vt:lpstr>Hart- en Vaatziekten</vt:lpstr>
      <vt:lpstr>Hart- en Vaatziekten</vt:lpstr>
      <vt:lpstr>Hart- en Vaatziekten</vt:lpstr>
      <vt:lpstr>Hart- en Vaatziekten</vt:lpstr>
      <vt:lpstr>Hart- en Vaatziekten</vt:lpstr>
      <vt:lpstr>Hart- en Vaatziekten</vt:lpstr>
      <vt:lpstr>Hart- en Vaatziekten</vt:lpstr>
      <vt:lpstr>Hart- en Vaatziekten</vt:lpstr>
      <vt:lpstr>Hart- en Vaatziekten Angina pectoris (pijn op de borst)</vt:lpstr>
      <vt:lpstr>Hart- en Vaatziekten</vt:lpstr>
      <vt:lpstr>Hartinfarct</vt:lpstr>
      <vt:lpstr>Hartinfarct bij vrouwen</vt:lpstr>
      <vt:lpstr>Hart- en Vaatziekten Beroerte (herseninfarct)</vt:lpstr>
      <vt:lpstr>Kenmerken beroerte (herseninfarct)</vt:lpstr>
      <vt:lpstr>Hart- en Vaatziekten</vt:lpstr>
      <vt:lpstr>Hart- en Vaatziekten</vt:lpstr>
      <vt:lpstr>Hart- en Vaatziekten</vt:lpstr>
      <vt:lpstr>Hart- en Vaatziekten</vt:lpstr>
      <vt:lpstr>Hart- en Vaatziekten</vt:lpstr>
      <vt:lpstr>Hart- en Vaatziekten</vt:lpstr>
      <vt:lpstr>Hart- en Vaatziekten Aambeien</vt:lpstr>
      <vt:lpstr>Hart- en vaatziekten Er uit?</vt:lpstr>
      <vt:lpstr>Er uit Hart- en vaatziekten</vt:lpstr>
      <vt:lpstr>Er uit Hart- en vaatziekten</vt:lpstr>
      <vt:lpstr>Hart- en Vaatziekten</vt:lpstr>
    </vt:vector>
  </TitlesOfParts>
  <Company>GGD Brabant-Zuidoost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Hanny Pelders</dc:creator>
  <cp:lastModifiedBy>Hanny Pelders</cp:lastModifiedBy>
  <cp:revision>1</cp:revision>
  <dcterms:created xsi:type="dcterms:W3CDTF">2023-04-18T07:11:38Z</dcterms:created>
  <dcterms:modified xsi:type="dcterms:W3CDTF">2023-04-24T09:07:44Z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0x010100512C50169F7E234DA27E0587F91C3D7E</vt:lpwstr>
  </property>
</Properties>
</file>