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301" r:id="rId5"/>
    <p:sldId id="302" r:id="rId6"/>
    <p:sldId id="303" r:id="rId7"/>
    <p:sldId id="304" r:id="rId8"/>
    <p:sldId id="305" r:id="rId9"/>
    <p:sldId id="306" r:id="rId10"/>
    <p:sldId id="307" r:id="rId11"/>
    <p:sldId id="308" r:id="rId12"/>
    <p:sldId id="309" r:id="rId13"/>
    <p:sldId id="310" r:id="rId14"/>
    <p:sldId id="311" r:id="rId15"/>
    <p:sldId id="312" r:id="rId16"/>
    <p:sldId id="313" r:id="rId17"/>
    <p:sldId id="314" r:id="rId18"/>
    <p:sldId id="315" r:id="rId19"/>
    <p:sldId id="316" r:id="rId20"/>
    <p:sldId id="317" r:id="rId21"/>
    <p:sldId id="318" r:id="rId22"/>
    <p:sldId id="319" r:id="rId23"/>
    <p:sldId id="320" r:id="rId24"/>
    <p:sldId id="321" r:id="rId25"/>
    <p:sldId id="322" r:id="rId26"/>
    <p:sldId id="323" r:id="rId27"/>
    <p:sldId id="324" r:id="rId28"/>
    <p:sldId id="325" r:id="rId29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E89D"/>
    <a:srgbClr val="D11A6E"/>
    <a:srgbClr val="8EC34A"/>
    <a:srgbClr val="FACA21"/>
    <a:srgbClr val="0121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327"/>
  </p:normalViewPr>
  <p:slideViewPr>
    <p:cSldViewPr snapToGrid="0" snapToObjects="1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ny Pelders" userId="cee5c08d-29a5-474e-95dc-9be81352f2a9" providerId="ADAL" clId="{470B168F-4C23-4A8E-A5BE-2FDEC0255DE9}"/>
    <pc:docChg chg="custSel modSld">
      <pc:chgData name="Hanny Pelders" userId="cee5c08d-29a5-474e-95dc-9be81352f2a9" providerId="ADAL" clId="{470B168F-4C23-4A8E-A5BE-2FDEC0255DE9}" dt="2023-09-20T09:05:22.254" v="23" actId="27636"/>
      <pc:docMkLst>
        <pc:docMk/>
      </pc:docMkLst>
      <pc:sldChg chg="modSp mod">
        <pc:chgData name="Hanny Pelders" userId="cee5c08d-29a5-474e-95dc-9be81352f2a9" providerId="ADAL" clId="{470B168F-4C23-4A8E-A5BE-2FDEC0255DE9}" dt="2023-09-20T09:03:05.896" v="7" actId="122"/>
        <pc:sldMkLst>
          <pc:docMk/>
          <pc:sldMk cId="1026852430" sldId="304"/>
        </pc:sldMkLst>
        <pc:spChg chg="mod">
          <ac:chgData name="Hanny Pelders" userId="cee5c08d-29a5-474e-95dc-9be81352f2a9" providerId="ADAL" clId="{470B168F-4C23-4A8E-A5BE-2FDEC0255DE9}" dt="2023-09-20T09:03:05.896" v="7" actId="122"/>
          <ac:spMkLst>
            <pc:docMk/>
            <pc:sldMk cId="1026852430" sldId="304"/>
            <ac:spMk id="3" creationId="{C939115E-CC15-9603-C4BB-AB54FC04C89B}"/>
          </ac:spMkLst>
        </pc:spChg>
      </pc:sldChg>
      <pc:sldChg chg="modSp mod">
        <pc:chgData name="Hanny Pelders" userId="cee5c08d-29a5-474e-95dc-9be81352f2a9" providerId="ADAL" clId="{470B168F-4C23-4A8E-A5BE-2FDEC0255DE9}" dt="2023-09-20T09:03:26.475" v="8" actId="255"/>
        <pc:sldMkLst>
          <pc:docMk/>
          <pc:sldMk cId="3302293573" sldId="307"/>
        </pc:sldMkLst>
        <pc:spChg chg="mod">
          <ac:chgData name="Hanny Pelders" userId="cee5c08d-29a5-474e-95dc-9be81352f2a9" providerId="ADAL" clId="{470B168F-4C23-4A8E-A5BE-2FDEC0255DE9}" dt="2023-09-20T09:03:26.475" v="8" actId="255"/>
          <ac:spMkLst>
            <pc:docMk/>
            <pc:sldMk cId="3302293573" sldId="307"/>
            <ac:spMk id="3" creationId="{431CD700-B6A6-318F-E54B-B7CF96405F37}"/>
          </ac:spMkLst>
        </pc:spChg>
      </pc:sldChg>
      <pc:sldChg chg="modSp mod">
        <pc:chgData name="Hanny Pelders" userId="cee5c08d-29a5-474e-95dc-9be81352f2a9" providerId="ADAL" clId="{470B168F-4C23-4A8E-A5BE-2FDEC0255DE9}" dt="2023-09-20T09:03:46.344" v="9" actId="255"/>
        <pc:sldMkLst>
          <pc:docMk/>
          <pc:sldMk cId="3829213600" sldId="312"/>
        </pc:sldMkLst>
        <pc:spChg chg="mod">
          <ac:chgData name="Hanny Pelders" userId="cee5c08d-29a5-474e-95dc-9be81352f2a9" providerId="ADAL" clId="{470B168F-4C23-4A8E-A5BE-2FDEC0255DE9}" dt="2023-09-20T09:03:46.344" v="9" actId="255"/>
          <ac:spMkLst>
            <pc:docMk/>
            <pc:sldMk cId="3829213600" sldId="312"/>
            <ac:spMk id="3" creationId="{E9C62F40-1D1B-2C60-9343-0325DE7D170F}"/>
          </ac:spMkLst>
        </pc:spChg>
      </pc:sldChg>
      <pc:sldChg chg="modSp mod">
        <pc:chgData name="Hanny Pelders" userId="cee5c08d-29a5-474e-95dc-9be81352f2a9" providerId="ADAL" clId="{470B168F-4C23-4A8E-A5BE-2FDEC0255DE9}" dt="2023-09-20T09:04:10.672" v="12" actId="27636"/>
        <pc:sldMkLst>
          <pc:docMk/>
          <pc:sldMk cId="3294021841" sldId="314"/>
        </pc:sldMkLst>
        <pc:spChg chg="mod">
          <ac:chgData name="Hanny Pelders" userId="cee5c08d-29a5-474e-95dc-9be81352f2a9" providerId="ADAL" clId="{470B168F-4C23-4A8E-A5BE-2FDEC0255DE9}" dt="2023-09-20T09:04:10.672" v="12" actId="27636"/>
          <ac:spMkLst>
            <pc:docMk/>
            <pc:sldMk cId="3294021841" sldId="314"/>
            <ac:spMk id="3" creationId="{298BAD51-3F19-7DAA-6BB9-A8A5619AEF44}"/>
          </ac:spMkLst>
        </pc:spChg>
      </pc:sldChg>
      <pc:sldChg chg="modSp mod">
        <pc:chgData name="Hanny Pelders" userId="cee5c08d-29a5-474e-95dc-9be81352f2a9" providerId="ADAL" clId="{470B168F-4C23-4A8E-A5BE-2FDEC0255DE9}" dt="2023-09-20T09:04:41.059" v="17" actId="27636"/>
        <pc:sldMkLst>
          <pc:docMk/>
          <pc:sldMk cId="1437193588" sldId="318"/>
        </pc:sldMkLst>
        <pc:spChg chg="mod">
          <ac:chgData name="Hanny Pelders" userId="cee5c08d-29a5-474e-95dc-9be81352f2a9" providerId="ADAL" clId="{470B168F-4C23-4A8E-A5BE-2FDEC0255DE9}" dt="2023-09-20T09:04:41.059" v="17" actId="27636"/>
          <ac:spMkLst>
            <pc:docMk/>
            <pc:sldMk cId="1437193588" sldId="318"/>
            <ac:spMk id="3" creationId="{C99B714F-9310-CF93-A222-E329AD47D268}"/>
          </ac:spMkLst>
        </pc:spChg>
      </pc:sldChg>
      <pc:sldChg chg="modSp mod">
        <pc:chgData name="Hanny Pelders" userId="cee5c08d-29a5-474e-95dc-9be81352f2a9" providerId="ADAL" clId="{470B168F-4C23-4A8E-A5BE-2FDEC0255DE9}" dt="2023-09-20T09:05:10.301" v="19" actId="27636"/>
        <pc:sldMkLst>
          <pc:docMk/>
          <pc:sldMk cId="2296105729" sldId="323"/>
        </pc:sldMkLst>
        <pc:spChg chg="mod">
          <ac:chgData name="Hanny Pelders" userId="cee5c08d-29a5-474e-95dc-9be81352f2a9" providerId="ADAL" clId="{470B168F-4C23-4A8E-A5BE-2FDEC0255DE9}" dt="2023-09-20T09:05:10.301" v="19" actId="27636"/>
          <ac:spMkLst>
            <pc:docMk/>
            <pc:sldMk cId="2296105729" sldId="323"/>
            <ac:spMk id="3" creationId="{250D2E25-1624-CEDA-24BE-C14A59428A2A}"/>
          </ac:spMkLst>
        </pc:spChg>
      </pc:sldChg>
      <pc:sldChg chg="modSp mod">
        <pc:chgData name="Hanny Pelders" userId="cee5c08d-29a5-474e-95dc-9be81352f2a9" providerId="ADAL" clId="{470B168F-4C23-4A8E-A5BE-2FDEC0255DE9}" dt="2023-09-20T09:05:22.254" v="23" actId="27636"/>
        <pc:sldMkLst>
          <pc:docMk/>
          <pc:sldMk cId="4002645305" sldId="324"/>
        </pc:sldMkLst>
        <pc:spChg chg="mod">
          <ac:chgData name="Hanny Pelders" userId="cee5c08d-29a5-474e-95dc-9be81352f2a9" providerId="ADAL" clId="{470B168F-4C23-4A8E-A5BE-2FDEC0255DE9}" dt="2023-09-20T09:05:22.254" v="23" actId="27636"/>
          <ac:spMkLst>
            <pc:docMk/>
            <pc:sldMk cId="4002645305" sldId="324"/>
            <ac:spMk id="3" creationId="{F8335B1F-DE32-CFF4-C8EF-5D80ADD0514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AE1FB-C093-C94F-93CA-DD50CF8884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96313"/>
            <a:ext cx="9144000" cy="2113649"/>
          </a:xfrm>
        </p:spPr>
        <p:txBody>
          <a:bodyPr anchor="b"/>
          <a:lstStyle>
            <a:lvl1pPr algn="ctr">
              <a:defRPr sz="6000" b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6ED5A2-815F-E348-BE29-43CC87409F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CF847E-2393-B24C-A8F8-6E90C872A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CEE77E40-3412-2043-8751-ECAB75A7B3F6}" type="datetimeFigureOut">
              <a:rPr lang="nl-NL" smtClean="0"/>
              <a:pPr/>
              <a:t>20-9-2023</a:t>
            </a:fld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6BD375-8AFA-5B4B-828F-595128FA8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75427A-736E-BC40-8BDF-666B7E0FA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FA4CA3A-EBEE-0048-BDAC-00A563B903D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81501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089483-DB6B-7145-AAE3-0F5F49AA7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30D3DF-74BE-3E4E-9FD7-50F99C7E5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7E40-3412-2043-8751-ECAB75A7B3F6}" type="datetimeFigureOut">
              <a:rPr lang="nl-NL" smtClean="0"/>
              <a:t>20-9-2023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1F4E0C-F0D4-644A-AECD-A3704173A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0AD699-A4D6-9E4E-9C9D-8F7A63D12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4CA3A-EBEE-0048-BDAC-00A563B903DA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Data 3">
            <a:extLst>
              <a:ext uri="{FF2B5EF4-FFF2-40B4-BE49-F238E27FC236}">
                <a16:creationId xmlns:a16="http://schemas.microsoft.com/office/drawing/2014/main" id="{48D8700C-04ED-B544-9678-F166BE761ADE}"/>
              </a:ext>
            </a:extLst>
          </p:cNvPr>
          <p:cNvSpPr/>
          <p:nvPr userDrawn="1"/>
        </p:nvSpPr>
        <p:spPr>
          <a:xfrm>
            <a:off x="-4638671" y="-63661"/>
            <a:ext cx="10180166" cy="6985322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7971 w 10000"/>
              <a:gd name="connsiteY3" fmla="*/ 8699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7932 w 10000"/>
              <a:gd name="connsiteY3" fmla="*/ 9120 h 10000"/>
              <a:gd name="connsiteX4" fmla="*/ 0 w 10000"/>
              <a:gd name="connsiteY4" fmla="*/ 10000 h 10000"/>
              <a:gd name="connsiteX0" fmla="*/ 0 w 10118"/>
              <a:gd name="connsiteY0" fmla="*/ 10018 h 10018"/>
              <a:gd name="connsiteX1" fmla="*/ 2000 w 10118"/>
              <a:gd name="connsiteY1" fmla="*/ 18 h 10018"/>
              <a:gd name="connsiteX2" fmla="*/ 10118 w 10118"/>
              <a:gd name="connsiteY2" fmla="*/ 0 h 10018"/>
              <a:gd name="connsiteX3" fmla="*/ 7932 w 10118"/>
              <a:gd name="connsiteY3" fmla="*/ 9138 h 10018"/>
              <a:gd name="connsiteX4" fmla="*/ 0 w 10118"/>
              <a:gd name="connsiteY4" fmla="*/ 10018 h 10018"/>
              <a:gd name="connsiteX0" fmla="*/ 0 w 8294"/>
              <a:gd name="connsiteY0" fmla="*/ 9120 h 9138"/>
              <a:gd name="connsiteX1" fmla="*/ 176 w 8294"/>
              <a:gd name="connsiteY1" fmla="*/ 18 h 9138"/>
              <a:gd name="connsiteX2" fmla="*/ 8294 w 8294"/>
              <a:gd name="connsiteY2" fmla="*/ 0 h 9138"/>
              <a:gd name="connsiteX3" fmla="*/ 6108 w 8294"/>
              <a:gd name="connsiteY3" fmla="*/ 9138 h 9138"/>
              <a:gd name="connsiteX4" fmla="*/ 0 w 8294"/>
              <a:gd name="connsiteY4" fmla="*/ 9120 h 9138"/>
              <a:gd name="connsiteX0" fmla="*/ 22 w 9809"/>
              <a:gd name="connsiteY0" fmla="*/ 10000 h 10000"/>
              <a:gd name="connsiteX1" fmla="*/ 21 w 9809"/>
              <a:gd name="connsiteY1" fmla="*/ 20 h 10000"/>
              <a:gd name="connsiteX2" fmla="*/ 9809 w 9809"/>
              <a:gd name="connsiteY2" fmla="*/ 0 h 10000"/>
              <a:gd name="connsiteX3" fmla="*/ 7173 w 9809"/>
              <a:gd name="connsiteY3" fmla="*/ 10000 h 10000"/>
              <a:gd name="connsiteX4" fmla="*/ 22 w 9809"/>
              <a:gd name="connsiteY4" fmla="*/ 10000 h 10000"/>
              <a:gd name="connsiteX0" fmla="*/ 0 w 10050"/>
              <a:gd name="connsiteY0" fmla="*/ 10020 h 10020"/>
              <a:gd name="connsiteX1" fmla="*/ 71 w 10050"/>
              <a:gd name="connsiteY1" fmla="*/ 20 h 10020"/>
              <a:gd name="connsiteX2" fmla="*/ 10050 w 10050"/>
              <a:gd name="connsiteY2" fmla="*/ 0 h 10020"/>
              <a:gd name="connsiteX3" fmla="*/ 7363 w 10050"/>
              <a:gd name="connsiteY3" fmla="*/ 10000 h 10020"/>
              <a:gd name="connsiteX4" fmla="*/ 0 w 10050"/>
              <a:gd name="connsiteY4" fmla="*/ 10020 h 10020"/>
              <a:gd name="connsiteX0" fmla="*/ 0 w 10050"/>
              <a:gd name="connsiteY0" fmla="*/ 10020 h 10020"/>
              <a:gd name="connsiteX1" fmla="*/ 2031 w 10050"/>
              <a:gd name="connsiteY1" fmla="*/ 1015 h 10020"/>
              <a:gd name="connsiteX2" fmla="*/ 10050 w 10050"/>
              <a:gd name="connsiteY2" fmla="*/ 0 h 10020"/>
              <a:gd name="connsiteX3" fmla="*/ 7363 w 10050"/>
              <a:gd name="connsiteY3" fmla="*/ 10000 h 10020"/>
              <a:gd name="connsiteX4" fmla="*/ 0 w 10050"/>
              <a:gd name="connsiteY4" fmla="*/ 10020 h 10020"/>
              <a:gd name="connsiteX0" fmla="*/ 0 w 10050"/>
              <a:gd name="connsiteY0" fmla="*/ 10020 h 10020"/>
              <a:gd name="connsiteX1" fmla="*/ 1291 w 10050"/>
              <a:gd name="connsiteY1" fmla="*/ 6 h 10020"/>
              <a:gd name="connsiteX2" fmla="*/ 10050 w 10050"/>
              <a:gd name="connsiteY2" fmla="*/ 0 h 10020"/>
              <a:gd name="connsiteX3" fmla="*/ 7363 w 10050"/>
              <a:gd name="connsiteY3" fmla="*/ 10000 h 10020"/>
              <a:gd name="connsiteX4" fmla="*/ 0 w 10050"/>
              <a:gd name="connsiteY4" fmla="*/ 10020 h 10020"/>
              <a:gd name="connsiteX0" fmla="*/ 988 w 8763"/>
              <a:gd name="connsiteY0" fmla="*/ 9077 h 10000"/>
              <a:gd name="connsiteX1" fmla="*/ 4 w 8763"/>
              <a:gd name="connsiteY1" fmla="*/ 6 h 10000"/>
              <a:gd name="connsiteX2" fmla="*/ 8763 w 8763"/>
              <a:gd name="connsiteY2" fmla="*/ 0 h 10000"/>
              <a:gd name="connsiteX3" fmla="*/ 6076 w 8763"/>
              <a:gd name="connsiteY3" fmla="*/ 10000 h 10000"/>
              <a:gd name="connsiteX4" fmla="*/ 988 w 8763"/>
              <a:gd name="connsiteY4" fmla="*/ 9077 h 10000"/>
              <a:gd name="connsiteX0" fmla="*/ 7 w 10021"/>
              <a:gd name="connsiteY0" fmla="*/ 10020 h 10020"/>
              <a:gd name="connsiteX1" fmla="*/ 26 w 10021"/>
              <a:gd name="connsiteY1" fmla="*/ 6 h 10020"/>
              <a:gd name="connsiteX2" fmla="*/ 10021 w 10021"/>
              <a:gd name="connsiteY2" fmla="*/ 0 h 10020"/>
              <a:gd name="connsiteX3" fmla="*/ 6955 w 10021"/>
              <a:gd name="connsiteY3" fmla="*/ 10000 h 10020"/>
              <a:gd name="connsiteX4" fmla="*/ 7 w 10021"/>
              <a:gd name="connsiteY4" fmla="*/ 10020 h 10020"/>
              <a:gd name="connsiteX0" fmla="*/ 14 w 10028"/>
              <a:gd name="connsiteY0" fmla="*/ 10020 h 10020"/>
              <a:gd name="connsiteX1" fmla="*/ 33 w 10028"/>
              <a:gd name="connsiteY1" fmla="*/ 6 h 10020"/>
              <a:gd name="connsiteX2" fmla="*/ 10028 w 10028"/>
              <a:gd name="connsiteY2" fmla="*/ 0 h 10020"/>
              <a:gd name="connsiteX3" fmla="*/ 6962 w 10028"/>
              <a:gd name="connsiteY3" fmla="*/ 10000 h 10020"/>
              <a:gd name="connsiteX4" fmla="*/ 14 w 10028"/>
              <a:gd name="connsiteY4" fmla="*/ 10020 h 10020"/>
              <a:gd name="connsiteX0" fmla="*/ 0 w 10014"/>
              <a:gd name="connsiteY0" fmla="*/ 10020 h 10020"/>
              <a:gd name="connsiteX1" fmla="*/ 19 w 10014"/>
              <a:gd name="connsiteY1" fmla="*/ 6 h 10020"/>
              <a:gd name="connsiteX2" fmla="*/ 10014 w 10014"/>
              <a:gd name="connsiteY2" fmla="*/ 0 h 10020"/>
              <a:gd name="connsiteX3" fmla="*/ 6948 w 10014"/>
              <a:gd name="connsiteY3" fmla="*/ 10000 h 10020"/>
              <a:gd name="connsiteX4" fmla="*/ 0 w 10014"/>
              <a:gd name="connsiteY4" fmla="*/ 10020 h 10020"/>
              <a:gd name="connsiteX0" fmla="*/ 0 w 10014"/>
              <a:gd name="connsiteY0" fmla="*/ 10020 h 10020"/>
              <a:gd name="connsiteX1" fmla="*/ 19 w 10014"/>
              <a:gd name="connsiteY1" fmla="*/ 6 h 10020"/>
              <a:gd name="connsiteX2" fmla="*/ 10014 w 10014"/>
              <a:gd name="connsiteY2" fmla="*/ 0 h 10020"/>
              <a:gd name="connsiteX3" fmla="*/ 6948 w 10014"/>
              <a:gd name="connsiteY3" fmla="*/ 10000 h 10020"/>
              <a:gd name="connsiteX4" fmla="*/ 0 w 10014"/>
              <a:gd name="connsiteY4" fmla="*/ 10020 h 10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14" h="10020">
                <a:moveTo>
                  <a:pt x="0" y="10020"/>
                </a:moveTo>
                <a:cubicBezTo>
                  <a:pt x="39" y="6687"/>
                  <a:pt x="-28" y="3378"/>
                  <a:pt x="19" y="6"/>
                </a:cubicBezTo>
                <a:lnTo>
                  <a:pt x="10014" y="0"/>
                </a:lnTo>
                <a:lnTo>
                  <a:pt x="6948" y="10000"/>
                </a:lnTo>
                <a:lnTo>
                  <a:pt x="0" y="10020"/>
                </a:ln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42676" r="-4532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6713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bg>
      <p:bgPr>
        <a:solidFill>
          <a:srgbClr val="0121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ECABA-4CA3-9C4F-98DB-5E909D50C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6838827" cy="1600200"/>
          </a:xfrm>
        </p:spPr>
        <p:txBody>
          <a:bodyPr anchor="b">
            <a:normAutofit/>
          </a:bodyPr>
          <a:lstStyle>
            <a:lvl1pPr>
              <a:defRPr sz="4000">
                <a:solidFill>
                  <a:srgbClr val="FACA2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AD5A50-DA88-9447-9E19-0F2AE1D41F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45322"/>
            <a:ext cx="6158889" cy="3723665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19602B-6EEF-1C40-8075-6B7CC9560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EE77E40-3412-2043-8751-ECAB75A7B3F6}" type="datetimeFigureOut">
              <a:rPr lang="nl-NL" smtClean="0"/>
              <a:pPr/>
              <a:t>20-9-2023</a:t>
            </a:fld>
            <a:endParaRPr lang="nl-NL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578584-5F5B-C34D-ACF4-7593DA0E7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4CA3A-EBEE-0048-BDAC-00A563B903DA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Data 2">
            <a:extLst>
              <a:ext uri="{FF2B5EF4-FFF2-40B4-BE49-F238E27FC236}">
                <a16:creationId xmlns:a16="http://schemas.microsoft.com/office/drawing/2014/main" id="{6818AC45-7418-A947-9E27-6A099F963813}"/>
              </a:ext>
            </a:extLst>
          </p:cNvPr>
          <p:cNvSpPr/>
          <p:nvPr userDrawn="1"/>
        </p:nvSpPr>
        <p:spPr>
          <a:xfrm>
            <a:off x="5578998" y="-81022"/>
            <a:ext cx="8210310" cy="6985489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3557"/>
              <a:gd name="connsiteY0" fmla="*/ 10000 h 10000"/>
              <a:gd name="connsiteX1" fmla="*/ 5557 w 13557"/>
              <a:gd name="connsiteY1" fmla="*/ 0 h 10000"/>
              <a:gd name="connsiteX2" fmla="*/ 13557 w 13557"/>
              <a:gd name="connsiteY2" fmla="*/ 0 h 10000"/>
              <a:gd name="connsiteX3" fmla="*/ 11557 w 13557"/>
              <a:gd name="connsiteY3" fmla="*/ 10000 h 10000"/>
              <a:gd name="connsiteX4" fmla="*/ 0 w 13557"/>
              <a:gd name="connsiteY4" fmla="*/ 10000 h 10000"/>
              <a:gd name="connsiteX0" fmla="*/ 0 w 13557"/>
              <a:gd name="connsiteY0" fmla="*/ 10000 h 10000"/>
              <a:gd name="connsiteX1" fmla="*/ 5147 w 13557"/>
              <a:gd name="connsiteY1" fmla="*/ 17 h 10000"/>
              <a:gd name="connsiteX2" fmla="*/ 13557 w 13557"/>
              <a:gd name="connsiteY2" fmla="*/ 0 h 10000"/>
              <a:gd name="connsiteX3" fmla="*/ 11557 w 13557"/>
              <a:gd name="connsiteY3" fmla="*/ 10000 h 10000"/>
              <a:gd name="connsiteX4" fmla="*/ 0 w 13557"/>
              <a:gd name="connsiteY4" fmla="*/ 10000 h 10000"/>
              <a:gd name="connsiteX0" fmla="*/ 0 w 13570"/>
              <a:gd name="connsiteY0" fmla="*/ 10000 h 10034"/>
              <a:gd name="connsiteX1" fmla="*/ 5147 w 13570"/>
              <a:gd name="connsiteY1" fmla="*/ 17 h 10034"/>
              <a:gd name="connsiteX2" fmla="*/ 13557 w 13570"/>
              <a:gd name="connsiteY2" fmla="*/ 0 h 10034"/>
              <a:gd name="connsiteX3" fmla="*/ 13570 w 13570"/>
              <a:gd name="connsiteY3" fmla="*/ 10034 h 10034"/>
              <a:gd name="connsiteX4" fmla="*/ 0 w 13570"/>
              <a:gd name="connsiteY4" fmla="*/ 10000 h 10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70" h="10034">
                <a:moveTo>
                  <a:pt x="0" y="10000"/>
                </a:moveTo>
                <a:lnTo>
                  <a:pt x="5147" y="17"/>
                </a:lnTo>
                <a:lnTo>
                  <a:pt x="13557" y="0"/>
                </a:lnTo>
                <a:cubicBezTo>
                  <a:pt x="13561" y="3345"/>
                  <a:pt x="13566" y="6689"/>
                  <a:pt x="13570" y="10034"/>
                </a:cubicBezTo>
                <a:lnTo>
                  <a:pt x="0" y="1000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243" r="-27455"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0719480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solidFill>
          <a:srgbClr val="8EC3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ECABA-4CA3-9C4F-98DB-5E909D50C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6838827" cy="1600200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AD5A50-DA88-9447-9E19-0F2AE1D41F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45322"/>
            <a:ext cx="6158889" cy="3723665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19602B-6EEF-1C40-8075-6B7CC9560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EE77E40-3412-2043-8751-ECAB75A7B3F6}" type="datetimeFigureOut">
              <a:rPr lang="nl-NL" smtClean="0"/>
              <a:pPr/>
              <a:t>20-9-2023</a:t>
            </a:fld>
            <a:endParaRPr lang="nl-NL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578584-5F5B-C34D-ACF4-7593DA0E7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4CA3A-EBEE-0048-BDAC-00A563B903DA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Data 2">
            <a:extLst>
              <a:ext uri="{FF2B5EF4-FFF2-40B4-BE49-F238E27FC236}">
                <a16:creationId xmlns:a16="http://schemas.microsoft.com/office/drawing/2014/main" id="{6818AC45-7418-A947-9E27-6A099F963813}"/>
              </a:ext>
            </a:extLst>
          </p:cNvPr>
          <p:cNvSpPr/>
          <p:nvPr userDrawn="1"/>
        </p:nvSpPr>
        <p:spPr>
          <a:xfrm>
            <a:off x="5578998" y="-81022"/>
            <a:ext cx="8210310" cy="6985489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3557"/>
              <a:gd name="connsiteY0" fmla="*/ 10000 h 10000"/>
              <a:gd name="connsiteX1" fmla="*/ 5557 w 13557"/>
              <a:gd name="connsiteY1" fmla="*/ 0 h 10000"/>
              <a:gd name="connsiteX2" fmla="*/ 13557 w 13557"/>
              <a:gd name="connsiteY2" fmla="*/ 0 h 10000"/>
              <a:gd name="connsiteX3" fmla="*/ 11557 w 13557"/>
              <a:gd name="connsiteY3" fmla="*/ 10000 h 10000"/>
              <a:gd name="connsiteX4" fmla="*/ 0 w 13557"/>
              <a:gd name="connsiteY4" fmla="*/ 10000 h 10000"/>
              <a:gd name="connsiteX0" fmla="*/ 0 w 13557"/>
              <a:gd name="connsiteY0" fmla="*/ 10000 h 10000"/>
              <a:gd name="connsiteX1" fmla="*/ 5147 w 13557"/>
              <a:gd name="connsiteY1" fmla="*/ 17 h 10000"/>
              <a:gd name="connsiteX2" fmla="*/ 13557 w 13557"/>
              <a:gd name="connsiteY2" fmla="*/ 0 h 10000"/>
              <a:gd name="connsiteX3" fmla="*/ 11557 w 13557"/>
              <a:gd name="connsiteY3" fmla="*/ 10000 h 10000"/>
              <a:gd name="connsiteX4" fmla="*/ 0 w 13557"/>
              <a:gd name="connsiteY4" fmla="*/ 10000 h 10000"/>
              <a:gd name="connsiteX0" fmla="*/ 0 w 13570"/>
              <a:gd name="connsiteY0" fmla="*/ 10000 h 10034"/>
              <a:gd name="connsiteX1" fmla="*/ 5147 w 13570"/>
              <a:gd name="connsiteY1" fmla="*/ 17 h 10034"/>
              <a:gd name="connsiteX2" fmla="*/ 13557 w 13570"/>
              <a:gd name="connsiteY2" fmla="*/ 0 h 10034"/>
              <a:gd name="connsiteX3" fmla="*/ 13570 w 13570"/>
              <a:gd name="connsiteY3" fmla="*/ 10034 h 10034"/>
              <a:gd name="connsiteX4" fmla="*/ 0 w 13570"/>
              <a:gd name="connsiteY4" fmla="*/ 10000 h 10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70" h="10034">
                <a:moveTo>
                  <a:pt x="0" y="10000"/>
                </a:moveTo>
                <a:lnTo>
                  <a:pt x="5147" y="17"/>
                </a:lnTo>
                <a:lnTo>
                  <a:pt x="13557" y="0"/>
                </a:lnTo>
                <a:cubicBezTo>
                  <a:pt x="13561" y="3345"/>
                  <a:pt x="13566" y="6689"/>
                  <a:pt x="13570" y="10034"/>
                </a:cubicBezTo>
                <a:lnTo>
                  <a:pt x="0" y="1000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243" r="-27455"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7534565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bg>
      <p:bgPr>
        <a:solidFill>
          <a:srgbClr val="D11A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ECABA-4CA3-9C4F-98DB-5E909D50C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6838827" cy="1600200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AD5A50-DA88-9447-9E19-0F2AE1D41F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45322"/>
            <a:ext cx="6158889" cy="3723665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19602B-6EEF-1C40-8075-6B7CC9560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EE77E40-3412-2043-8751-ECAB75A7B3F6}" type="datetimeFigureOut">
              <a:rPr lang="nl-NL" smtClean="0"/>
              <a:pPr/>
              <a:t>20-9-2023</a:t>
            </a:fld>
            <a:endParaRPr lang="nl-NL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578584-5F5B-C34D-ACF4-7593DA0E7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4CA3A-EBEE-0048-BDAC-00A563B903DA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Data 2">
            <a:extLst>
              <a:ext uri="{FF2B5EF4-FFF2-40B4-BE49-F238E27FC236}">
                <a16:creationId xmlns:a16="http://schemas.microsoft.com/office/drawing/2014/main" id="{6818AC45-7418-A947-9E27-6A099F963813}"/>
              </a:ext>
            </a:extLst>
          </p:cNvPr>
          <p:cNvSpPr/>
          <p:nvPr userDrawn="1"/>
        </p:nvSpPr>
        <p:spPr>
          <a:xfrm>
            <a:off x="5578998" y="-81022"/>
            <a:ext cx="8210310" cy="6985489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3557"/>
              <a:gd name="connsiteY0" fmla="*/ 10000 h 10000"/>
              <a:gd name="connsiteX1" fmla="*/ 5557 w 13557"/>
              <a:gd name="connsiteY1" fmla="*/ 0 h 10000"/>
              <a:gd name="connsiteX2" fmla="*/ 13557 w 13557"/>
              <a:gd name="connsiteY2" fmla="*/ 0 h 10000"/>
              <a:gd name="connsiteX3" fmla="*/ 11557 w 13557"/>
              <a:gd name="connsiteY3" fmla="*/ 10000 h 10000"/>
              <a:gd name="connsiteX4" fmla="*/ 0 w 13557"/>
              <a:gd name="connsiteY4" fmla="*/ 10000 h 10000"/>
              <a:gd name="connsiteX0" fmla="*/ 0 w 13557"/>
              <a:gd name="connsiteY0" fmla="*/ 10000 h 10000"/>
              <a:gd name="connsiteX1" fmla="*/ 5147 w 13557"/>
              <a:gd name="connsiteY1" fmla="*/ 17 h 10000"/>
              <a:gd name="connsiteX2" fmla="*/ 13557 w 13557"/>
              <a:gd name="connsiteY2" fmla="*/ 0 h 10000"/>
              <a:gd name="connsiteX3" fmla="*/ 11557 w 13557"/>
              <a:gd name="connsiteY3" fmla="*/ 10000 h 10000"/>
              <a:gd name="connsiteX4" fmla="*/ 0 w 13557"/>
              <a:gd name="connsiteY4" fmla="*/ 10000 h 10000"/>
              <a:gd name="connsiteX0" fmla="*/ 0 w 13570"/>
              <a:gd name="connsiteY0" fmla="*/ 10000 h 10034"/>
              <a:gd name="connsiteX1" fmla="*/ 5147 w 13570"/>
              <a:gd name="connsiteY1" fmla="*/ 17 h 10034"/>
              <a:gd name="connsiteX2" fmla="*/ 13557 w 13570"/>
              <a:gd name="connsiteY2" fmla="*/ 0 h 10034"/>
              <a:gd name="connsiteX3" fmla="*/ 13570 w 13570"/>
              <a:gd name="connsiteY3" fmla="*/ 10034 h 10034"/>
              <a:gd name="connsiteX4" fmla="*/ 0 w 13570"/>
              <a:gd name="connsiteY4" fmla="*/ 10000 h 10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70" h="10034">
                <a:moveTo>
                  <a:pt x="0" y="10000"/>
                </a:moveTo>
                <a:lnTo>
                  <a:pt x="5147" y="17"/>
                </a:lnTo>
                <a:lnTo>
                  <a:pt x="13557" y="0"/>
                </a:lnTo>
                <a:cubicBezTo>
                  <a:pt x="13561" y="3345"/>
                  <a:pt x="13566" y="6689"/>
                  <a:pt x="13570" y="10034"/>
                </a:cubicBezTo>
                <a:lnTo>
                  <a:pt x="0" y="1000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243" r="-27455"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1183983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bg>
      <p:bgPr>
        <a:solidFill>
          <a:srgbClr val="FEE8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ECABA-4CA3-9C4F-98DB-5E909D50C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6838827" cy="1600200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AD5A50-DA88-9447-9E19-0F2AE1D41F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45322"/>
            <a:ext cx="6158889" cy="3723665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19602B-6EEF-1C40-8075-6B7CC9560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EE77E40-3412-2043-8751-ECAB75A7B3F6}" type="datetimeFigureOut">
              <a:rPr lang="nl-NL" smtClean="0"/>
              <a:pPr/>
              <a:t>20-9-2023</a:t>
            </a:fld>
            <a:endParaRPr lang="nl-NL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578584-5F5B-C34D-ACF4-7593DA0E7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4CA3A-EBEE-0048-BDAC-00A563B903DA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Data 2">
            <a:extLst>
              <a:ext uri="{FF2B5EF4-FFF2-40B4-BE49-F238E27FC236}">
                <a16:creationId xmlns:a16="http://schemas.microsoft.com/office/drawing/2014/main" id="{6818AC45-7418-A947-9E27-6A099F963813}"/>
              </a:ext>
            </a:extLst>
          </p:cNvPr>
          <p:cNvSpPr/>
          <p:nvPr userDrawn="1"/>
        </p:nvSpPr>
        <p:spPr>
          <a:xfrm>
            <a:off x="5578998" y="-81022"/>
            <a:ext cx="8210310" cy="6985489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3557"/>
              <a:gd name="connsiteY0" fmla="*/ 10000 h 10000"/>
              <a:gd name="connsiteX1" fmla="*/ 5557 w 13557"/>
              <a:gd name="connsiteY1" fmla="*/ 0 h 10000"/>
              <a:gd name="connsiteX2" fmla="*/ 13557 w 13557"/>
              <a:gd name="connsiteY2" fmla="*/ 0 h 10000"/>
              <a:gd name="connsiteX3" fmla="*/ 11557 w 13557"/>
              <a:gd name="connsiteY3" fmla="*/ 10000 h 10000"/>
              <a:gd name="connsiteX4" fmla="*/ 0 w 13557"/>
              <a:gd name="connsiteY4" fmla="*/ 10000 h 10000"/>
              <a:gd name="connsiteX0" fmla="*/ 0 w 13557"/>
              <a:gd name="connsiteY0" fmla="*/ 10000 h 10000"/>
              <a:gd name="connsiteX1" fmla="*/ 5147 w 13557"/>
              <a:gd name="connsiteY1" fmla="*/ 17 h 10000"/>
              <a:gd name="connsiteX2" fmla="*/ 13557 w 13557"/>
              <a:gd name="connsiteY2" fmla="*/ 0 h 10000"/>
              <a:gd name="connsiteX3" fmla="*/ 11557 w 13557"/>
              <a:gd name="connsiteY3" fmla="*/ 10000 h 10000"/>
              <a:gd name="connsiteX4" fmla="*/ 0 w 13557"/>
              <a:gd name="connsiteY4" fmla="*/ 10000 h 10000"/>
              <a:gd name="connsiteX0" fmla="*/ 0 w 13570"/>
              <a:gd name="connsiteY0" fmla="*/ 10000 h 10034"/>
              <a:gd name="connsiteX1" fmla="*/ 5147 w 13570"/>
              <a:gd name="connsiteY1" fmla="*/ 17 h 10034"/>
              <a:gd name="connsiteX2" fmla="*/ 13557 w 13570"/>
              <a:gd name="connsiteY2" fmla="*/ 0 h 10034"/>
              <a:gd name="connsiteX3" fmla="*/ 13570 w 13570"/>
              <a:gd name="connsiteY3" fmla="*/ 10034 h 10034"/>
              <a:gd name="connsiteX4" fmla="*/ 0 w 13570"/>
              <a:gd name="connsiteY4" fmla="*/ 10000 h 10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70" h="10034">
                <a:moveTo>
                  <a:pt x="0" y="10000"/>
                </a:moveTo>
                <a:lnTo>
                  <a:pt x="5147" y="17"/>
                </a:lnTo>
                <a:lnTo>
                  <a:pt x="13557" y="0"/>
                </a:lnTo>
                <a:cubicBezTo>
                  <a:pt x="13561" y="3345"/>
                  <a:pt x="13566" y="6689"/>
                  <a:pt x="13570" y="10034"/>
                </a:cubicBezTo>
                <a:lnTo>
                  <a:pt x="0" y="1000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243" r="-27455"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9092714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61C37-CCB7-2F45-B885-21EEB58ED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77501F-82B1-0C40-AC7B-D95C0F8D81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A8202-875C-714A-9FDD-E929A8FFB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7E40-3412-2043-8751-ECAB75A7B3F6}" type="datetimeFigureOut">
              <a:rPr lang="nl-NL" smtClean="0"/>
              <a:t>20-9-2023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8B37A6-EB35-364C-B476-272C0CAF0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61ACFA-11C1-C14F-8CA9-B995F194C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4CA3A-EBEE-0048-BDAC-00A563B903D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97559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DCB10A-E79D-AF43-A77D-E0DD17D372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FA387B-7531-E94D-AE27-4F29AC7383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9CE0C4-0417-7748-A123-8FB8E81AC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7E40-3412-2043-8751-ECAB75A7B3F6}" type="datetimeFigureOut">
              <a:rPr lang="nl-NL" smtClean="0"/>
              <a:t>20-9-2023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8C1873-B0B1-9F48-9B14-E8FE188EF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986848-5D41-7B48-A56A-F7C89F2E4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4CA3A-EBEE-0048-BDAC-00A563B903D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24101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2E3FF-693F-C541-A0D5-00199D75C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4109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2A391A-3A31-484E-97DD-03CF36BA67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5427"/>
            <a:ext cx="10515600" cy="3841536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5FAAA7-65E6-9941-8EE0-9325B742A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7E40-3412-2043-8751-ECAB75A7B3F6}" type="datetimeFigureOut">
              <a:rPr lang="nl-NL" smtClean="0"/>
              <a:t>20-9-2023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088AC0-B47F-3C4D-B1A2-75C6F63CF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BC8BCE-8463-8642-9782-83FC85F86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4CA3A-EBEE-0048-BDAC-00A563B903D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8477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2E3FF-693F-C541-A0D5-00199D75C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4110"/>
            <a:ext cx="10515600" cy="941516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2A391A-3A31-484E-97DD-03CF36BA67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1476" y="1825625"/>
            <a:ext cx="8622323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5FAAA7-65E6-9941-8EE0-9325B742A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7E40-3412-2043-8751-ECAB75A7B3F6}" type="datetimeFigureOut">
              <a:rPr lang="nl-NL" smtClean="0"/>
              <a:t>20-9-2023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088AC0-B47F-3C4D-B1A2-75C6F63CF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BC8BCE-8463-8642-9782-83FC85F86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4CA3A-EBEE-0048-BDAC-00A563B903DA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3A55E9-F375-BE4F-9596-3920089BCDEB}"/>
              </a:ext>
            </a:extLst>
          </p:cNvPr>
          <p:cNvSpPr/>
          <p:nvPr userDrawn="1"/>
        </p:nvSpPr>
        <p:spPr>
          <a:xfrm>
            <a:off x="838200" y="1825625"/>
            <a:ext cx="1789497" cy="4351338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4112" r="-19965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36254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2E3FF-693F-C541-A0D5-00199D75C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4109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2A391A-3A31-484E-97DD-03CF36BA67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5427"/>
            <a:ext cx="10515600" cy="3841536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5FAAA7-65E6-9941-8EE0-9325B742A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7E40-3412-2043-8751-ECAB75A7B3F6}" type="datetimeFigureOut">
              <a:rPr lang="nl-NL" smtClean="0"/>
              <a:t>20-9-2023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088AC0-B47F-3C4D-B1A2-75C6F63CF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BC8BCE-8463-8642-9782-83FC85F86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4CA3A-EBEE-0048-BDAC-00A563B903DA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5CDE98-724B-CE41-8AF1-DB15CAFC3028}"/>
              </a:ext>
            </a:extLst>
          </p:cNvPr>
          <p:cNvSpPr/>
          <p:nvPr userDrawn="1"/>
        </p:nvSpPr>
        <p:spPr>
          <a:xfrm>
            <a:off x="8056344" y="3429000"/>
            <a:ext cx="3737811" cy="2747963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992" r="-499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7197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7194-8997-984C-B434-C39416B6F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444844"/>
            <a:ext cx="6693415" cy="4117632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0C9621-70D3-2B4C-8C49-F0614DA2A7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219CB6-6667-6148-9123-EBDF29FCB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7E40-3412-2043-8751-ECAB75A7B3F6}" type="datetimeFigureOut">
              <a:rPr lang="nl-NL" smtClean="0"/>
              <a:t>20-9-2023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EA6971-EA2C-BB41-B337-E7F0FFAD8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7DBE8-F0C3-FC47-B0D1-4B49BE530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4CA3A-EBEE-0048-BDAC-00A563B903D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54929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1359E-AAE0-3F41-AC6B-1E5D0B5A2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138138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1C7D6-4F97-4448-973C-335D610673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257C98-97FF-714D-9D03-7BF3ADB965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C7EF27-3A3C-584C-9F6A-DB773AB35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7E40-3412-2043-8751-ECAB75A7B3F6}" type="datetimeFigureOut">
              <a:rPr lang="nl-NL" smtClean="0"/>
              <a:t>20-9-2023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514C4E-CD64-BC44-8B4E-8AE4F25AC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57992C-E910-C446-8C38-1F5571504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4CA3A-EBEE-0048-BDAC-00A563B903D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2063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B1AD7-7651-3F47-8C23-5D9BDC5C9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913655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19E6FA-5E64-864D-B083-8697EC564E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01B93C-221E-B845-A6A0-D5D5FA78D3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C15BE2-16A4-B644-8FCB-6FA1EBC8BE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E0AA06-A280-8547-86D6-1CEEFAF414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F86F8B-BD21-9E49-BEE1-F831F1FC2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7E40-3412-2043-8751-ECAB75A7B3F6}" type="datetimeFigureOut">
              <a:rPr lang="nl-NL" smtClean="0"/>
              <a:t>20-9-2023</a:t>
            </a:fld>
            <a:endParaRPr lang="nl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F0BBA0F-767A-4B43-99A5-2FCA8E05E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27FA29-DEE0-1F43-AA26-2297D9F4A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4CA3A-EBEE-0048-BDAC-00A563B903D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61853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BA8FB-1EC9-5F4D-942A-76629F9AE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138138" cy="971306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0C64D1-B076-914B-B192-8FDD3CA50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7E40-3412-2043-8751-ECAB75A7B3F6}" type="datetimeFigureOut">
              <a:rPr lang="nl-NL" smtClean="0"/>
              <a:t>20-9-2023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D2A496-544E-3948-B201-294F4CE8B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D95A73-F51C-0D40-A5A9-C28B2DCC5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4CA3A-EBEE-0048-BDAC-00A563B903D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1471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CC77E5-F0B6-544F-8EB2-F50A1C170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77E40-3412-2043-8751-ECAB75A7B3F6}" type="datetimeFigureOut">
              <a:rPr lang="nl-NL" smtClean="0"/>
              <a:t>20-9-2023</a:t>
            </a:fld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A4E7B4-A871-464C-BDC9-58E9FC741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98786B-8449-5C4F-A982-4CCA4D508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4CA3A-EBEE-0048-BDAC-00A563B903D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24239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4C6BBD-3DB2-9D43-B5D9-54D964B43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DE1F4C-04D9-A14D-8A2B-2F3D10BC24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5A7109-A7B7-A240-B3D3-0E8B7139E0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CEE77E40-3412-2043-8751-ECAB75A7B3F6}" type="datetimeFigureOut">
              <a:rPr lang="nl-NL" smtClean="0"/>
              <a:pPr/>
              <a:t>20-9-2023</a:t>
            </a:fld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3FA65E-BABA-A14F-8283-45C02EE36F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65CCC5-DFED-D640-BBB6-499DB3CFD5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FA4CA3A-EBEE-0048-BDAC-00A563B903D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13466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4" r:id="rId3"/>
    <p:sldLayoutId id="2147483663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60" r:id="rId12"/>
    <p:sldLayoutId id="2147483661" r:id="rId13"/>
    <p:sldLayoutId id="2147483662" r:id="rId14"/>
    <p:sldLayoutId id="2147483658" r:id="rId15"/>
    <p:sldLayoutId id="214748365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Char char="•"/>
        <a:defRPr sz="2400" b="0" i="0" kern="120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logo&#10;&#10;Automatisch gegenereerde beschrijving">
            <a:extLst>
              <a:ext uri="{FF2B5EF4-FFF2-40B4-BE49-F238E27FC236}">
                <a16:creationId xmlns:a16="http://schemas.microsoft.com/office/drawing/2014/main" id="{22D39CC9-BF81-3468-5B43-3515A3A8B0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7377" y="2013734"/>
            <a:ext cx="8906337" cy="3241627"/>
          </a:xfrm>
        </p:spPr>
      </p:pic>
    </p:spTree>
    <p:extLst>
      <p:ext uri="{BB962C8B-B14F-4D97-AF65-F5344CB8AC3E}">
        <p14:creationId xmlns:p14="http://schemas.microsoft.com/office/powerpoint/2010/main" val="38102930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SCHEMA VROUW">
            <a:extLst>
              <a:ext uri="{FF2B5EF4-FFF2-40B4-BE49-F238E27FC236}">
                <a16:creationId xmlns:a16="http://schemas.microsoft.com/office/drawing/2014/main" id="{99E81AA6-43CD-4BC1-6598-A871BC93C43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37360" y="884098"/>
            <a:ext cx="3659437" cy="5651640"/>
          </a:xfrm>
          <a:prstGeom prst="rect">
            <a:avLst/>
          </a:prstGeom>
          <a:solidFill>
            <a:srgbClr val="FFFFFF"/>
          </a:solidFill>
          <a:ln w="25400">
            <a:solidFill>
              <a:srgbClr val="FFCC00"/>
            </a:solidFill>
            <a:miter lim="800000"/>
            <a:headEnd/>
            <a:tailEnd/>
          </a:ln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8EE91110-9FB5-BFFF-1455-66EE028D84FF}"/>
              </a:ext>
            </a:extLst>
          </p:cNvPr>
          <p:cNvSpPr txBox="1"/>
          <p:nvPr/>
        </p:nvSpPr>
        <p:spPr>
          <a:xfrm>
            <a:off x="6241415" y="2611120"/>
            <a:ext cx="32816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solidFill>
                  <a:srgbClr val="002060"/>
                </a:solidFill>
              </a:rPr>
              <a:t>Ligging</a:t>
            </a:r>
          </a:p>
          <a:p>
            <a:r>
              <a:rPr lang="nl-NL" sz="4000" b="1" dirty="0">
                <a:solidFill>
                  <a:srgbClr val="002060"/>
                </a:solidFill>
              </a:rPr>
              <a:t>van de </a:t>
            </a:r>
          </a:p>
          <a:p>
            <a:r>
              <a:rPr lang="nl-NL" sz="4000" b="1" dirty="0">
                <a:solidFill>
                  <a:srgbClr val="002060"/>
                </a:solidFill>
              </a:rPr>
              <a:t>organen</a:t>
            </a:r>
          </a:p>
        </p:txBody>
      </p:sp>
    </p:spTree>
    <p:extLst>
      <p:ext uri="{BB962C8B-B14F-4D97-AF65-F5344CB8AC3E}">
        <p14:creationId xmlns:p14="http://schemas.microsoft.com/office/powerpoint/2010/main" val="22538962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D0C479-3C50-B42D-752E-4A6B34B90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Functies bekkenbodem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9F4C264-545D-4250-4DED-CDCA921AFF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>
                <a:solidFill>
                  <a:srgbClr val="002060"/>
                </a:solidFill>
              </a:rPr>
              <a:t>Opvangen druk buikholte</a:t>
            </a:r>
          </a:p>
          <a:p>
            <a:r>
              <a:rPr lang="nl-NL" dirty="0">
                <a:solidFill>
                  <a:srgbClr val="002060"/>
                </a:solidFill>
              </a:rPr>
              <a:t>Steun van de organen in het bekken</a:t>
            </a:r>
          </a:p>
          <a:p>
            <a:r>
              <a:rPr lang="nl-NL" dirty="0">
                <a:solidFill>
                  <a:srgbClr val="002060"/>
                </a:solidFill>
              </a:rPr>
              <a:t>Afsluiten van:</a:t>
            </a:r>
          </a:p>
          <a:p>
            <a:pPr marL="0" indent="0">
              <a:buNone/>
            </a:pPr>
            <a:r>
              <a:rPr lang="nl-NL" dirty="0">
                <a:solidFill>
                  <a:srgbClr val="002060"/>
                </a:solidFill>
              </a:rPr>
              <a:t>	</a:t>
            </a:r>
            <a:r>
              <a:rPr lang="nl-NL" sz="2000" dirty="0">
                <a:solidFill>
                  <a:srgbClr val="002060"/>
                </a:solidFill>
              </a:rPr>
              <a:t>- plasbuis</a:t>
            </a:r>
          </a:p>
          <a:p>
            <a:pPr marL="0" indent="0">
              <a:buNone/>
            </a:pPr>
            <a:r>
              <a:rPr lang="nl-NL" sz="2000" dirty="0">
                <a:solidFill>
                  <a:srgbClr val="002060"/>
                </a:solidFill>
              </a:rPr>
              <a:t>	- endeldarm</a:t>
            </a:r>
          </a:p>
          <a:p>
            <a:r>
              <a:rPr lang="nl-NL" dirty="0">
                <a:solidFill>
                  <a:srgbClr val="002060"/>
                </a:solidFill>
              </a:rPr>
              <a:t>Seksualiteitsbeleving</a:t>
            </a:r>
          </a:p>
        </p:txBody>
      </p:sp>
    </p:spTree>
    <p:extLst>
      <p:ext uri="{BB962C8B-B14F-4D97-AF65-F5344CB8AC3E}">
        <p14:creationId xmlns:p14="http://schemas.microsoft.com/office/powerpoint/2010/main" val="5763106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7DE82F-8457-9AF6-7620-E2D1BB3B1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002060"/>
                </a:solidFill>
              </a:rPr>
              <a:t>Verschillende vormen van urine incontinentie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9C62F40-1D1B-2C60-9343-0325DE7D17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endParaRPr lang="nl-NL" sz="3200" dirty="0">
              <a:solidFill>
                <a:srgbClr val="00206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nl-NL" dirty="0">
                <a:solidFill>
                  <a:srgbClr val="002060"/>
                </a:solidFill>
              </a:rPr>
              <a:t>Stress incontinentie = ‘hoge druk’</a:t>
            </a:r>
          </a:p>
          <a:p>
            <a:pPr marL="457200" indent="-457200">
              <a:buFont typeface="+mj-lt"/>
              <a:buAutoNum type="arabicPeriod"/>
            </a:pPr>
            <a:r>
              <a:rPr lang="nl-NL" dirty="0" err="1">
                <a:solidFill>
                  <a:srgbClr val="002060"/>
                </a:solidFill>
              </a:rPr>
              <a:t>Urge</a:t>
            </a:r>
            <a:r>
              <a:rPr lang="nl-NL" dirty="0">
                <a:solidFill>
                  <a:srgbClr val="002060"/>
                </a:solidFill>
              </a:rPr>
              <a:t> incontinentie = ‘hoge nood’</a:t>
            </a:r>
          </a:p>
          <a:p>
            <a:pPr marL="457200" indent="-457200">
              <a:buFont typeface="+mj-lt"/>
              <a:buAutoNum type="arabicPeriod"/>
            </a:pPr>
            <a:r>
              <a:rPr lang="nl-NL" dirty="0">
                <a:solidFill>
                  <a:srgbClr val="002060"/>
                </a:solidFill>
              </a:rPr>
              <a:t>Gemengde incontinentie</a:t>
            </a:r>
          </a:p>
        </p:txBody>
      </p:sp>
    </p:spTree>
    <p:extLst>
      <p:ext uri="{BB962C8B-B14F-4D97-AF65-F5344CB8AC3E}">
        <p14:creationId xmlns:p14="http://schemas.microsoft.com/office/powerpoint/2010/main" val="38292136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F2DD6D-A955-C640-F17B-5C18725F0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002060"/>
                </a:solidFill>
              </a:rPr>
              <a:t>De bekkenbodemspieren kunnen slapper worden door: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C03A092-647B-8BAB-40A6-D7712C8D33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b="1" dirty="0">
                <a:solidFill>
                  <a:srgbClr val="002060"/>
                </a:solidFill>
              </a:rPr>
              <a:t>. </a:t>
            </a:r>
            <a:r>
              <a:rPr lang="nl-NL" dirty="0">
                <a:solidFill>
                  <a:srgbClr val="002060"/>
                </a:solidFill>
              </a:rPr>
              <a:t>Zwangerschap en bevalling	    </a:t>
            </a:r>
            <a:r>
              <a:rPr lang="nl-NL" b="1" dirty="0">
                <a:solidFill>
                  <a:srgbClr val="002060"/>
                </a:solidFill>
              </a:rPr>
              <a:t>. </a:t>
            </a:r>
            <a:r>
              <a:rPr lang="nl-NL" dirty="0">
                <a:solidFill>
                  <a:srgbClr val="002060"/>
                </a:solidFill>
              </a:rPr>
              <a:t>Zwaar lichamelijk werk (tillen)</a:t>
            </a:r>
          </a:p>
          <a:p>
            <a:pPr marL="0" indent="0">
              <a:buNone/>
            </a:pPr>
            <a:r>
              <a:rPr lang="nl-NL" b="1" dirty="0">
                <a:solidFill>
                  <a:srgbClr val="002060"/>
                </a:solidFill>
              </a:rPr>
              <a:t>. </a:t>
            </a:r>
            <a:r>
              <a:rPr lang="nl-NL" dirty="0">
                <a:solidFill>
                  <a:srgbClr val="002060"/>
                </a:solidFill>
              </a:rPr>
              <a:t>Aantal zwangerschappen	</a:t>
            </a:r>
            <a:r>
              <a:rPr lang="nl-NL" b="1" dirty="0">
                <a:solidFill>
                  <a:srgbClr val="002060"/>
                </a:solidFill>
              </a:rPr>
              <a:t>     . </a:t>
            </a:r>
            <a:r>
              <a:rPr lang="nl-NL" dirty="0">
                <a:solidFill>
                  <a:srgbClr val="002060"/>
                </a:solidFill>
              </a:rPr>
              <a:t>Chronisch hoesten</a:t>
            </a:r>
          </a:p>
          <a:p>
            <a:pPr marL="0" indent="0">
              <a:buNone/>
            </a:pPr>
            <a:r>
              <a:rPr lang="nl-NL" b="1" dirty="0">
                <a:solidFill>
                  <a:srgbClr val="002060"/>
                </a:solidFill>
              </a:rPr>
              <a:t>. </a:t>
            </a:r>
            <a:r>
              <a:rPr lang="nl-NL" dirty="0">
                <a:solidFill>
                  <a:srgbClr val="002060"/>
                </a:solidFill>
              </a:rPr>
              <a:t>Hormonale veranderingen	</a:t>
            </a:r>
            <a:r>
              <a:rPr lang="nl-NL" b="1" dirty="0">
                <a:solidFill>
                  <a:srgbClr val="002060"/>
                </a:solidFill>
              </a:rPr>
              <a:t>     . </a:t>
            </a:r>
            <a:r>
              <a:rPr lang="nl-NL" dirty="0">
                <a:solidFill>
                  <a:srgbClr val="002060"/>
                </a:solidFill>
              </a:rPr>
              <a:t>Overgewicht</a:t>
            </a:r>
          </a:p>
          <a:p>
            <a:pPr marL="0" indent="0">
              <a:buNone/>
            </a:pPr>
            <a:r>
              <a:rPr lang="nl-NL" dirty="0">
                <a:solidFill>
                  <a:srgbClr val="002060"/>
                </a:solidFill>
              </a:rPr>
              <a:t>  (overgang)			</a:t>
            </a:r>
            <a:r>
              <a:rPr lang="nl-NL" b="1" dirty="0">
                <a:solidFill>
                  <a:srgbClr val="002060"/>
                </a:solidFill>
              </a:rPr>
              <a:t>     . </a:t>
            </a:r>
            <a:r>
              <a:rPr lang="nl-NL" dirty="0">
                <a:solidFill>
                  <a:srgbClr val="002060"/>
                </a:solidFill>
              </a:rPr>
              <a:t>Slechte conditie</a:t>
            </a:r>
          </a:p>
          <a:p>
            <a:pPr marL="0" indent="0">
              <a:buNone/>
            </a:pPr>
            <a:r>
              <a:rPr lang="nl-NL" b="1" dirty="0">
                <a:solidFill>
                  <a:srgbClr val="002060"/>
                </a:solidFill>
              </a:rPr>
              <a:t>. </a:t>
            </a:r>
            <a:r>
              <a:rPr lang="nl-NL" dirty="0">
                <a:solidFill>
                  <a:srgbClr val="002060"/>
                </a:solidFill>
              </a:rPr>
              <a:t>Veel persen bij de ontlasting     </a:t>
            </a:r>
            <a:r>
              <a:rPr lang="nl-NL" b="1" dirty="0">
                <a:solidFill>
                  <a:srgbClr val="002060"/>
                </a:solidFill>
              </a:rPr>
              <a:t>. </a:t>
            </a:r>
            <a:r>
              <a:rPr lang="nl-NL" dirty="0">
                <a:solidFill>
                  <a:srgbClr val="002060"/>
                </a:solidFill>
              </a:rPr>
              <a:t>Erfelijkheid</a:t>
            </a:r>
          </a:p>
        </p:txBody>
      </p:sp>
    </p:spTree>
    <p:extLst>
      <p:ext uri="{BB962C8B-B14F-4D97-AF65-F5344CB8AC3E}">
        <p14:creationId xmlns:p14="http://schemas.microsoft.com/office/powerpoint/2010/main" val="40920002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A804B1-205C-E1D5-4446-A875AF9FE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002060"/>
                </a:solidFill>
              </a:rPr>
              <a:t>Overige factoren die van invloed kunnen zijn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98BAD51-3F19-7DAA-6BB9-A8A5619AEF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5426"/>
            <a:ext cx="10515600" cy="4293973"/>
          </a:xfrm>
        </p:spPr>
        <p:txBody>
          <a:bodyPr>
            <a:normAutofit lnSpcReduction="10000"/>
          </a:bodyPr>
          <a:lstStyle/>
          <a:p>
            <a:pPr marL="542925" lvl="2" indent="0" eaLnBrk="1" hangingPunct="1">
              <a:lnSpc>
                <a:spcPct val="150000"/>
              </a:lnSpc>
              <a:buFontTx/>
              <a:buNone/>
              <a:defRPr/>
            </a:pPr>
            <a:r>
              <a:rPr lang="nl-NL" sz="2400" dirty="0">
                <a:solidFill>
                  <a:srgbClr val="002060"/>
                </a:solidFill>
              </a:rPr>
              <a:t>Veroudering</a:t>
            </a:r>
          </a:p>
          <a:p>
            <a:pPr marL="982663" lvl="2" indent="-177800" eaLnBrk="1" hangingPunct="1">
              <a:lnSpc>
                <a:spcPct val="150000"/>
              </a:lnSpc>
              <a:defRPr/>
            </a:pPr>
            <a:r>
              <a:rPr lang="nl-NL" sz="2400" dirty="0">
                <a:solidFill>
                  <a:srgbClr val="002060"/>
                </a:solidFill>
              </a:rPr>
              <a:t>Soepelheid van bekkenbodemspieren neemt af</a:t>
            </a:r>
          </a:p>
          <a:p>
            <a:pPr marL="982663" lvl="2" indent="-177800" eaLnBrk="1" hangingPunct="1">
              <a:lnSpc>
                <a:spcPct val="150000"/>
              </a:lnSpc>
              <a:defRPr/>
            </a:pPr>
            <a:r>
              <a:rPr lang="nl-NL" sz="2400" dirty="0">
                <a:solidFill>
                  <a:srgbClr val="002060"/>
                </a:solidFill>
              </a:rPr>
              <a:t>Soepelheid van blaas verandert</a:t>
            </a:r>
          </a:p>
          <a:p>
            <a:pPr marL="542925" lvl="2" indent="0" eaLnBrk="1" hangingPunct="1">
              <a:lnSpc>
                <a:spcPct val="150000"/>
              </a:lnSpc>
              <a:buFontTx/>
              <a:buNone/>
              <a:defRPr/>
            </a:pPr>
            <a:r>
              <a:rPr lang="nl-NL" sz="2400" dirty="0">
                <a:solidFill>
                  <a:srgbClr val="002060"/>
                </a:solidFill>
              </a:rPr>
              <a:t>Medicijngebruik</a:t>
            </a:r>
          </a:p>
          <a:p>
            <a:pPr marL="542925" lvl="2" indent="0" eaLnBrk="1" hangingPunct="1">
              <a:lnSpc>
                <a:spcPct val="150000"/>
              </a:lnSpc>
              <a:buFontTx/>
              <a:buNone/>
              <a:defRPr/>
            </a:pPr>
            <a:r>
              <a:rPr lang="nl-NL" sz="2400" dirty="0">
                <a:solidFill>
                  <a:srgbClr val="002060"/>
                </a:solidFill>
              </a:rPr>
              <a:t>Lichamelijke beperkingen </a:t>
            </a:r>
          </a:p>
          <a:p>
            <a:pPr marL="982663" lvl="2" indent="-177800" eaLnBrk="1" hangingPunct="1">
              <a:lnSpc>
                <a:spcPct val="150000"/>
              </a:lnSpc>
              <a:defRPr/>
            </a:pPr>
            <a:r>
              <a:rPr lang="nl-NL" sz="2400" dirty="0">
                <a:solidFill>
                  <a:srgbClr val="002060"/>
                </a:solidFill>
              </a:rPr>
              <a:t>Slecht lopen</a:t>
            </a:r>
          </a:p>
          <a:p>
            <a:pPr marL="982663" lvl="2" indent="-177800" eaLnBrk="1" hangingPunct="1">
              <a:lnSpc>
                <a:spcPct val="150000"/>
              </a:lnSpc>
              <a:defRPr/>
            </a:pPr>
            <a:r>
              <a:rPr lang="nl-NL" sz="2400" dirty="0">
                <a:solidFill>
                  <a:srgbClr val="002060"/>
                </a:solidFill>
              </a:rPr>
              <a:t>Slechte handfunctie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940218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0C24FB-344B-2D9F-1DE9-F10389BEA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Toilethouding </a:t>
            </a:r>
            <a:r>
              <a:rPr lang="nl-NL" b="0" dirty="0">
                <a:solidFill>
                  <a:srgbClr val="002060"/>
                </a:solidFill>
              </a:rPr>
              <a:t>(vrouw)</a:t>
            </a:r>
            <a:endParaRPr lang="nl-NL" dirty="0">
              <a:solidFill>
                <a:srgbClr val="002060"/>
              </a:solidFill>
            </a:endParaRPr>
          </a:p>
        </p:txBody>
      </p:sp>
      <p:pic>
        <p:nvPicPr>
          <p:cNvPr id="4" name="Picture 4" descr="Scannen3">
            <a:extLst>
              <a:ext uri="{FF2B5EF4-FFF2-40B4-BE49-F238E27FC236}">
                <a16:creationId xmlns:a16="http://schemas.microsoft.com/office/drawing/2014/main" id="{B9AFFFA6-A160-776C-8C61-D0E35909455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87" b="92616" l="9636" r="87045">
                        <a14:foregroundMark x1="63169" y1="15519" x2="78266" y2="9262"/>
                        <a14:foregroundMark x1="78266" y1="9262" x2="91006" y2="17272"/>
                        <a14:foregroundMark x1="91006" y1="17272" x2="60600" y2="11514"/>
                        <a14:foregroundMark x1="60600" y1="11514" x2="46253" y2="16646"/>
                        <a14:foregroundMark x1="46253" y1="16646" x2="58030" y2="22778"/>
                        <a14:foregroundMark x1="58030" y1="22778" x2="45503" y2="23029"/>
                        <a14:foregroundMark x1="45503" y1="23029" x2="44861" y2="37922"/>
                        <a14:foregroundMark x1="44861" y1="37922" x2="6317" y2="53942"/>
                        <a14:foregroundMark x1="6317" y1="53942" x2="25375" y2="62703"/>
                        <a14:foregroundMark x1="25375" y1="62703" x2="39722" y2="59199"/>
                        <a14:foregroundMark x1="39722" y1="59199" x2="29443" y2="46308"/>
                        <a14:foregroundMark x1="29443" y1="46308" x2="49572" y2="45932"/>
                        <a14:foregroundMark x1="49572" y1="45932" x2="56210" y2="31289"/>
                        <a14:foregroundMark x1="56210" y1="31289" x2="73662" y2="23905"/>
                        <a14:foregroundMark x1="73662" y1="23905" x2="87687" y2="22904"/>
                        <a14:foregroundMark x1="87687" y1="22904" x2="84047" y2="36921"/>
                        <a14:foregroundMark x1="84047" y1="36921" x2="64668" y2="36421"/>
                        <a14:foregroundMark x1="64668" y1="36421" x2="69058" y2="57071"/>
                        <a14:foregroundMark x1="69058" y1="57071" x2="60921" y2="45932"/>
                        <a14:foregroundMark x1="60921" y1="45932" x2="76552" y2="46183"/>
                        <a14:foregroundMark x1="76552" y1="46183" x2="88865" y2="51690"/>
                        <a14:foregroundMark x1="88865" y1="51690" x2="76874" y2="57947"/>
                        <a14:foregroundMark x1="76874" y1="57947" x2="88865" y2="61952"/>
                        <a14:foregroundMark x1="88865" y1="61952" x2="57066" y2="58073"/>
                        <a14:foregroundMark x1="57066" y1="58073" x2="47752" y2="47559"/>
                        <a14:foregroundMark x1="47752" y1="47559" x2="69272" y2="37547"/>
                        <a14:foregroundMark x1="69272" y1="37547" x2="50642" y2="25156"/>
                        <a14:foregroundMark x1="50642" y1="25156" x2="62955" y2="24781"/>
                        <a14:foregroundMark x1="62955" y1="24781" x2="81049" y2="16771"/>
                        <a14:foregroundMark x1="81049" y1="16771" x2="55675" y2="35544"/>
                        <a14:foregroundMark x1="55675" y1="35544" x2="57388" y2="51314"/>
                        <a14:foregroundMark x1="57388" y1="51314" x2="46146" y2="63454"/>
                        <a14:foregroundMark x1="46146" y1="63454" x2="57495" y2="70338"/>
                        <a14:foregroundMark x1="57495" y1="70338" x2="33405" y2="57947"/>
                        <a14:foregroundMark x1="33405" y1="57947" x2="48608" y2="61952"/>
                        <a14:foregroundMark x1="48608" y1="61952" x2="40364" y2="86358"/>
                        <a14:foregroundMark x1="40364" y1="86358" x2="41113" y2="70964"/>
                        <a14:foregroundMark x1="41113" y1="70964" x2="84368" y2="63705"/>
                        <a14:foregroundMark x1="84368" y1="63705" x2="74090" y2="72841"/>
                        <a14:foregroundMark x1="74090" y1="72841" x2="48180" y2="76596"/>
                        <a14:foregroundMark x1="48180" y1="76596" x2="66595" y2="77847"/>
                        <a14:foregroundMark x1="66595" y1="77847" x2="50000" y2="77096"/>
                        <a14:foregroundMark x1="50000" y1="77096" x2="64989" y2="77222"/>
                        <a14:foregroundMark x1="64989" y1="77222" x2="79550" y2="75970"/>
                        <a14:foregroundMark x1="79550" y1="75970" x2="76124" y2="91865"/>
                        <a14:foregroundMark x1="76124" y1="91865" x2="62741" y2="85857"/>
                        <a14:foregroundMark x1="62741" y1="85857" x2="26017" y2="92365"/>
                        <a14:foregroundMark x1="26017" y1="92365" x2="38544" y2="93992"/>
                        <a14:foregroundMark x1="38544" y1="93992" x2="55889" y2="91114"/>
                        <a14:foregroundMark x1="55889" y1="91114" x2="68737" y2="99124"/>
                        <a14:foregroundMark x1="68737" y1="99124" x2="78373" y2="89487"/>
                        <a14:foregroundMark x1="78373" y1="89487" x2="66381" y2="82603"/>
                        <a14:foregroundMark x1="66381" y1="82603" x2="49251" y2="83605"/>
                        <a14:foregroundMark x1="49251" y1="83605" x2="55460" y2="95995"/>
                        <a14:foregroundMark x1="55460" y1="95995" x2="69807" y2="92616"/>
                        <a14:foregroundMark x1="69807" y1="92616" x2="58887" y2="78598"/>
                        <a14:foregroundMark x1="58887" y1="78598" x2="56745" y2="61452"/>
                        <a14:foregroundMark x1="56745" y1="61452" x2="72377" y2="69212"/>
                        <a14:foregroundMark x1="72377" y1="69212" x2="71734" y2="87735"/>
                        <a14:foregroundMark x1="71734" y1="87735" x2="69165" y2="74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212"/>
          <a:stretch>
            <a:fillRect/>
          </a:stretch>
        </p:blipFill>
        <p:spPr bwMode="auto">
          <a:xfrm>
            <a:off x="921673" y="2481320"/>
            <a:ext cx="3757353" cy="33209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Scannen0001">
            <a:extLst>
              <a:ext uri="{FF2B5EF4-FFF2-40B4-BE49-F238E27FC236}">
                <a16:creationId xmlns:a16="http://schemas.microsoft.com/office/drawing/2014/main" id="{C5C69CF2-EC24-E723-7E22-BA15E8657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12" b="89962" l="9834" r="89929">
                        <a14:foregroundMark x1="32701" y1="4015" x2="37796" y2="27227"/>
                        <a14:foregroundMark x1="37796" y1="27227" x2="4265" y2="51568"/>
                        <a14:foregroundMark x1="4265" y1="51568" x2="10664" y2="82183"/>
                        <a14:foregroundMark x1="10664" y1="82183" x2="41706" y2="90715"/>
                        <a14:foregroundMark x1="41706" y1="90715" x2="86256" y2="82811"/>
                        <a14:foregroundMark x1="86256" y1="82811" x2="43246" y2="89711"/>
                        <a14:foregroundMark x1="43246" y1="89711" x2="70498" y2="86198"/>
                        <a14:foregroundMark x1="70498" y1="86198" x2="83057" y2="69887"/>
                        <a14:foregroundMark x1="83057" y1="69887" x2="80095" y2="46550"/>
                        <a14:foregroundMark x1="80095" y1="46550" x2="83175" y2="76286"/>
                        <a14:foregroundMark x1="83175" y1="76286" x2="93957" y2="85069"/>
                        <a14:foregroundMark x1="93957" y1="85069" x2="98578" y2="18695"/>
                        <a14:foregroundMark x1="98578" y1="18695" x2="98697" y2="45169"/>
                        <a14:foregroundMark x1="98697" y1="45169" x2="90877" y2="22459"/>
                        <a14:foregroundMark x1="90877" y1="22459" x2="52962" y2="4141"/>
                        <a14:foregroundMark x1="52962" y1="4141" x2="73578" y2="7026"/>
                        <a14:foregroundMark x1="73578" y1="7026" x2="91232" y2="7026"/>
                        <a14:foregroundMark x1="91232" y1="7026" x2="40403" y2="10414"/>
                        <a14:foregroundMark x1="40403" y1="10414" x2="54265" y2="15684"/>
                        <a14:foregroundMark x1="54265" y1="15684" x2="69668" y2="11920"/>
                        <a14:foregroundMark x1="69668" y1="11920" x2="90640" y2="13802"/>
                        <a14:foregroundMark x1="90640" y1="13802" x2="53555" y2="16311"/>
                        <a14:foregroundMark x1="53555" y1="16311" x2="70024" y2="20201"/>
                        <a14:foregroundMark x1="70024" y1="20201" x2="50118" y2="24090"/>
                        <a14:foregroundMark x1="50118" y1="24090" x2="78081" y2="27604"/>
                        <a14:foregroundMark x1="78081" y1="27604" x2="80687" y2="43538"/>
                        <a14:foregroundMark x1="80687" y1="43538" x2="90877" y2="31493"/>
                        <a14:foregroundMark x1="90877" y1="31493" x2="90403" y2="48432"/>
                        <a14:foregroundMark x1="90403" y1="48432" x2="46327" y2="37767"/>
                        <a14:foregroundMark x1="46327" y1="37767" x2="34005" y2="51317"/>
                        <a14:foregroundMark x1="34005" y1="51317" x2="14218" y2="47679"/>
                        <a14:foregroundMark x1="14218" y1="47679" x2="28673" y2="56085"/>
                        <a14:foregroundMark x1="28673" y1="56085" x2="13152" y2="55709"/>
                        <a14:foregroundMark x1="13152" y1="55709" x2="50592" y2="49561"/>
                        <a14:foregroundMark x1="50592" y1="49561" x2="28318" y2="41656"/>
                        <a14:foregroundMark x1="28318" y1="41656" x2="40521" y2="52949"/>
                        <a14:foregroundMark x1="40521" y1="52949" x2="50237" y2="37767"/>
                        <a14:foregroundMark x1="50237" y1="37767" x2="46090" y2="54078"/>
                        <a14:foregroundMark x1="46090" y1="54078" x2="41825" y2="39523"/>
                        <a14:foregroundMark x1="41825" y1="39523" x2="68602" y2="33250"/>
                        <a14:foregroundMark x1="68602" y1="33250" x2="91232" y2="54329"/>
                        <a14:foregroundMark x1="91232" y1="54329" x2="97867" y2="86449"/>
                        <a14:foregroundMark x1="97867" y1="86449" x2="78910" y2="60226"/>
                        <a14:foregroundMark x1="78910" y1="60226" x2="56517" y2="58218"/>
                        <a14:foregroundMark x1="56517" y1="58218" x2="72275" y2="76286"/>
                        <a14:foregroundMark x1="72275" y1="76286" x2="88152" y2="76161"/>
                        <a14:foregroundMark x1="88152" y1="76161" x2="72630" y2="62233"/>
                        <a14:foregroundMark x1="72630" y1="62233" x2="43957" y2="58971"/>
                        <a14:foregroundMark x1="43957" y1="58971" x2="63626" y2="68256"/>
                        <a14:foregroundMark x1="63626" y1="68256" x2="47749" y2="65496"/>
                        <a14:foregroundMark x1="47749" y1="65496" x2="76540" y2="80678"/>
                        <a14:foregroundMark x1="76540" y1="80678" x2="58886" y2="78043"/>
                        <a14:foregroundMark x1="58886" y1="78043" x2="83175" y2="79548"/>
                        <a14:foregroundMark x1="83175" y1="79548" x2="54858" y2="72898"/>
                        <a14:foregroundMark x1="54858" y1="72898" x2="89929" y2="59097"/>
                        <a14:foregroundMark x1="89929" y1="59097" x2="69550" y2="52196"/>
                        <a14:foregroundMark x1="69550" y1="52196" x2="84716" y2="54580"/>
                        <a14:foregroundMark x1="84716" y1="54580" x2="74645" y2="70389"/>
                        <a14:foregroundMark x1="74645" y1="70389" x2="70142" y2="67754"/>
                        <a14:backgroundMark x1="24408" y1="20201" x2="6635" y2="18821"/>
                        <a14:backgroundMark x1="6635" y1="18821" x2="23697" y2="21706"/>
                        <a14:backgroundMark x1="23697" y1="21706" x2="3436" y2="22334"/>
                        <a14:backgroundMark x1="3436" y1="22334" x2="1540" y2="19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440"/>
          <a:stretch>
            <a:fillRect/>
          </a:stretch>
        </p:blipFill>
        <p:spPr bwMode="auto">
          <a:xfrm>
            <a:off x="6318250" y="2489143"/>
            <a:ext cx="3459163" cy="33131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79920137-746E-3537-06AB-54379EBE335F}"/>
              </a:ext>
            </a:extLst>
          </p:cNvPr>
          <p:cNvSpPr txBox="1"/>
          <p:nvPr/>
        </p:nvSpPr>
        <p:spPr>
          <a:xfrm>
            <a:off x="2414587" y="5941367"/>
            <a:ext cx="1362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rgbClr val="002060"/>
                </a:solidFill>
              </a:rPr>
              <a:t>Fout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47A5678E-43BE-40AD-5D4F-6A8874F085FC}"/>
              </a:ext>
            </a:extLst>
          </p:cNvPr>
          <p:cNvSpPr txBox="1"/>
          <p:nvPr/>
        </p:nvSpPr>
        <p:spPr>
          <a:xfrm>
            <a:off x="7615240" y="5865167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rgbClr val="002060"/>
                </a:solidFill>
              </a:rPr>
              <a:t>Goed</a:t>
            </a:r>
          </a:p>
        </p:txBody>
      </p:sp>
    </p:spTree>
    <p:extLst>
      <p:ext uri="{BB962C8B-B14F-4D97-AF65-F5344CB8AC3E}">
        <p14:creationId xmlns:p14="http://schemas.microsoft.com/office/powerpoint/2010/main" val="40278286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D8FB84-E64D-4CD5-A100-8C25BFD1A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4109"/>
            <a:ext cx="10515600" cy="1325563"/>
          </a:xfrm>
        </p:spPr>
        <p:txBody>
          <a:bodyPr anchor="ctr">
            <a:normAutofit/>
          </a:bodyPr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Toilethouding </a:t>
            </a:r>
            <a:r>
              <a:rPr lang="nl-NL" b="0" dirty="0">
                <a:solidFill>
                  <a:srgbClr val="002060"/>
                </a:solidFill>
              </a:rPr>
              <a:t>(man)</a:t>
            </a:r>
            <a:endParaRPr lang="nl-NL" dirty="0">
              <a:solidFill>
                <a:srgbClr val="002060"/>
              </a:solidFill>
            </a:endParaRPr>
          </a:p>
        </p:txBody>
      </p:sp>
      <p:pic>
        <p:nvPicPr>
          <p:cNvPr id="4" name="Content Placeholder 3" descr="plassen">
            <a:extLst>
              <a:ext uri="{FF2B5EF4-FFF2-40B4-BE49-F238E27FC236}">
                <a16:creationId xmlns:a16="http://schemas.microsoft.com/office/drawing/2014/main" id="{5E58FD61-F973-3E06-A6BE-4916F79155F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52750" y="2000122"/>
            <a:ext cx="6126361" cy="422718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0825E3DF-EA70-E1BC-99AA-079E65FE8F0D}"/>
              </a:ext>
            </a:extLst>
          </p:cNvPr>
          <p:cNvSpPr txBox="1"/>
          <p:nvPr/>
        </p:nvSpPr>
        <p:spPr>
          <a:xfrm>
            <a:off x="4200525" y="6227311"/>
            <a:ext cx="1047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rgbClr val="002060"/>
                </a:solidFill>
              </a:rPr>
              <a:t>Fout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CD685FB8-61E9-F51B-E5CC-8BA786336A20}"/>
              </a:ext>
            </a:extLst>
          </p:cNvPr>
          <p:cNvSpPr txBox="1"/>
          <p:nvPr/>
        </p:nvSpPr>
        <p:spPr>
          <a:xfrm>
            <a:off x="7096125" y="6227311"/>
            <a:ext cx="1190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rgbClr val="002060"/>
                </a:solidFill>
              </a:rPr>
              <a:t>Goed</a:t>
            </a:r>
          </a:p>
        </p:txBody>
      </p:sp>
    </p:spTree>
    <p:extLst>
      <p:ext uri="{BB962C8B-B14F-4D97-AF65-F5344CB8AC3E}">
        <p14:creationId xmlns:p14="http://schemas.microsoft.com/office/powerpoint/2010/main" val="12339036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C8B3EF-5F68-8D01-551D-594FCC4BF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Incontinentie bij mannen 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AED66C-AB7B-94C7-F0C6-C89CA2EE97A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71" b="95279" l="9396" r="89933">
                        <a14:foregroundMark x1="34899" y1="0" x2="37584" y2="14592"/>
                        <a14:foregroundMark x1="37584" y1="14592" x2="28188" y2="28755"/>
                        <a14:foregroundMark x1="28188" y1="28755" x2="5369" y2="36481"/>
                        <a14:foregroundMark x1="5369" y1="36481" x2="2685" y2="71674"/>
                        <a14:foregroundMark x1="2685" y1="71674" x2="12081" y2="99142"/>
                        <a14:foregroundMark x1="12081" y1="99142" x2="34228" y2="98712"/>
                        <a14:foregroundMark x1="34228" y1="98712" x2="70470" y2="99571"/>
                        <a14:foregroundMark x1="70470" y1="99571" x2="95973" y2="96137"/>
                        <a14:foregroundMark x1="95973" y1="96137" x2="95302" y2="60086"/>
                        <a14:foregroundMark x1="95302" y1="60086" x2="98658" y2="81545"/>
                        <a14:foregroundMark x1="98658" y1="81545" x2="91946" y2="15451"/>
                        <a14:foregroundMark x1="91946" y1="15451" x2="71141" y2="4292"/>
                        <a14:foregroundMark x1="71141" y1="4292" x2="54362" y2="16309"/>
                        <a14:foregroundMark x1="54362" y1="16309" x2="80537" y2="23176"/>
                        <a14:foregroundMark x1="80537" y1="23176" x2="57718" y2="18455"/>
                        <a14:foregroundMark x1="57718" y1="18455" x2="79866" y2="23176"/>
                        <a14:foregroundMark x1="79866" y1="23176" x2="54362" y2="25322"/>
                        <a14:foregroundMark x1="54362" y1="25322" x2="72483" y2="34335"/>
                        <a14:foregroundMark x1="72483" y1="34335" x2="41611" y2="38197"/>
                        <a14:foregroundMark x1="41611" y1="38197" x2="58389" y2="47210"/>
                        <a14:foregroundMark x1="58389" y1="47210" x2="80537" y2="51502"/>
                        <a14:foregroundMark x1="80537" y1="51502" x2="51007" y2="52790"/>
                        <a14:foregroundMark x1="51007" y1="52790" x2="22819" y2="46352"/>
                        <a14:foregroundMark x1="22819" y1="46352" x2="33557" y2="58798"/>
                        <a14:foregroundMark x1="33557" y1="58798" x2="56376" y2="52790"/>
                        <a14:foregroundMark x1="56376" y1="52790" x2="34899" y2="56223"/>
                        <a14:foregroundMark x1="34899" y1="56223" x2="52349" y2="66524"/>
                        <a14:foregroundMark x1="52349" y1="66524" x2="77852" y2="57082"/>
                        <a14:foregroundMark x1="77852" y1="57082" x2="66443" y2="69957"/>
                        <a14:foregroundMark x1="66443" y1="69957" x2="18792" y2="61373"/>
                        <a14:foregroundMark x1="18792" y1="61373" x2="46309" y2="69099"/>
                        <a14:foregroundMark x1="46309" y1="69099" x2="72483" y2="69099"/>
                        <a14:foregroundMark x1="72483" y1="69099" x2="95302" y2="73820"/>
                        <a14:foregroundMark x1="95302" y1="73820" x2="86577" y2="89700"/>
                        <a14:foregroundMark x1="86577" y1="89700" x2="65772" y2="74249"/>
                        <a14:foregroundMark x1="65772" y1="74249" x2="36242" y2="67382"/>
                        <a14:foregroundMark x1="36242" y1="67382" x2="67785" y2="74678"/>
                        <a14:foregroundMark x1="67785" y1="74678" x2="24161" y2="71674"/>
                        <a14:foregroundMark x1="24161" y1="71674" x2="71141" y2="87124"/>
                        <a14:foregroundMark x1="71141" y1="87124" x2="45638" y2="84549"/>
                        <a14:foregroundMark x1="45638" y1="84549" x2="26174" y2="75107"/>
                        <a14:foregroundMark x1="26174" y1="75107" x2="53691" y2="81974"/>
                        <a14:foregroundMark x1="53691" y1="81974" x2="26174" y2="84979"/>
                        <a14:foregroundMark x1="26174" y1="84979" x2="69799" y2="83691"/>
                        <a14:foregroundMark x1="69799" y1="83691" x2="19463" y2="96996"/>
                        <a14:foregroundMark x1="19463" y1="96996" x2="42282" y2="97425"/>
                        <a14:foregroundMark x1="42282" y1="97425" x2="13423" y2="90558"/>
                        <a14:foregroundMark x1="13423" y1="90558" x2="57047" y2="95279"/>
                        <a14:foregroundMark x1="57047" y1="95279" x2="70470" y2="73820"/>
                        <a14:foregroundMark x1="70470" y1="73820" x2="57718" y2="50644"/>
                        <a14:foregroundMark x1="57718" y1="50644" x2="75168" y2="36481"/>
                        <a14:foregroundMark x1="75168" y1="36481" x2="85906" y2="450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3" b="-13"/>
          <a:stretch/>
        </p:blipFill>
        <p:spPr bwMode="auto">
          <a:xfrm>
            <a:off x="5486400" y="2417659"/>
            <a:ext cx="2195424" cy="3434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0101C7DA-317C-AE14-1E97-76B60B856563}"/>
              </a:ext>
            </a:extLst>
          </p:cNvPr>
          <p:cNvSpPr txBox="1"/>
          <p:nvPr/>
        </p:nvSpPr>
        <p:spPr>
          <a:xfrm>
            <a:off x="2628900" y="3133725"/>
            <a:ext cx="18097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een ander verhaal</a:t>
            </a:r>
          </a:p>
        </p:txBody>
      </p:sp>
    </p:spTree>
    <p:extLst>
      <p:ext uri="{BB962C8B-B14F-4D97-AF65-F5344CB8AC3E}">
        <p14:creationId xmlns:p14="http://schemas.microsoft.com/office/powerpoint/2010/main" val="9138316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38EB73-238F-A865-9E36-5D368B804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Plasadvies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99B714F-9310-CF93-A222-E329AD47D2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47875"/>
            <a:ext cx="10515600" cy="470535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150000"/>
              </a:lnSpc>
            </a:pPr>
            <a:r>
              <a:rPr lang="nl-NL" altLang="nl-NL" sz="2600" dirty="0">
                <a:solidFill>
                  <a:srgbClr val="002060"/>
                </a:solidFill>
              </a:rPr>
              <a:t>Neem de tijd</a:t>
            </a:r>
          </a:p>
          <a:p>
            <a:pPr eaLnBrk="1" hangingPunct="1">
              <a:lnSpc>
                <a:spcPct val="150000"/>
              </a:lnSpc>
            </a:pPr>
            <a:r>
              <a:rPr lang="nl-NL" altLang="nl-NL" sz="2600" dirty="0">
                <a:solidFill>
                  <a:srgbClr val="002060"/>
                </a:solidFill>
              </a:rPr>
              <a:t>Ga ontspannen met beide billen op het toilet zitten</a:t>
            </a:r>
          </a:p>
          <a:p>
            <a:pPr eaLnBrk="1" hangingPunct="1">
              <a:lnSpc>
                <a:spcPct val="150000"/>
              </a:lnSpc>
            </a:pPr>
            <a:r>
              <a:rPr lang="nl-NL" altLang="nl-NL" sz="2600" dirty="0">
                <a:solidFill>
                  <a:srgbClr val="002060"/>
                </a:solidFill>
              </a:rPr>
              <a:t>Ontspan de bekkenbodemspieren</a:t>
            </a:r>
          </a:p>
          <a:p>
            <a:pPr eaLnBrk="1" hangingPunct="1">
              <a:lnSpc>
                <a:spcPct val="150000"/>
              </a:lnSpc>
            </a:pPr>
            <a:r>
              <a:rPr lang="nl-NL" altLang="nl-NL" sz="2600" dirty="0">
                <a:solidFill>
                  <a:srgbClr val="002060"/>
                </a:solidFill>
              </a:rPr>
              <a:t>Pers niet mee</a:t>
            </a:r>
          </a:p>
          <a:p>
            <a:pPr eaLnBrk="1" hangingPunct="1">
              <a:lnSpc>
                <a:spcPct val="150000"/>
              </a:lnSpc>
            </a:pPr>
            <a:r>
              <a:rPr lang="nl-NL" altLang="nl-NL" sz="2600" dirty="0">
                <a:solidFill>
                  <a:srgbClr val="002060"/>
                </a:solidFill>
              </a:rPr>
              <a:t>Plas in één keer uit</a:t>
            </a:r>
          </a:p>
          <a:p>
            <a:pPr eaLnBrk="1" hangingPunct="1">
              <a:lnSpc>
                <a:spcPct val="150000"/>
              </a:lnSpc>
            </a:pPr>
            <a:r>
              <a:rPr lang="nl-NL" altLang="nl-NL" sz="2600" dirty="0">
                <a:solidFill>
                  <a:srgbClr val="002060"/>
                </a:solidFill>
              </a:rPr>
              <a:t>Eventueel “leegschudden”</a:t>
            </a:r>
          </a:p>
          <a:p>
            <a:pPr eaLnBrk="1" hangingPunct="1">
              <a:lnSpc>
                <a:spcPct val="150000"/>
              </a:lnSpc>
            </a:pPr>
            <a:r>
              <a:rPr lang="nl-NL" altLang="nl-NL" sz="2600" dirty="0">
                <a:solidFill>
                  <a:srgbClr val="002060"/>
                </a:solidFill>
              </a:rPr>
              <a:t>Om nadruppelen te voorkomen kort de bekkenbodemspieren intrekken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371935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08F8D6-E51D-7C2A-1610-F8BE51F05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Toiletgang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4214914-5325-8F9C-130A-47500DED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nl-NL" altLang="nl-NL" dirty="0">
                <a:solidFill>
                  <a:srgbClr val="002060"/>
                </a:solidFill>
              </a:rPr>
              <a:t>Toilet moet bereikbaar, bruikbaar en haalbaar zijn</a:t>
            </a:r>
          </a:p>
          <a:p>
            <a:pPr eaLnBrk="1" hangingPunct="1">
              <a:buFontTx/>
              <a:buNone/>
            </a:pPr>
            <a:endParaRPr lang="nl-NL" altLang="nl-NL" sz="1200" dirty="0">
              <a:solidFill>
                <a:srgbClr val="002060"/>
              </a:solidFill>
            </a:endParaRPr>
          </a:p>
          <a:p>
            <a:pPr eaLnBrk="1" hangingPunct="1"/>
            <a:r>
              <a:rPr lang="nl-NL" altLang="nl-NL" dirty="0">
                <a:solidFill>
                  <a:srgbClr val="002060"/>
                </a:solidFill>
              </a:rPr>
              <a:t>Goed kunnen lopen en bewegen bewegingsapparaat is voorwaarde om zelfstandig een toilet te kunnen bereiken</a:t>
            </a:r>
          </a:p>
          <a:p>
            <a:pPr eaLnBrk="1" hangingPunct="1">
              <a:buFontTx/>
              <a:buNone/>
            </a:pPr>
            <a:endParaRPr lang="nl-NL" altLang="nl-NL" sz="1200" dirty="0">
              <a:solidFill>
                <a:srgbClr val="002060"/>
              </a:solidFill>
            </a:endParaRPr>
          </a:p>
          <a:p>
            <a:pPr eaLnBrk="1" hangingPunct="1"/>
            <a:r>
              <a:rPr lang="nl-NL" altLang="nl-NL" dirty="0">
                <a:solidFill>
                  <a:srgbClr val="002060"/>
                </a:solidFill>
              </a:rPr>
              <a:t>Goede handfunctie en makkelijke kleding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90825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2D42D6-6B56-5A0C-951E-D6917BDBA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Blijf de baas over je blaas</a:t>
            </a:r>
          </a:p>
        </p:txBody>
      </p:sp>
      <p:pic>
        <p:nvPicPr>
          <p:cNvPr id="4" name="Picture 4" descr="incontinentie">
            <a:extLst>
              <a:ext uri="{FF2B5EF4-FFF2-40B4-BE49-F238E27FC236}">
                <a16:creationId xmlns:a16="http://schemas.microsoft.com/office/drawing/2014/main" id="{EB985ADB-E4FC-2532-CD5A-D32451184EC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732" y="2209672"/>
            <a:ext cx="2383768" cy="4320580"/>
          </a:xfrm>
          <a:prstGeom prst="rect">
            <a:avLst/>
          </a:prstGeom>
          <a:noFill/>
          <a:ln w="9525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31095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29DEBF-83AA-766F-7ACA-0981AA7C3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Oefeningen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B8F2814-65C9-6F54-0BC3-A58A5096D9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nl-NL" altLang="nl-NL" dirty="0">
                <a:solidFill>
                  <a:srgbClr val="002060"/>
                </a:solidFill>
              </a:rPr>
              <a:t>Stress incontinentie (bij lachen, tillen </a:t>
            </a:r>
            <a:r>
              <a:rPr lang="nl-NL" altLang="nl-NL" dirty="0" err="1">
                <a:solidFill>
                  <a:srgbClr val="002060"/>
                </a:solidFill>
              </a:rPr>
              <a:t>etc</a:t>
            </a:r>
            <a:r>
              <a:rPr lang="nl-NL" altLang="nl-NL" dirty="0">
                <a:solidFill>
                  <a:srgbClr val="002060"/>
                </a:solidFill>
              </a:rPr>
              <a:t>)</a:t>
            </a:r>
          </a:p>
          <a:p>
            <a:pPr lvl="1" eaLnBrk="1" hangingPunct="1"/>
            <a:r>
              <a:rPr lang="nl-NL" altLang="nl-NL" dirty="0">
                <a:solidFill>
                  <a:srgbClr val="002060"/>
                </a:solidFill>
              </a:rPr>
              <a:t> oefenen van de spieren in de bekkenbodem</a:t>
            </a:r>
          </a:p>
          <a:p>
            <a:pPr eaLnBrk="1" hangingPunct="1">
              <a:buFontTx/>
              <a:buNone/>
            </a:pPr>
            <a:r>
              <a:rPr lang="nl-NL" altLang="nl-NL" dirty="0" err="1">
                <a:solidFill>
                  <a:srgbClr val="002060"/>
                </a:solidFill>
              </a:rPr>
              <a:t>Urge</a:t>
            </a:r>
            <a:r>
              <a:rPr lang="nl-NL" altLang="nl-NL" dirty="0">
                <a:solidFill>
                  <a:srgbClr val="002060"/>
                </a:solidFill>
              </a:rPr>
              <a:t> incontinentie (ineens naar de toilet moeten)</a:t>
            </a:r>
          </a:p>
          <a:p>
            <a:pPr lvl="1" eaLnBrk="1" hangingPunct="1"/>
            <a:r>
              <a:rPr lang="nl-NL" altLang="nl-NL" dirty="0">
                <a:solidFill>
                  <a:srgbClr val="002060"/>
                </a:solidFill>
              </a:rPr>
              <a:t>oefenen van de blaas (plassen uitstellen)</a:t>
            </a:r>
          </a:p>
          <a:p>
            <a:pPr eaLnBrk="1" hangingPunct="1">
              <a:buFontTx/>
              <a:buNone/>
            </a:pPr>
            <a:r>
              <a:rPr lang="nl-NL" altLang="nl-NL" dirty="0">
                <a:solidFill>
                  <a:srgbClr val="002060"/>
                </a:solidFill>
              </a:rPr>
              <a:t>Gemengde incontinentie</a:t>
            </a:r>
          </a:p>
          <a:p>
            <a:pPr lvl="1" eaLnBrk="1" hangingPunct="1"/>
            <a:r>
              <a:rPr lang="nl-NL" altLang="nl-NL" dirty="0">
                <a:solidFill>
                  <a:srgbClr val="002060"/>
                </a:solidFill>
              </a:rPr>
              <a:t>eerst oefenen van de blaas dan oefenen van de bekkenbodemspieren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569495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4CCC3F-E4F8-F393-A2DE-0BD981541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>
                <a:solidFill>
                  <a:srgbClr val="002060"/>
                </a:solidFill>
              </a:rPr>
              <a:t>Urge</a:t>
            </a:r>
            <a:r>
              <a:rPr lang="nl-NL" dirty="0">
                <a:solidFill>
                  <a:srgbClr val="002060"/>
                </a:solidFill>
              </a:rPr>
              <a:t> incontinentie (ineens moeten plassen)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14744392-CBD1-6C44-97E9-C7ECC3A2B4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b="1" dirty="0">
                <a:solidFill>
                  <a:srgbClr val="002060"/>
                </a:solidFill>
              </a:rPr>
              <a:t>Oefenen van de blaas:</a:t>
            </a:r>
          </a:p>
          <a:p>
            <a:r>
              <a:rPr lang="nl-NL" dirty="0">
                <a:solidFill>
                  <a:srgbClr val="002060"/>
                </a:solidFill>
              </a:rPr>
              <a:t>Aandrang uitstellen</a:t>
            </a:r>
          </a:p>
          <a:p>
            <a:r>
              <a:rPr lang="nl-NL" dirty="0">
                <a:solidFill>
                  <a:srgbClr val="002060"/>
                </a:solidFill>
              </a:rPr>
              <a:t>Klokplassen (5 à 6x p/d)</a:t>
            </a:r>
          </a:p>
          <a:p>
            <a:r>
              <a:rPr lang="nl-NL" dirty="0">
                <a:solidFill>
                  <a:srgbClr val="002060"/>
                </a:solidFill>
              </a:rPr>
              <a:t>Afleiding</a:t>
            </a:r>
          </a:p>
          <a:p>
            <a:r>
              <a:rPr lang="nl-NL" dirty="0">
                <a:solidFill>
                  <a:srgbClr val="002060"/>
                </a:solidFill>
              </a:rPr>
              <a:t>Vochtinname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ADA8373A-757C-B7F3-8FC1-AF4CC6313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880" y="2469835"/>
            <a:ext cx="2577148" cy="3403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91485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44AD0E-1CB0-4C66-9705-AE75F0D51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002060"/>
                </a:solidFill>
              </a:rPr>
              <a:t>Stress incontinentie (bij lachen, tillen etc.)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E631949-8DB3-C81C-348F-09B224DE2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8900" indent="-88900" eaLnBrk="1" hangingPunct="1">
              <a:lnSpc>
                <a:spcPct val="120000"/>
              </a:lnSpc>
              <a:buFontTx/>
              <a:buNone/>
            </a:pPr>
            <a:r>
              <a:rPr lang="nl-NL" altLang="nl-NL" b="1" dirty="0">
                <a:solidFill>
                  <a:srgbClr val="002060"/>
                </a:solidFill>
              </a:rPr>
              <a:t>Oefenen van de bekkenbodemspieren:</a:t>
            </a:r>
            <a:endParaRPr lang="nl-NL" altLang="nl-NL" dirty="0">
              <a:solidFill>
                <a:srgbClr val="002060"/>
              </a:solidFill>
            </a:endParaRPr>
          </a:p>
          <a:p>
            <a:pPr marL="88900" indent="-88900" eaLnBrk="1" hangingPunct="1">
              <a:lnSpc>
                <a:spcPct val="120000"/>
              </a:lnSpc>
              <a:buFontTx/>
              <a:buNone/>
            </a:pPr>
            <a:endParaRPr lang="nl-NL" altLang="nl-NL" sz="900" dirty="0">
              <a:solidFill>
                <a:srgbClr val="002060"/>
              </a:solidFill>
            </a:endParaRPr>
          </a:p>
          <a:p>
            <a:pPr marL="88900" indent="-88900" eaLnBrk="1" hangingPunct="1">
              <a:lnSpc>
                <a:spcPct val="120000"/>
              </a:lnSpc>
            </a:pPr>
            <a:r>
              <a:rPr lang="nl-NL" altLang="nl-NL" sz="2400" dirty="0">
                <a:solidFill>
                  <a:srgbClr val="002060"/>
                </a:solidFill>
              </a:rPr>
              <a:t> Bewust maken bekkenbodemspieren</a:t>
            </a:r>
          </a:p>
          <a:p>
            <a:pPr marL="88900" indent="-88900" eaLnBrk="1" hangingPunct="1">
              <a:lnSpc>
                <a:spcPct val="120000"/>
              </a:lnSpc>
            </a:pPr>
            <a:r>
              <a:rPr lang="nl-NL" altLang="nl-NL" sz="2400" dirty="0">
                <a:solidFill>
                  <a:srgbClr val="002060"/>
                </a:solidFill>
              </a:rPr>
              <a:t> Ontspanningsoefeningen</a:t>
            </a:r>
          </a:p>
          <a:p>
            <a:pPr marL="88900" indent="-88900" eaLnBrk="1" hangingPunct="1">
              <a:lnSpc>
                <a:spcPct val="120000"/>
              </a:lnSpc>
            </a:pPr>
            <a:r>
              <a:rPr lang="nl-NL" altLang="nl-NL" sz="2400" dirty="0">
                <a:solidFill>
                  <a:srgbClr val="002060"/>
                </a:solidFill>
              </a:rPr>
              <a:t> Ademhalingsoefeningen</a:t>
            </a:r>
          </a:p>
          <a:p>
            <a:pPr marL="88900" indent="-88900" eaLnBrk="1" hangingPunct="1">
              <a:lnSpc>
                <a:spcPct val="120000"/>
              </a:lnSpc>
            </a:pPr>
            <a:r>
              <a:rPr lang="nl-NL" altLang="nl-NL" sz="2400" dirty="0">
                <a:solidFill>
                  <a:srgbClr val="002060"/>
                </a:solidFill>
              </a:rPr>
              <a:t> Spierfunctietraining bekkenbodem</a:t>
            </a:r>
          </a:p>
          <a:p>
            <a:pPr marL="88900" indent="-88900" eaLnBrk="1" hangingPunct="1">
              <a:lnSpc>
                <a:spcPct val="120000"/>
              </a:lnSpc>
              <a:spcBef>
                <a:spcPct val="75000"/>
              </a:spcBef>
              <a:buFontTx/>
              <a:buNone/>
            </a:pPr>
            <a:r>
              <a:rPr lang="nl-NL" altLang="nl-NL" sz="2400" i="1" dirty="0">
                <a:solidFill>
                  <a:srgbClr val="002060"/>
                </a:solidFill>
              </a:rPr>
              <a:t> Help stippeltjesplassen de wereld uit!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947410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EDA4CD-718D-0D65-B890-B434D73BB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Vergeet niet: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50D2E25-1624-CEDA-24BE-C14A59428A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nl-NL" altLang="nl-NL" dirty="0">
                <a:solidFill>
                  <a:srgbClr val="002060"/>
                </a:solidFill>
              </a:rPr>
              <a:t>Bekkenbodemspieren zijn willekeurige spieren; je kunt ze met oefenen versterken</a:t>
            </a:r>
          </a:p>
          <a:p>
            <a:pPr eaLnBrk="1" hangingPunct="1"/>
            <a:endParaRPr lang="nl-NL" altLang="nl-NL" dirty="0">
              <a:solidFill>
                <a:srgbClr val="002060"/>
              </a:solidFill>
            </a:endParaRPr>
          </a:p>
          <a:p>
            <a:pPr eaLnBrk="1" hangingPunct="1"/>
            <a:r>
              <a:rPr lang="nl-NL" altLang="nl-NL" dirty="0">
                <a:solidFill>
                  <a:srgbClr val="002060"/>
                </a:solidFill>
              </a:rPr>
              <a:t>Ouderen kunnen hun bekkenbodemspieren evengoed versterken als andere spiergroepen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961057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FBC2FF-B98A-909D-C923-21487DB76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Bekkenfysiotherapie in de buurt: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8335B1F-DE32-CFF4-C8EF-5D80ADD051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7400"/>
            <a:ext cx="10515600" cy="4486275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nl-NL" altLang="nl-NL" dirty="0">
                <a:solidFill>
                  <a:srgbClr val="002060"/>
                </a:solidFill>
              </a:rPr>
              <a:t>Fysiotherapie de Beemden</a:t>
            </a:r>
          </a:p>
          <a:p>
            <a:pPr eaLnBrk="1" hangingPunct="1">
              <a:buFontTx/>
              <a:buNone/>
            </a:pPr>
            <a:r>
              <a:rPr lang="nl-NL" altLang="nl-NL" dirty="0">
                <a:solidFill>
                  <a:srgbClr val="002060"/>
                </a:solidFill>
              </a:rPr>
              <a:t>	Suzanne Bergh</a:t>
            </a:r>
          </a:p>
          <a:p>
            <a:pPr eaLnBrk="1" hangingPunct="1">
              <a:buFontTx/>
              <a:buNone/>
            </a:pPr>
            <a:r>
              <a:rPr lang="nl-NL" altLang="nl-NL" dirty="0">
                <a:solidFill>
                  <a:srgbClr val="002060"/>
                </a:solidFill>
              </a:rPr>
              <a:t>	Kruis 5 Heeze</a:t>
            </a:r>
          </a:p>
          <a:p>
            <a:pPr eaLnBrk="1" hangingPunct="1">
              <a:buFontTx/>
              <a:buNone/>
            </a:pPr>
            <a:endParaRPr lang="nl-NL" altLang="nl-NL" dirty="0">
              <a:solidFill>
                <a:srgbClr val="002060"/>
              </a:solidFill>
            </a:endParaRPr>
          </a:p>
          <a:p>
            <a:pPr eaLnBrk="1" hangingPunct="1"/>
            <a:r>
              <a:rPr lang="nl-NL" altLang="nl-NL" dirty="0">
                <a:solidFill>
                  <a:srgbClr val="002060"/>
                </a:solidFill>
              </a:rPr>
              <a:t>Bekkenfysiotherapie Geldrop</a:t>
            </a:r>
          </a:p>
          <a:p>
            <a:pPr eaLnBrk="1" hangingPunct="1">
              <a:buFontTx/>
              <a:buNone/>
            </a:pPr>
            <a:r>
              <a:rPr lang="nl-NL" altLang="nl-NL" dirty="0">
                <a:solidFill>
                  <a:srgbClr val="002060"/>
                </a:solidFill>
              </a:rPr>
              <a:t>	</a:t>
            </a:r>
            <a:r>
              <a:rPr lang="nl-NL" altLang="nl-NL" dirty="0" err="1">
                <a:solidFill>
                  <a:srgbClr val="002060"/>
                </a:solidFill>
              </a:rPr>
              <a:t>Christiene</a:t>
            </a:r>
            <a:r>
              <a:rPr lang="nl-NL" altLang="nl-NL" dirty="0">
                <a:solidFill>
                  <a:srgbClr val="002060"/>
                </a:solidFill>
              </a:rPr>
              <a:t> </a:t>
            </a:r>
            <a:r>
              <a:rPr lang="nl-NL" altLang="nl-NL" dirty="0" err="1">
                <a:solidFill>
                  <a:srgbClr val="002060"/>
                </a:solidFill>
              </a:rPr>
              <a:t>Muydermann</a:t>
            </a:r>
            <a:endParaRPr lang="nl-NL" altLang="nl-NL" dirty="0">
              <a:solidFill>
                <a:srgbClr val="002060"/>
              </a:solidFill>
            </a:endParaRPr>
          </a:p>
          <a:p>
            <a:pPr eaLnBrk="1" hangingPunct="1">
              <a:buFontTx/>
              <a:buNone/>
            </a:pPr>
            <a:r>
              <a:rPr lang="nl-NL" altLang="nl-NL" dirty="0">
                <a:solidFill>
                  <a:srgbClr val="002060"/>
                </a:solidFill>
              </a:rPr>
              <a:t>	</a:t>
            </a:r>
            <a:r>
              <a:rPr lang="nl-NL" altLang="nl-NL" dirty="0" err="1">
                <a:solidFill>
                  <a:srgbClr val="002060"/>
                </a:solidFill>
              </a:rPr>
              <a:t>Dommeldalseweg</a:t>
            </a:r>
            <a:r>
              <a:rPr lang="nl-NL" altLang="nl-NL" dirty="0">
                <a:solidFill>
                  <a:srgbClr val="002060"/>
                </a:solidFill>
              </a:rPr>
              <a:t> 1 Geldrop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026453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68C955-EE51-861B-E509-98BD38F41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Vragen?</a:t>
            </a:r>
          </a:p>
        </p:txBody>
      </p:sp>
      <p:pic>
        <p:nvPicPr>
          <p:cNvPr id="4" name="Picture 4" descr="BD06663_">
            <a:extLst>
              <a:ext uri="{FF2B5EF4-FFF2-40B4-BE49-F238E27FC236}">
                <a16:creationId xmlns:a16="http://schemas.microsoft.com/office/drawing/2014/main" id="{DD89177D-775A-41DD-B76D-CECB4FECA87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71901" y="2536796"/>
            <a:ext cx="4183042" cy="361997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9436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6882C2-A7AC-712E-4239-1D4DC0597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Programma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1559459-914D-2F58-4B2F-56524B293A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>
                <a:solidFill>
                  <a:srgbClr val="002060"/>
                </a:solidFill>
              </a:rPr>
              <a:t>Wat is incontinentie?</a:t>
            </a:r>
          </a:p>
          <a:p>
            <a:r>
              <a:rPr lang="nl-NL" dirty="0">
                <a:solidFill>
                  <a:srgbClr val="002060"/>
                </a:solidFill>
              </a:rPr>
              <a:t>Bouw bekken(bodem)</a:t>
            </a:r>
          </a:p>
          <a:p>
            <a:r>
              <a:rPr lang="nl-NL" dirty="0">
                <a:solidFill>
                  <a:srgbClr val="002060"/>
                </a:solidFill>
              </a:rPr>
              <a:t>Vormen van incontinentie</a:t>
            </a:r>
          </a:p>
          <a:p>
            <a:r>
              <a:rPr lang="nl-NL" dirty="0">
                <a:solidFill>
                  <a:srgbClr val="002060"/>
                </a:solidFill>
              </a:rPr>
              <a:t>Wat heeft invloed op incontinentie</a:t>
            </a:r>
          </a:p>
          <a:p>
            <a:r>
              <a:rPr lang="nl-NL" dirty="0">
                <a:solidFill>
                  <a:srgbClr val="002060"/>
                </a:solidFill>
              </a:rPr>
              <a:t>Toiletvaardigheden</a:t>
            </a:r>
          </a:p>
          <a:p>
            <a:r>
              <a:rPr lang="nl-NL" dirty="0">
                <a:solidFill>
                  <a:srgbClr val="002060"/>
                </a:solidFill>
              </a:rPr>
              <a:t>Blaas &amp; bekkenbodemtraining</a:t>
            </a:r>
          </a:p>
        </p:txBody>
      </p:sp>
    </p:spTree>
    <p:extLst>
      <p:ext uri="{BB962C8B-B14F-4D97-AF65-F5344CB8AC3E}">
        <p14:creationId xmlns:p14="http://schemas.microsoft.com/office/powerpoint/2010/main" val="42403137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F8B759-0416-C511-DE19-0F033B9CF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Wat is incontinentie?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939115E-CC15-9603-C4BB-AB54FC04C8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nl-NL" altLang="nl-NL" dirty="0">
              <a:solidFill>
                <a:srgbClr val="002060"/>
              </a:solidFill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nl-NL" altLang="nl-NL" dirty="0">
                <a:solidFill>
                  <a:srgbClr val="002060"/>
                </a:solidFill>
              </a:rPr>
              <a:t>Ongewenst urineverlies dat een </a:t>
            </a:r>
            <a:r>
              <a:rPr lang="nl-NL" altLang="nl-NL" i="1" dirty="0">
                <a:solidFill>
                  <a:srgbClr val="002060"/>
                </a:solidFill>
              </a:rPr>
              <a:t>sociaal</a:t>
            </a:r>
            <a:r>
              <a:rPr lang="nl-NL" altLang="nl-NL" dirty="0">
                <a:solidFill>
                  <a:srgbClr val="002060"/>
                </a:solidFill>
              </a:rPr>
              <a:t> of </a:t>
            </a:r>
            <a:r>
              <a:rPr lang="nl-NL" altLang="nl-NL" i="1" dirty="0">
                <a:solidFill>
                  <a:srgbClr val="002060"/>
                </a:solidFill>
              </a:rPr>
              <a:t>hygiënisch</a:t>
            </a:r>
            <a:r>
              <a:rPr lang="nl-NL" altLang="nl-NL" dirty="0">
                <a:solidFill>
                  <a:srgbClr val="002060"/>
                </a:solidFill>
              </a:rPr>
              <a:t> probleem vormt en objectief kan worden aangetoond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nl-NL" altLang="nl-NL" dirty="0">
              <a:solidFill>
                <a:srgbClr val="002060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nl-NL" altLang="nl-NL" sz="2800" dirty="0">
              <a:solidFill>
                <a:srgbClr val="00206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altLang="nl-NL" sz="1600" dirty="0">
                <a:solidFill>
                  <a:srgbClr val="002060"/>
                </a:solidFill>
              </a:rPr>
              <a:t>Bron: International </a:t>
            </a:r>
            <a:r>
              <a:rPr lang="nl-NL" altLang="nl-NL" sz="1600" dirty="0" err="1">
                <a:solidFill>
                  <a:srgbClr val="002060"/>
                </a:solidFill>
              </a:rPr>
              <a:t>Continence</a:t>
            </a:r>
            <a:r>
              <a:rPr lang="nl-NL" altLang="nl-NL" sz="1600" dirty="0">
                <a:solidFill>
                  <a:srgbClr val="002060"/>
                </a:solidFill>
              </a:rPr>
              <a:t> Society (ICS)</a:t>
            </a:r>
            <a:endParaRPr lang="nl-NL" altLang="nl-NL" sz="2800" dirty="0">
              <a:solidFill>
                <a:srgbClr val="002060"/>
              </a:solidFill>
            </a:endParaRPr>
          </a:p>
          <a:p>
            <a:pPr lvl="4" eaLnBrk="1" hangingPunct="1">
              <a:lnSpc>
                <a:spcPct val="90000"/>
              </a:lnSpc>
              <a:buFontTx/>
              <a:buNone/>
            </a:pPr>
            <a:r>
              <a:rPr lang="nl-NL" altLang="nl-NL" sz="1800" dirty="0">
                <a:solidFill>
                  <a:srgbClr val="002060"/>
                </a:solidFill>
              </a:rPr>
              <a:t>			</a:t>
            </a: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268524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CFA88D-C75F-7052-0F17-93AEF4476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Hoe vaak komt het voor?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436F5BD-2E63-260C-3310-051EFE7AEB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nl-NL" sz="2400" dirty="0">
                <a:solidFill>
                  <a:srgbClr val="002060"/>
                </a:solidFill>
              </a:rPr>
              <a:t>Minimaal 2x per maand last van ongewenst urineverlies: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nl-NL" sz="2400" dirty="0">
                <a:solidFill>
                  <a:srgbClr val="002060"/>
                </a:solidFill>
              </a:rPr>
              <a:t>29% van de vrouwen van 60 jaar en ouder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nl-NL" sz="2400" dirty="0">
                <a:solidFill>
                  <a:srgbClr val="002060"/>
                </a:solidFill>
              </a:rPr>
              <a:t>9% van de mannen van 60 jaar en ouder</a:t>
            </a:r>
          </a:p>
          <a:p>
            <a:pPr eaLnBrk="1" hangingPunct="1">
              <a:lnSpc>
                <a:spcPct val="90000"/>
              </a:lnSpc>
              <a:defRPr/>
            </a:pPr>
            <a:endParaRPr lang="nl-NL" sz="1600" dirty="0">
              <a:solidFill>
                <a:srgbClr val="00206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nl-NL" sz="2400" dirty="0">
                <a:solidFill>
                  <a:srgbClr val="002060"/>
                </a:solidFill>
              </a:rPr>
              <a:t>14% van de vrouwen van 65 jaar en ouder heeft dagelijks last van ongewenst urineverlies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nl-NL" sz="2400" dirty="0">
                <a:solidFill>
                  <a:srgbClr val="002060"/>
                </a:solidFill>
              </a:rPr>
              <a:t>Klachten nemen toe met de leeftijd, bij mannen vooral vanaf 80 jaar.</a:t>
            </a:r>
          </a:p>
          <a:p>
            <a:pPr eaLnBrk="1" hangingPunct="1">
              <a:lnSpc>
                <a:spcPct val="90000"/>
              </a:lnSpc>
              <a:defRPr/>
            </a:pPr>
            <a:endParaRPr lang="nl-NL" sz="1600" dirty="0">
              <a:solidFill>
                <a:srgbClr val="00206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nl-NL" sz="2400" dirty="0">
                <a:solidFill>
                  <a:srgbClr val="002060"/>
                </a:solidFill>
              </a:rPr>
              <a:t>Ook jongere mensen hebben last van ongewenst urineverlies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234809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342E66-75BD-100C-8635-41BCB5575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002060"/>
                </a:solidFill>
              </a:rPr>
              <a:t>Wat is er nodig om je urine op te kunnen houden?</a:t>
            </a:r>
          </a:p>
        </p:txBody>
      </p:sp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4B48FA7E-5CAC-49A6-3BDF-2BD840A6A03A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7510040"/>
              </p:ext>
            </p:extLst>
          </p:nvPr>
        </p:nvGraphicFramePr>
        <p:xfrm>
          <a:off x="2581275" y="2293937"/>
          <a:ext cx="5616575" cy="42124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r:id="rId2" imgW="4393843" imgH="3296369" progId="PowerPoint.Show.8">
                  <p:embed/>
                </p:oleObj>
              </mc:Choice>
              <mc:Fallback>
                <p:oleObj name="Presentation" r:id="rId2" imgW="4393843" imgH="3296369" progId="PowerPoint.Show.8">
                  <p:embed/>
                  <p:pic>
                    <p:nvPicPr>
                      <p:cNvPr id="4" name="Tijdelijke aanduiding voor inhoud 3">
                        <a:extLst>
                          <a:ext uri="{FF2B5EF4-FFF2-40B4-BE49-F238E27FC236}">
                            <a16:creationId xmlns:a16="http://schemas.microsoft.com/office/drawing/2014/main" id="{4B48FA7E-5CAC-49A6-3BDF-2BD840A6A03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2535" t="5241" r="1639" b="10484"/>
                      <a:stretch>
                        <a:fillRect/>
                      </a:stretch>
                    </p:blipFill>
                    <p:spPr bwMode="auto">
                      <a:xfrm>
                        <a:off x="2581275" y="2293937"/>
                        <a:ext cx="5616575" cy="4212431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018190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63245A-A274-AA06-7A74-036563DEB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Het lastige van incontinentie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31CD700-B6A6-318F-E54B-B7CF96405F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nl-NL" altLang="nl-NL" dirty="0">
                <a:solidFill>
                  <a:srgbClr val="002060"/>
                </a:solidFill>
              </a:rPr>
              <a:t>Emotionele stress</a:t>
            </a:r>
          </a:p>
          <a:p>
            <a:pPr lvl="1" eaLnBrk="1" hangingPunct="1">
              <a:buFontTx/>
              <a:buNone/>
            </a:pPr>
            <a:r>
              <a:rPr lang="nl-NL" altLang="nl-NL" sz="2400" dirty="0">
                <a:solidFill>
                  <a:srgbClr val="002060"/>
                </a:solidFill>
              </a:rPr>
              <a:t>- schaamte</a:t>
            </a:r>
          </a:p>
          <a:p>
            <a:pPr lvl="1" eaLnBrk="1" hangingPunct="1">
              <a:buFontTx/>
              <a:buNone/>
            </a:pPr>
            <a:r>
              <a:rPr lang="nl-NL" altLang="nl-NL" sz="2400" dirty="0">
                <a:solidFill>
                  <a:srgbClr val="002060"/>
                </a:solidFill>
              </a:rPr>
              <a:t>- angst dat men het ruikt</a:t>
            </a:r>
          </a:p>
          <a:p>
            <a:pPr lvl="1" eaLnBrk="1" hangingPunct="1">
              <a:buFontTx/>
              <a:buNone/>
            </a:pPr>
            <a:endParaRPr lang="nl-NL" altLang="nl-NL" sz="2400" dirty="0">
              <a:solidFill>
                <a:srgbClr val="002060"/>
              </a:solidFill>
            </a:endParaRPr>
          </a:p>
          <a:p>
            <a:pPr eaLnBrk="1" hangingPunct="1"/>
            <a:r>
              <a:rPr lang="nl-NL" altLang="nl-NL" dirty="0">
                <a:solidFill>
                  <a:srgbClr val="002060"/>
                </a:solidFill>
              </a:rPr>
              <a:t> Psychosociale gevolgen</a:t>
            </a:r>
          </a:p>
          <a:p>
            <a:pPr lvl="1" eaLnBrk="1" hangingPunct="1">
              <a:buFontTx/>
              <a:buNone/>
            </a:pPr>
            <a:r>
              <a:rPr lang="nl-NL" altLang="nl-NL" sz="2400" dirty="0">
                <a:solidFill>
                  <a:srgbClr val="002060"/>
                </a:solidFill>
              </a:rPr>
              <a:t>- sociaal isolement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022935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4731D5-FFBC-9D3C-F8EF-61CCE4615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Anatomie van het bekken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0A36C8A9-D01A-1BD9-7E71-5372F9E8827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42682" y="2209672"/>
            <a:ext cx="4191585" cy="3457143"/>
          </a:xfr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1C2144FA-98B7-4126-B156-0D286DAFF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07200" y="2559050"/>
            <a:ext cx="3816350" cy="254317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6D381B9-E30C-0FCC-C371-7A8986800DC1}"/>
              </a:ext>
            </a:extLst>
          </p:cNvPr>
          <p:cNvSpPr txBox="1"/>
          <p:nvPr/>
        </p:nvSpPr>
        <p:spPr>
          <a:xfrm>
            <a:off x="2438400" y="5789225"/>
            <a:ext cx="1809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rgbClr val="002060"/>
                </a:solidFill>
              </a:rPr>
              <a:t>vooraanzicht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739CB681-43C5-AFDA-FBE3-7F7A3A2B5450}"/>
              </a:ext>
            </a:extLst>
          </p:cNvPr>
          <p:cNvSpPr txBox="1"/>
          <p:nvPr/>
        </p:nvSpPr>
        <p:spPr>
          <a:xfrm>
            <a:off x="8086725" y="5685305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rgbClr val="002060"/>
                </a:solidFill>
              </a:rPr>
              <a:t>bovenaanzicht</a:t>
            </a:r>
          </a:p>
        </p:txBody>
      </p:sp>
    </p:spTree>
    <p:extLst>
      <p:ext uri="{BB962C8B-B14F-4D97-AF65-F5344CB8AC3E}">
        <p14:creationId xmlns:p14="http://schemas.microsoft.com/office/powerpoint/2010/main" val="4828103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2FAD25-A230-ECEE-6AC5-170C6C3F2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Bekkenbodemspieren</a:t>
            </a:r>
          </a:p>
        </p:txBody>
      </p:sp>
      <p:pic>
        <p:nvPicPr>
          <p:cNvPr id="4" name="Picture 7" descr="Scannen">
            <a:extLst>
              <a:ext uri="{FF2B5EF4-FFF2-40B4-BE49-F238E27FC236}">
                <a16:creationId xmlns:a16="http://schemas.microsoft.com/office/drawing/2014/main" id="{3CDA88CD-C0DE-F3C2-8D2D-262D3466FDA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" t="7239" r="10220" b="1207"/>
          <a:stretch>
            <a:fillRect/>
          </a:stretch>
        </p:blipFill>
        <p:spPr bwMode="auto">
          <a:xfrm>
            <a:off x="3275916" y="2209672"/>
            <a:ext cx="5011518" cy="38417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C543E55A-74AD-3A64-3044-2AEEAA6E780C}"/>
              </a:ext>
            </a:extLst>
          </p:cNvPr>
          <p:cNvSpPr txBox="1"/>
          <p:nvPr/>
        </p:nvSpPr>
        <p:spPr>
          <a:xfrm>
            <a:off x="5000625" y="6098143"/>
            <a:ext cx="2190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rgbClr val="002060"/>
                </a:solidFill>
              </a:rPr>
              <a:t>dwarsdoorsnede</a:t>
            </a:r>
          </a:p>
        </p:txBody>
      </p:sp>
    </p:spTree>
    <p:extLst>
      <p:ext uri="{BB962C8B-B14F-4D97-AF65-F5344CB8AC3E}">
        <p14:creationId xmlns:p14="http://schemas.microsoft.com/office/powerpoint/2010/main" val="225808527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GGD-BZOTemplateNarrowcastingNieuw" id="{4205E5C5-1235-074A-9B90-E5E3391DA3A4}" vid="{B9CB5DEB-13AF-D64E-AEAF-1F48CBFA9D3C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12C50169F7E234DA27E0587F91C3D7E" ma:contentTypeVersion="4" ma:contentTypeDescription="Een nieuw document maken." ma:contentTypeScope="" ma:versionID="ef5cafef455ad09a5d00181cf9044681">
  <xsd:schema xmlns:xsd="http://www.w3.org/2001/XMLSchema" xmlns:xs="http://www.w3.org/2001/XMLSchema" xmlns:p="http://schemas.microsoft.com/office/2006/metadata/properties" xmlns:ns2="9e4dcdb8-7d09-48cb-9eff-38832f869ea9" xmlns:ns3="3b559663-40ff-4a23-ad32-4a4ee56a90c1" targetNamespace="http://schemas.microsoft.com/office/2006/metadata/properties" ma:root="true" ma:fieldsID="7487352b321e95c3bc544db04023edfb" ns2:_="" ns3:_="">
    <xsd:import namespace="9e4dcdb8-7d09-48cb-9eff-38832f869ea9"/>
    <xsd:import namespace="3b559663-40ff-4a23-ad32-4a4ee56a90c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4dcdb8-7d09-48cb-9eff-38832f869ea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559663-40ff-4a23-ad32-4a4ee56a90c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0CE99B0-9F48-4A29-A402-C12097808EA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2699467-094C-4E44-BF94-A6854B4F5729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5D95184C-37C5-4F39-99F5-9F704C58209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e4dcdb8-7d09-48cb-9eff-38832f869ea9"/>
    <ds:schemaRef ds:uri="3b559663-40ff-4a23-ad32-4a4ee56a90c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NarrowCasting</Template>
  <TotalTime>112</TotalTime>
  <Words>532</Words>
  <Application>Microsoft Office PowerPoint</Application>
  <PresentationFormat>Breedbeeld</PresentationFormat>
  <Paragraphs>122</Paragraphs>
  <Slides>25</Slides>
  <Notes>0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25</vt:i4>
      </vt:variant>
    </vt:vector>
  </HeadingPairs>
  <TitlesOfParts>
    <vt:vector size="30" baseType="lpstr">
      <vt:lpstr>Arial</vt:lpstr>
      <vt:lpstr>Calibri</vt:lpstr>
      <vt:lpstr>Verdana</vt:lpstr>
      <vt:lpstr>Kantoorthema</vt:lpstr>
      <vt:lpstr>Presentation</vt:lpstr>
      <vt:lpstr>PowerPoint-presentatie</vt:lpstr>
      <vt:lpstr>Blijf de baas over je blaas</vt:lpstr>
      <vt:lpstr>Programma</vt:lpstr>
      <vt:lpstr>Wat is incontinentie?</vt:lpstr>
      <vt:lpstr>Hoe vaak komt het voor?</vt:lpstr>
      <vt:lpstr>Wat is er nodig om je urine op te kunnen houden?</vt:lpstr>
      <vt:lpstr>Het lastige van incontinentie</vt:lpstr>
      <vt:lpstr>Anatomie van het bekken</vt:lpstr>
      <vt:lpstr>Bekkenbodemspieren</vt:lpstr>
      <vt:lpstr>PowerPoint-presentatie</vt:lpstr>
      <vt:lpstr>Functies bekkenbodem</vt:lpstr>
      <vt:lpstr>Verschillende vormen van urine incontinentie</vt:lpstr>
      <vt:lpstr>De bekkenbodemspieren kunnen slapper worden door:</vt:lpstr>
      <vt:lpstr>Overige factoren die van invloed kunnen zijn</vt:lpstr>
      <vt:lpstr>Toilethouding (vrouw)</vt:lpstr>
      <vt:lpstr>Toilethouding (man)</vt:lpstr>
      <vt:lpstr>Incontinentie bij mannen …</vt:lpstr>
      <vt:lpstr>Plasadvies</vt:lpstr>
      <vt:lpstr>Toiletgang</vt:lpstr>
      <vt:lpstr>Oefeningen</vt:lpstr>
      <vt:lpstr>Urge incontinentie (ineens moeten plassen)</vt:lpstr>
      <vt:lpstr>Stress incontinentie (bij lachen, tillen etc.)</vt:lpstr>
      <vt:lpstr>Vergeet niet:</vt:lpstr>
      <vt:lpstr>Bekkenfysiotherapie in de buurt:</vt:lpstr>
      <vt:lpstr>Vragen?</vt:lpstr>
    </vt:vector>
  </TitlesOfParts>
  <Company>GGD Brabant-Zuidoost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Hanny Pelders</dc:creator>
  <cp:lastModifiedBy>Hanny Pelders</cp:lastModifiedBy>
  <cp:revision>1</cp:revision>
  <dcterms:created xsi:type="dcterms:W3CDTF">2023-05-16T08:03:33Z</dcterms:created>
  <dcterms:modified xsi:type="dcterms:W3CDTF">2023-09-20T09:05:31Z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0x010100512C50169F7E234DA27E0587F91C3D7E</vt:lpwstr>
  </property>
</Properties>
</file>