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89D"/>
    <a:srgbClr val="D11A6E"/>
    <a:srgbClr val="8EC34A"/>
    <a:srgbClr val="FACA21"/>
    <a:srgbClr val="012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y Pelders" userId="cee5c08d-29a5-474e-95dc-9be81352f2a9" providerId="ADAL" clId="{65165CD4-2642-4F7A-8338-AFD9CA7E16C3}"/>
    <pc:docChg chg="custSel modSld">
      <pc:chgData name="Hanny Pelders" userId="cee5c08d-29a5-474e-95dc-9be81352f2a9" providerId="ADAL" clId="{65165CD4-2642-4F7A-8338-AFD9CA7E16C3}" dt="2023-09-20T09:01:26.939" v="22" actId="27636"/>
      <pc:docMkLst>
        <pc:docMk/>
      </pc:docMkLst>
      <pc:sldChg chg="modSp mod">
        <pc:chgData name="Hanny Pelders" userId="cee5c08d-29a5-474e-95dc-9be81352f2a9" providerId="ADAL" clId="{65165CD4-2642-4F7A-8338-AFD9CA7E16C3}" dt="2023-09-20T08:59:08.646" v="6" actId="14100"/>
        <pc:sldMkLst>
          <pc:docMk/>
          <pc:sldMk cId="3252760243" sldId="273"/>
        </pc:sldMkLst>
        <pc:spChg chg="mod">
          <ac:chgData name="Hanny Pelders" userId="cee5c08d-29a5-474e-95dc-9be81352f2a9" providerId="ADAL" clId="{65165CD4-2642-4F7A-8338-AFD9CA7E16C3}" dt="2023-09-20T08:59:08.646" v="6" actId="14100"/>
          <ac:spMkLst>
            <pc:docMk/>
            <pc:sldMk cId="3252760243" sldId="273"/>
            <ac:spMk id="3" creationId="{0F65DBDA-0E42-28E1-EFC9-25987B139FB3}"/>
          </ac:spMkLst>
        </pc:spChg>
      </pc:sldChg>
      <pc:sldChg chg="modSp mod">
        <pc:chgData name="Hanny Pelders" userId="cee5c08d-29a5-474e-95dc-9be81352f2a9" providerId="ADAL" clId="{65165CD4-2642-4F7A-8338-AFD9CA7E16C3}" dt="2023-09-20T08:59:44.849" v="8" actId="20577"/>
        <pc:sldMkLst>
          <pc:docMk/>
          <pc:sldMk cId="3347300231" sldId="274"/>
        </pc:sldMkLst>
        <pc:spChg chg="mod">
          <ac:chgData name="Hanny Pelders" userId="cee5c08d-29a5-474e-95dc-9be81352f2a9" providerId="ADAL" clId="{65165CD4-2642-4F7A-8338-AFD9CA7E16C3}" dt="2023-09-20T08:59:44.849" v="8" actId="20577"/>
          <ac:spMkLst>
            <pc:docMk/>
            <pc:sldMk cId="3347300231" sldId="274"/>
            <ac:spMk id="3" creationId="{CA14B72C-2B48-7764-1D74-E59FE56BC9B1}"/>
          </ac:spMkLst>
        </pc:spChg>
      </pc:sldChg>
      <pc:sldChg chg="modSp mod">
        <pc:chgData name="Hanny Pelders" userId="cee5c08d-29a5-474e-95dc-9be81352f2a9" providerId="ADAL" clId="{65165CD4-2642-4F7A-8338-AFD9CA7E16C3}" dt="2023-09-20T09:00:03.487" v="14" actId="27636"/>
        <pc:sldMkLst>
          <pc:docMk/>
          <pc:sldMk cId="1955282605" sldId="275"/>
        </pc:sldMkLst>
        <pc:spChg chg="mod">
          <ac:chgData name="Hanny Pelders" userId="cee5c08d-29a5-474e-95dc-9be81352f2a9" providerId="ADAL" clId="{65165CD4-2642-4F7A-8338-AFD9CA7E16C3}" dt="2023-09-20T09:00:03.487" v="14" actId="27636"/>
          <ac:spMkLst>
            <pc:docMk/>
            <pc:sldMk cId="1955282605" sldId="275"/>
            <ac:spMk id="3" creationId="{643197D7-8EE4-D24C-3DF5-BE622D6DAD30}"/>
          </ac:spMkLst>
        </pc:spChg>
      </pc:sldChg>
      <pc:sldChg chg="modSp mod">
        <pc:chgData name="Hanny Pelders" userId="cee5c08d-29a5-474e-95dc-9be81352f2a9" providerId="ADAL" clId="{65165CD4-2642-4F7A-8338-AFD9CA7E16C3}" dt="2023-09-20T09:01:09.912" v="18" actId="27636"/>
        <pc:sldMkLst>
          <pc:docMk/>
          <pc:sldMk cId="2204594564" sldId="283"/>
        </pc:sldMkLst>
        <pc:spChg chg="mod">
          <ac:chgData name="Hanny Pelders" userId="cee5c08d-29a5-474e-95dc-9be81352f2a9" providerId="ADAL" clId="{65165CD4-2642-4F7A-8338-AFD9CA7E16C3}" dt="2023-09-20T09:01:09.912" v="18" actId="27636"/>
          <ac:spMkLst>
            <pc:docMk/>
            <pc:sldMk cId="2204594564" sldId="283"/>
            <ac:spMk id="3" creationId="{23E4A452-36E5-92C6-1E91-BED2A755EE2C}"/>
          </ac:spMkLst>
        </pc:spChg>
      </pc:sldChg>
      <pc:sldChg chg="modSp mod">
        <pc:chgData name="Hanny Pelders" userId="cee5c08d-29a5-474e-95dc-9be81352f2a9" providerId="ADAL" clId="{65165CD4-2642-4F7A-8338-AFD9CA7E16C3}" dt="2023-09-20T09:01:26.939" v="22" actId="27636"/>
        <pc:sldMkLst>
          <pc:docMk/>
          <pc:sldMk cId="3844877447" sldId="284"/>
        </pc:sldMkLst>
        <pc:spChg chg="mod">
          <ac:chgData name="Hanny Pelders" userId="cee5c08d-29a5-474e-95dc-9be81352f2a9" providerId="ADAL" clId="{65165CD4-2642-4F7A-8338-AFD9CA7E16C3}" dt="2023-09-20T09:01:26.939" v="22" actId="27636"/>
          <ac:spMkLst>
            <pc:docMk/>
            <pc:sldMk cId="3844877447" sldId="284"/>
            <ac:spMk id="3" creationId="{2813ED17-597D-7410-40DE-561F78EB30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63A68-F8A1-4A83-8098-D6606C0EE3CE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85013-C613-4842-8BC9-F10EF9BB3D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437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/>
              <a:t>Ruim de helft van alle valincidenten vindt plaats in en om het huis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85013-C613-4842-8BC9-F10EF9BB3D6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4106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NL" altLang="nl-NL" dirty="0"/>
              <a:t>Matig intensief bewegen</a:t>
            </a:r>
          </a:p>
          <a:p>
            <a:pPr>
              <a:defRPr/>
            </a:pPr>
            <a:endParaRPr lang="nl-NL" altLang="nl-NL" dirty="0"/>
          </a:p>
          <a:p>
            <a:pPr>
              <a:defRPr/>
            </a:pPr>
            <a:r>
              <a:rPr lang="nl-NL" altLang="nl-NL" dirty="0"/>
              <a:t>Hart en longen aan het werk zetten:</a:t>
            </a:r>
          </a:p>
          <a:p>
            <a:pPr>
              <a:buFontTx/>
              <a:buChar char="•"/>
              <a:defRPr/>
            </a:pPr>
            <a:r>
              <a:rPr lang="nl-NL" altLang="nl-NL" dirty="0"/>
              <a:t>redelijk inspannen</a:t>
            </a:r>
          </a:p>
          <a:p>
            <a:pPr>
              <a:buFontTx/>
              <a:buChar char="•"/>
              <a:defRPr/>
            </a:pPr>
            <a:r>
              <a:rPr lang="nl-NL" altLang="nl-NL" dirty="0"/>
              <a:t>licht hijgen</a:t>
            </a:r>
          </a:p>
          <a:p>
            <a:pPr>
              <a:buFontTx/>
              <a:buChar char="•"/>
              <a:defRPr/>
            </a:pPr>
            <a:r>
              <a:rPr lang="nl-NL" altLang="nl-NL" dirty="0"/>
              <a:t>kunt u nog praten?</a:t>
            </a:r>
          </a:p>
          <a:p>
            <a:pPr>
              <a:buFontTx/>
              <a:buChar char="•"/>
              <a:defRPr/>
            </a:pPr>
            <a:r>
              <a:rPr lang="nl-NL" altLang="nl-NL" dirty="0"/>
              <a:t>kunt u nog zingen?</a:t>
            </a:r>
          </a:p>
          <a:p>
            <a:pPr>
              <a:buFontTx/>
              <a:buChar char="•"/>
              <a:defRPr/>
            </a:pPr>
            <a:r>
              <a:rPr lang="nl-NL" altLang="nl-NL" dirty="0"/>
              <a:t>grote individuele verschillen!</a:t>
            </a:r>
          </a:p>
          <a:p>
            <a:pPr>
              <a:defRPr/>
            </a:pPr>
            <a:endParaRPr lang="nl-NL" altLang="nl-NL" dirty="0"/>
          </a:p>
          <a:p>
            <a:pPr>
              <a:defRPr/>
            </a:pPr>
            <a:r>
              <a:rPr lang="nl-NL" altLang="nl-NL" dirty="0"/>
              <a:t>Lichamelijke activiteit liefst in het dagelijks leven inpassen (sporten is niet noodzakelijk)</a:t>
            </a:r>
          </a:p>
          <a:p>
            <a:pPr>
              <a:defRPr/>
            </a:pPr>
            <a:endParaRPr lang="en-GB" altLang="nl-NL" dirty="0"/>
          </a:p>
          <a:p>
            <a:pPr marL="228600" indent="-228600">
              <a:lnSpc>
                <a:spcPct val="90000"/>
              </a:lnSpc>
              <a:defRPr/>
            </a:pP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Meer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bewegen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betekent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niet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iedereen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fanatiek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moet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gaan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sporten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actieve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leefstijl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met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dagelijks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30 min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matig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inspannend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bewegen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is al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voldoende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om de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spieren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gewrichten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soepel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houden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U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hoeft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dus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niet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direct lid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worden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van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sportvereniging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want door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meer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fietsen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lopen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tuinieren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huishoudelijk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werkt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doen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beweeeg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je al.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actieve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leefstijl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wil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niets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anders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zeggen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allerlei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verschillende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bewegingsactiviteiten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worden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opgenomen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 de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dagelijkse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routine. Het half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uur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bewegen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per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mag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verdeeld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worden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over 3 x 10 min of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zelfs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6 x 5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minuten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maar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moet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wel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enige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inspanning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kosten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Dus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bijvoorbeeld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door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niet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gaan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slenteren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maar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stevig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door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stappen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(let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daarbij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op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voeten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goed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opgetild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worden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!).</a:t>
            </a:r>
          </a:p>
          <a:p>
            <a:pPr marL="228600" indent="-228600">
              <a:lnSpc>
                <a:spcPct val="90000"/>
              </a:lnSpc>
              <a:defRPr/>
            </a:pPr>
            <a:endParaRPr lang="en-US" altLang="nl-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28600" indent="-228600">
              <a:lnSpc>
                <a:spcPct val="90000"/>
              </a:lnSpc>
              <a:defRPr/>
            </a:pP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bijna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alle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Nederlands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gemeenten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organiseren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SWO</a:t>
            </a:r>
            <a:r>
              <a:rPr lang="en-US" altLang="nl-NL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’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s,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sportverenigingen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ouderenbonden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thuiszorginstellingen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buurthuizen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en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zwembaden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bewegingsactiviteiten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voor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ouderen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MBvO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: Meer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Bewegen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voor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Ouderen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). </a:t>
            </a:r>
          </a:p>
          <a:p>
            <a:pPr marL="228600" indent="-228600">
              <a:lnSpc>
                <a:spcPct val="90000"/>
              </a:lnSpc>
              <a:defRPr/>
            </a:pPr>
            <a:r>
              <a:rPr lang="en-US" altLang="nl-NL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Noem</a:t>
            </a:r>
            <a:r>
              <a:rPr lang="en-US" altLang="nl-NL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nl-NL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verschillende</a:t>
            </a:r>
            <a:r>
              <a:rPr lang="en-US" altLang="nl-NL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bewegingsactiviteiten</a:t>
            </a:r>
            <a:r>
              <a:rPr lang="en-US" altLang="nl-NL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die in die </a:t>
            </a:r>
            <a:r>
              <a:rPr lang="en-US" altLang="nl-NL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plaats</a:t>
            </a:r>
            <a:r>
              <a:rPr lang="en-US" altLang="nl-NL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worden</a:t>
            </a:r>
            <a:r>
              <a:rPr lang="en-US" altLang="nl-NL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aangeboden</a:t>
            </a:r>
            <a:r>
              <a:rPr lang="en-US" altLang="nl-NL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!!</a:t>
            </a:r>
          </a:p>
          <a:p>
            <a:pPr marL="228600" indent="-228600">
              <a:lnSpc>
                <a:spcPct val="90000"/>
              </a:lnSpc>
              <a:defRPr/>
            </a:pPr>
            <a:endParaRPr lang="en-US" altLang="nl-NL" i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28600" indent="-228600">
              <a:lnSpc>
                <a:spcPct val="90000"/>
              </a:lnSpc>
              <a:defRPr/>
            </a:pP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Om nu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zelf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ondervinden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hoe het is om de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rikketik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wat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sneller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laten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pompen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gaan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we nu met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zijn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allen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2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beweegoefeningen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doen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pPr marL="228600" indent="-228600">
              <a:lnSpc>
                <a:spcPct val="90000"/>
              </a:lnSpc>
              <a:buFontTx/>
              <a:buAutoNum type="arabicParenR"/>
              <a:defRPr/>
            </a:pP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Om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onze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heupen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verstevigen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gaan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we de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volgende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oefening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doen:ga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allemaal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achter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uw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stoel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staan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houd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leuning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stevig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vast.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Beweeg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10x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uw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rechterbeen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opzij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en doe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daarna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met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uw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linkerbeen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</a:p>
          <a:p>
            <a:pPr marL="228600" indent="-228600">
              <a:lnSpc>
                <a:spcPct val="90000"/>
              </a:lnSpc>
              <a:buFontTx/>
              <a:buAutoNum type="arabicParenR"/>
              <a:defRPr/>
            </a:pP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Om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onze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kuitspieren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verstevigen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doen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we de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volgende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oefening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: we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staan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met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zijn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allen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recht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achter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onze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stoel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houden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ons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vast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aan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leuning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We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gaan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nu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voorzichtig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op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onze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tenen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staan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en dan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weer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terug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op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onze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hele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voet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We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doen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10 x.</a:t>
            </a:r>
          </a:p>
          <a:p>
            <a:pPr marL="228600" indent="-228600">
              <a:lnSpc>
                <a:spcPct val="90000"/>
              </a:lnSpc>
              <a:defRPr/>
            </a:pPr>
            <a:r>
              <a:rPr lang="en-US" altLang="nl-NL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Noot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: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Voor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 minder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mobiele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mensen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 de </a:t>
            </a:r>
            <a:r>
              <a:rPr lang="en-US" altLang="nl-NL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zaal</a:t>
            </a:r>
            <a:r>
              <a:rPr lang="en-US" altLang="nl-NL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ga in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kringetje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zitten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uw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stoel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rolstoel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en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geef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zo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snel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mogelijk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een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grote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bal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ballon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over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aan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uw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nl-NL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buurvrouw</a:t>
            </a:r>
            <a:r>
              <a:rPr lang="en-US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!</a:t>
            </a:r>
          </a:p>
          <a:p>
            <a:pPr marL="228600" indent="-228600">
              <a:lnSpc>
                <a:spcPct val="90000"/>
              </a:lnSpc>
              <a:defRPr/>
            </a:pPr>
            <a:endParaRPr lang="en-US" altLang="nl-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85013-C613-4842-8BC9-F10EF9BB3D6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16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</a:pPr>
            <a:r>
              <a:rPr lang="en-US" altLang="nl-NL" sz="1200" dirty="0">
                <a:ea typeface="ＭＳ Ｐゴシック" panose="020B0600070205080204" pitchFamily="34" charset="-128"/>
              </a:rPr>
              <a:t>Meer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bewegen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betekent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niet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dat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iedereen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fanatiek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moet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gaan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sporten</a:t>
            </a:r>
            <a:r>
              <a:rPr lang="en-US" altLang="nl-NL" sz="1200" dirty="0">
                <a:ea typeface="ＭＳ Ｐゴシック" panose="020B0600070205080204" pitchFamily="34" charset="-128"/>
              </a:rPr>
              <a:t>.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Een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actieve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leefstijl</a:t>
            </a:r>
            <a:r>
              <a:rPr lang="en-US" altLang="nl-NL" sz="1200" dirty="0">
                <a:ea typeface="ＭＳ Ｐゴシック" panose="020B0600070205080204" pitchFamily="34" charset="-128"/>
              </a:rPr>
              <a:t> met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dagelijks</a:t>
            </a:r>
            <a:r>
              <a:rPr lang="en-US" altLang="nl-NL" sz="1200" dirty="0">
                <a:ea typeface="ＭＳ Ｐゴシック" panose="020B0600070205080204" pitchFamily="34" charset="-128"/>
              </a:rPr>
              <a:t> 30 min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matig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inspannend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bewegen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is al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voldoende</a:t>
            </a:r>
            <a:r>
              <a:rPr lang="en-US" altLang="nl-NL" sz="1200" dirty="0">
                <a:ea typeface="ＭＳ Ｐゴシック" panose="020B0600070205080204" pitchFamily="34" charset="-128"/>
              </a:rPr>
              <a:t> om de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spieren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en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gewrichten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soepel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houden</a:t>
            </a:r>
            <a:r>
              <a:rPr lang="en-US" altLang="nl-NL" sz="1200" dirty="0">
                <a:ea typeface="ＭＳ Ｐゴシック" panose="020B0600070205080204" pitchFamily="34" charset="-128"/>
              </a:rPr>
              <a:t>. U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hoeft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dus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niet</a:t>
            </a:r>
            <a:r>
              <a:rPr lang="en-US" altLang="nl-NL" sz="1200" dirty="0">
                <a:ea typeface="ＭＳ Ｐゴシック" panose="020B0600070205080204" pitchFamily="34" charset="-128"/>
              </a:rPr>
              <a:t> direct lid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worden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van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een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sportvereniging</a:t>
            </a:r>
            <a:r>
              <a:rPr lang="en-US" altLang="nl-NL" sz="1200" dirty="0">
                <a:ea typeface="ＭＳ Ｐゴシック" panose="020B0600070205080204" pitchFamily="34" charset="-128"/>
              </a:rPr>
              <a:t>, want door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meer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fietsen</a:t>
            </a:r>
            <a:r>
              <a:rPr lang="en-US" altLang="nl-NL" sz="1200" dirty="0">
                <a:ea typeface="ＭＳ Ｐゴシック" panose="020B0600070205080204" pitchFamily="34" charset="-128"/>
              </a:rPr>
              <a:t>,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lopen</a:t>
            </a:r>
            <a:r>
              <a:rPr lang="en-US" altLang="nl-NL" sz="1200" dirty="0">
                <a:ea typeface="ＭＳ Ｐゴシック" panose="020B0600070205080204" pitchFamily="34" charset="-128"/>
              </a:rPr>
              <a:t>,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tuinieren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of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huishoudelijk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werkt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doen</a:t>
            </a:r>
            <a:r>
              <a:rPr lang="en-US" altLang="nl-NL" sz="1200" dirty="0">
                <a:ea typeface="ＭＳ Ｐゴシック" panose="020B0600070205080204" pitchFamily="34" charset="-128"/>
              </a:rPr>
              <a:t>,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beweeeg</a:t>
            </a:r>
            <a:r>
              <a:rPr lang="en-US" altLang="nl-NL" sz="1200" dirty="0">
                <a:ea typeface="ＭＳ Ｐゴシック" panose="020B0600070205080204" pitchFamily="34" charset="-128"/>
              </a:rPr>
              <a:t> je al.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Een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actieve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leefstijl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wil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niets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anders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zeggen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dan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dat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allerlei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verschillende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bewegingsactiviteiten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worden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opgenomen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in de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dagelijkse</a:t>
            </a:r>
            <a:r>
              <a:rPr lang="en-US" altLang="nl-NL" sz="1200" dirty="0">
                <a:ea typeface="ＭＳ Ｐゴシック" panose="020B0600070205080204" pitchFamily="34" charset="-128"/>
              </a:rPr>
              <a:t> routine. Het half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uur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bewegen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per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dag</a:t>
            </a:r>
            <a:r>
              <a:rPr lang="en-US" altLang="nl-NL" sz="1200" dirty="0">
                <a:ea typeface="ＭＳ Ｐゴシック" panose="020B0600070205080204" pitchFamily="34" charset="-128"/>
              </a:rPr>
              <a:t> mag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verdeeld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worden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over 3 x 10 min of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zelfs</a:t>
            </a:r>
            <a:r>
              <a:rPr lang="en-US" altLang="nl-NL" sz="1200" dirty="0">
                <a:ea typeface="ＭＳ Ｐゴシック" panose="020B0600070205080204" pitchFamily="34" charset="-128"/>
              </a:rPr>
              <a:t> 6 x 5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minuten</a:t>
            </a:r>
            <a:r>
              <a:rPr lang="en-US" altLang="nl-NL" sz="1200" dirty="0">
                <a:ea typeface="ＭＳ Ｐゴシック" panose="020B0600070205080204" pitchFamily="34" charset="-128"/>
              </a:rPr>
              <a:t>, maar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moet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wel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enige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inspanning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kosten</a:t>
            </a:r>
            <a:r>
              <a:rPr lang="en-US" altLang="nl-NL" sz="1200" dirty="0">
                <a:ea typeface="ＭＳ Ｐゴシック" panose="020B0600070205080204" pitchFamily="34" charset="-128"/>
              </a:rPr>
              <a:t>. Dus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bijvoorbeeld</a:t>
            </a:r>
            <a:r>
              <a:rPr lang="en-US" altLang="nl-NL" sz="1200" dirty="0">
                <a:ea typeface="ＭＳ Ｐゴシック" panose="020B0600070205080204" pitchFamily="34" charset="-128"/>
              </a:rPr>
              <a:t> door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niet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gaan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slenteren</a:t>
            </a:r>
            <a:r>
              <a:rPr lang="en-US" altLang="nl-NL" sz="1200" dirty="0">
                <a:ea typeface="ＭＳ Ｐゴシック" panose="020B0600070205080204" pitchFamily="34" charset="-128"/>
              </a:rPr>
              <a:t>, maar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stevig</a:t>
            </a:r>
            <a:r>
              <a:rPr lang="en-US" altLang="nl-NL" sz="1200" dirty="0">
                <a:ea typeface="ＭＳ Ｐゴシック" panose="020B0600070205080204" pitchFamily="34" charset="-128"/>
              </a:rPr>
              <a:t> door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stappen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(let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daarbij</a:t>
            </a:r>
            <a:r>
              <a:rPr lang="en-US" altLang="nl-NL" sz="1200" dirty="0">
                <a:ea typeface="ＭＳ Ｐゴシック" panose="020B0600070205080204" pitchFamily="34" charset="-128"/>
              </a:rPr>
              <a:t> op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dat</a:t>
            </a:r>
            <a:r>
              <a:rPr lang="en-US" altLang="nl-NL" sz="1200" dirty="0">
                <a:ea typeface="ＭＳ Ｐゴシック" panose="020B0600070205080204" pitchFamily="34" charset="-128"/>
              </a:rPr>
              <a:t> de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voeten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goed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opgetild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worden</a:t>
            </a:r>
            <a:r>
              <a:rPr lang="en-US" altLang="nl-NL" sz="1200" dirty="0">
                <a:ea typeface="ＭＳ Ｐゴシック" panose="020B0600070205080204" pitchFamily="34" charset="-128"/>
              </a:rPr>
              <a:t>!).</a:t>
            </a:r>
          </a:p>
          <a:p>
            <a:pPr marL="228600" indent="-228600">
              <a:lnSpc>
                <a:spcPct val="90000"/>
              </a:lnSpc>
            </a:pPr>
            <a:endParaRPr lang="en-US" altLang="nl-NL" sz="1200" dirty="0">
              <a:ea typeface="ＭＳ Ｐゴシック" panose="020B0600070205080204" pitchFamily="34" charset="-128"/>
            </a:endParaRPr>
          </a:p>
          <a:p>
            <a:pPr marL="228600" indent="-228600">
              <a:lnSpc>
                <a:spcPct val="90000"/>
              </a:lnSpc>
            </a:pPr>
            <a:r>
              <a:rPr lang="en-US" altLang="nl-NL" sz="1200" b="1" dirty="0">
                <a:ea typeface="ＭＳ Ｐゴシック" panose="020B0600070205080204" pitchFamily="34" charset="-128"/>
              </a:rPr>
              <a:t>In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bijna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alle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Nederlands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gemeenten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,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organiseren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SWO</a:t>
            </a:r>
            <a:r>
              <a:rPr lang="en-US" altLang="nl-NL" sz="12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’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s,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sportverenigingen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,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ouderenbonden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,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thuiszorginstellingen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,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buurthuizen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en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zwembaden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bewegingsactiviteiten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voor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ouderen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(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MBvO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: Meer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Bewegen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voor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Ouderen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). </a:t>
            </a:r>
          </a:p>
          <a:p>
            <a:pPr marL="228600" indent="-228600">
              <a:lnSpc>
                <a:spcPct val="90000"/>
              </a:lnSpc>
            </a:pPr>
            <a:r>
              <a:rPr lang="en-US" altLang="nl-NL" sz="1200" i="1" dirty="0" err="1">
                <a:ea typeface="ＭＳ Ｐゴシック" panose="020B0600070205080204" pitchFamily="34" charset="-128"/>
              </a:rPr>
              <a:t>Noem</a:t>
            </a:r>
            <a:r>
              <a:rPr lang="en-US" altLang="nl-NL" sz="1200" i="1" dirty="0">
                <a:ea typeface="ＭＳ Ｐゴシック" panose="020B0600070205080204" pitchFamily="34" charset="-128"/>
              </a:rPr>
              <a:t> de </a:t>
            </a:r>
            <a:r>
              <a:rPr lang="en-US" altLang="nl-NL" sz="1200" i="1" dirty="0" err="1">
                <a:ea typeface="ＭＳ Ｐゴシック" panose="020B0600070205080204" pitchFamily="34" charset="-128"/>
              </a:rPr>
              <a:t>verschillende</a:t>
            </a:r>
            <a:r>
              <a:rPr lang="en-US" altLang="nl-NL" sz="1200" i="1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i="1" dirty="0" err="1">
                <a:ea typeface="ＭＳ Ｐゴシック" panose="020B0600070205080204" pitchFamily="34" charset="-128"/>
              </a:rPr>
              <a:t>bewegingsactiviteiten</a:t>
            </a:r>
            <a:r>
              <a:rPr lang="en-US" altLang="nl-NL" sz="1200" i="1" dirty="0">
                <a:ea typeface="ＭＳ Ｐゴシック" panose="020B0600070205080204" pitchFamily="34" charset="-128"/>
              </a:rPr>
              <a:t> die in die </a:t>
            </a:r>
            <a:r>
              <a:rPr lang="en-US" altLang="nl-NL" sz="1200" i="1" dirty="0" err="1">
                <a:ea typeface="ＭＳ Ｐゴシック" panose="020B0600070205080204" pitchFamily="34" charset="-128"/>
              </a:rPr>
              <a:t>plaats</a:t>
            </a:r>
            <a:r>
              <a:rPr lang="en-US" altLang="nl-NL" sz="1200" i="1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i="1" dirty="0" err="1">
                <a:ea typeface="ＭＳ Ｐゴシック" panose="020B0600070205080204" pitchFamily="34" charset="-128"/>
              </a:rPr>
              <a:t>worden</a:t>
            </a:r>
            <a:r>
              <a:rPr lang="en-US" altLang="nl-NL" sz="1200" i="1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i="1" dirty="0" err="1">
                <a:ea typeface="ＭＳ Ｐゴシック" panose="020B0600070205080204" pitchFamily="34" charset="-128"/>
              </a:rPr>
              <a:t>aangeboden</a:t>
            </a:r>
            <a:r>
              <a:rPr lang="en-US" altLang="nl-NL" sz="1200" i="1" dirty="0">
                <a:ea typeface="ＭＳ Ｐゴシック" panose="020B0600070205080204" pitchFamily="34" charset="-128"/>
              </a:rPr>
              <a:t>!!</a:t>
            </a:r>
          </a:p>
          <a:p>
            <a:pPr marL="228600" indent="-228600">
              <a:lnSpc>
                <a:spcPct val="90000"/>
              </a:lnSpc>
            </a:pPr>
            <a:endParaRPr lang="en-US" altLang="nl-NL" sz="1200" i="1" dirty="0">
              <a:ea typeface="ＭＳ Ｐゴシック" panose="020B0600070205080204" pitchFamily="34" charset="-128"/>
            </a:endParaRPr>
          </a:p>
          <a:p>
            <a:pPr marL="228600" indent="-228600">
              <a:lnSpc>
                <a:spcPct val="90000"/>
              </a:lnSpc>
            </a:pPr>
            <a:r>
              <a:rPr lang="en-US" altLang="nl-NL" sz="1200" dirty="0">
                <a:ea typeface="ＭＳ Ｐゴシック" panose="020B0600070205080204" pitchFamily="34" charset="-128"/>
              </a:rPr>
              <a:t>Om nu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zelf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ondervinden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hoe het is om de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rikketik</a:t>
            </a:r>
            <a:r>
              <a:rPr lang="en-US" altLang="nl-NL" sz="1200" dirty="0">
                <a:ea typeface="ＭＳ Ｐゴシック" panose="020B0600070205080204" pitchFamily="34" charset="-128"/>
              </a:rPr>
              <a:t> wat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sneller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laten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pompen</a:t>
            </a:r>
            <a:r>
              <a:rPr lang="en-US" altLang="nl-NL" sz="1200" dirty="0">
                <a:ea typeface="ＭＳ Ｐゴシック" panose="020B0600070205080204" pitchFamily="34" charset="-128"/>
              </a:rPr>
              <a:t>,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gaan</a:t>
            </a:r>
            <a:r>
              <a:rPr lang="en-US" altLang="nl-NL" sz="1200" dirty="0">
                <a:ea typeface="ＭＳ Ｐゴシック" panose="020B0600070205080204" pitchFamily="34" charset="-128"/>
              </a:rPr>
              <a:t> we nu met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zijn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allen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2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beweegoefeningen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doen</a:t>
            </a:r>
            <a:r>
              <a:rPr lang="en-US" altLang="nl-NL" sz="1200" dirty="0">
                <a:ea typeface="ＭＳ Ｐゴシック" panose="020B0600070205080204" pitchFamily="34" charset="-128"/>
              </a:rPr>
              <a:t>:</a:t>
            </a:r>
          </a:p>
          <a:p>
            <a:pPr marL="228600" indent="-228600">
              <a:lnSpc>
                <a:spcPct val="90000"/>
              </a:lnSpc>
              <a:buFontTx/>
              <a:buAutoNum type="arabicParenR"/>
            </a:pPr>
            <a:r>
              <a:rPr lang="en-US" altLang="nl-NL" sz="1200" dirty="0">
                <a:ea typeface="ＭＳ Ｐゴシック" panose="020B0600070205080204" pitchFamily="34" charset="-128"/>
              </a:rPr>
              <a:t>Om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onze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heupen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verstevigen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gaan</a:t>
            </a:r>
            <a:r>
              <a:rPr lang="en-US" altLang="nl-NL" sz="1200" dirty="0">
                <a:ea typeface="ＭＳ Ｐゴシック" panose="020B0600070205080204" pitchFamily="34" charset="-128"/>
              </a:rPr>
              <a:t> we de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volgende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oefening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doen:ga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allemaal</a:t>
            </a:r>
            <a:r>
              <a:rPr lang="en-US" altLang="nl-NL" sz="1200" dirty="0">
                <a:ea typeface="ＭＳ Ｐゴシック" panose="020B0600070205080204" pitchFamily="34" charset="-128"/>
              </a:rPr>
              <a:t> achter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uw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stoel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staan</a:t>
            </a:r>
            <a:r>
              <a:rPr lang="en-US" altLang="nl-NL" sz="1200" dirty="0">
                <a:ea typeface="ＭＳ Ｐゴシック" panose="020B0600070205080204" pitchFamily="34" charset="-128"/>
              </a:rPr>
              <a:t> en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houd</a:t>
            </a:r>
            <a:r>
              <a:rPr lang="en-US" altLang="nl-NL" sz="1200" dirty="0">
                <a:ea typeface="ＭＳ Ｐゴシック" panose="020B0600070205080204" pitchFamily="34" charset="-128"/>
              </a:rPr>
              <a:t> de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leuning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stevig</a:t>
            </a:r>
            <a:r>
              <a:rPr lang="en-US" altLang="nl-NL" sz="1200" dirty="0">
                <a:ea typeface="ＭＳ Ｐゴシック" panose="020B0600070205080204" pitchFamily="34" charset="-128"/>
              </a:rPr>
              <a:t> vast.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Beweeg</a:t>
            </a:r>
            <a:r>
              <a:rPr lang="en-US" altLang="nl-NL" sz="1200" dirty="0">
                <a:ea typeface="ＭＳ Ｐゴシック" panose="020B0600070205080204" pitchFamily="34" charset="-128"/>
              </a:rPr>
              <a:t> 10x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uw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rechterbeen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opzij</a:t>
            </a:r>
            <a:r>
              <a:rPr lang="en-US" altLang="nl-NL" sz="1200" dirty="0">
                <a:ea typeface="ＭＳ Ｐゴシック" panose="020B0600070205080204" pitchFamily="34" charset="-128"/>
              </a:rPr>
              <a:t> en doe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dat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daarna</a:t>
            </a:r>
            <a:r>
              <a:rPr lang="en-US" altLang="nl-NL" sz="1200" dirty="0">
                <a:ea typeface="ＭＳ Ｐゴシック" panose="020B0600070205080204" pitchFamily="34" charset="-128"/>
              </a:rPr>
              <a:t> met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uw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linkerbeen</a:t>
            </a:r>
            <a:r>
              <a:rPr lang="en-US" altLang="nl-NL" sz="1200" dirty="0">
                <a:ea typeface="ＭＳ Ｐゴシック" panose="020B0600070205080204" pitchFamily="34" charset="-128"/>
              </a:rPr>
              <a:t>.</a:t>
            </a:r>
          </a:p>
          <a:p>
            <a:pPr marL="228600" indent="-228600">
              <a:lnSpc>
                <a:spcPct val="90000"/>
              </a:lnSpc>
              <a:buFontTx/>
              <a:buAutoNum type="arabicParenR"/>
            </a:pPr>
            <a:r>
              <a:rPr lang="en-US" altLang="nl-NL" sz="1200" dirty="0">
                <a:ea typeface="ＭＳ Ｐゴシック" panose="020B0600070205080204" pitchFamily="34" charset="-128"/>
              </a:rPr>
              <a:t>Om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onze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kuitspieren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verstevigen</a:t>
            </a:r>
            <a:r>
              <a:rPr lang="en-US" altLang="nl-NL" sz="1200" dirty="0">
                <a:ea typeface="ＭＳ Ｐゴシック" panose="020B0600070205080204" pitchFamily="34" charset="-128"/>
              </a:rPr>
              <a:t>,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doen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we de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volgende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oefening</a:t>
            </a:r>
            <a:r>
              <a:rPr lang="en-US" altLang="nl-NL" sz="1200" dirty="0">
                <a:ea typeface="ＭＳ Ｐゴシック" panose="020B0600070205080204" pitchFamily="34" charset="-128"/>
              </a:rPr>
              <a:t>: we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staan</a:t>
            </a:r>
            <a:r>
              <a:rPr lang="en-US" altLang="nl-NL" sz="1200" dirty="0">
                <a:ea typeface="ＭＳ Ｐゴシック" panose="020B0600070205080204" pitchFamily="34" charset="-128"/>
              </a:rPr>
              <a:t> met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zijn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allen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recht</a:t>
            </a:r>
            <a:r>
              <a:rPr lang="en-US" altLang="nl-NL" sz="1200" dirty="0">
                <a:ea typeface="ＭＳ Ｐゴシック" panose="020B0600070205080204" pitchFamily="34" charset="-128"/>
              </a:rPr>
              <a:t> achter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onze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stoel</a:t>
            </a:r>
            <a:r>
              <a:rPr lang="en-US" altLang="nl-NL" sz="1200" dirty="0">
                <a:ea typeface="ＭＳ Ｐゴシック" panose="020B0600070205080204" pitchFamily="34" charset="-128"/>
              </a:rPr>
              <a:t> en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houden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ons</a:t>
            </a:r>
            <a:r>
              <a:rPr lang="en-US" altLang="nl-NL" sz="1200" dirty="0">
                <a:ea typeface="ＭＳ Ｐゴシック" panose="020B0600070205080204" pitchFamily="34" charset="-128"/>
              </a:rPr>
              <a:t> vast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aan</a:t>
            </a:r>
            <a:r>
              <a:rPr lang="en-US" altLang="nl-NL" sz="1200" dirty="0">
                <a:ea typeface="ＭＳ Ｐゴシック" panose="020B0600070205080204" pitchFamily="34" charset="-128"/>
              </a:rPr>
              <a:t> de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leuning</a:t>
            </a:r>
            <a:r>
              <a:rPr lang="en-US" altLang="nl-NL" sz="1200" dirty="0">
                <a:ea typeface="ＭＳ Ｐゴシック" panose="020B0600070205080204" pitchFamily="34" charset="-128"/>
              </a:rPr>
              <a:t>. We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gaan</a:t>
            </a:r>
            <a:r>
              <a:rPr lang="en-US" altLang="nl-NL" sz="1200" dirty="0">
                <a:ea typeface="ＭＳ Ｐゴシック" panose="020B0600070205080204" pitchFamily="34" charset="-128"/>
              </a:rPr>
              <a:t> nu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voorzichtig</a:t>
            </a:r>
            <a:r>
              <a:rPr lang="en-US" altLang="nl-NL" sz="1200" dirty="0">
                <a:ea typeface="ＭＳ Ｐゴシック" panose="020B0600070205080204" pitchFamily="34" charset="-128"/>
              </a:rPr>
              <a:t> op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onze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tenen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staan</a:t>
            </a:r>
            <a:r>
              <a:rPr lang="en-US" altLang="nl-NL" sz="1200" dirty="0">
                <a:ea typeface="ＭＳ Ｐゴシック" panose="020B0600070205080204" pitchFamily="34" charset="-128"/>
              </a:rPr>
              <a:t> en dan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weer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terug</a:t>
            </a:r>
            <a:r>
              <a:rPr lang="en-US" altLang="nl-NL" sz="1200" dirty="0">
                <a:ea typeface="ＭＳ Ｐゴシック" panose="020B0600070205080204" pitchFamily="34" charset="-128"/>
              </a:rPr>
              <a:t> op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onze</a:t>
            </a:r>
            <a:r>
              <a:rPr lang="en-US" altLang="nl-NL" sz="1200" dirty="0">
                <a:ea typeface="ＭＳ Ｐゴシック" panose="020B0600070205080204" pitchFamily="34" charset="-128"/>
              </a:rPr>
              <a:t> hele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voet</a:t>
            </a:r>
            <a:r>
              <a:rPr lang="en-US" altLang="nl-NL" sz="1200" dirty="0">
                <a:ea typeface="ＭＳ Ｐゴシック" panose="020B0600070205080204" pitchFamily="34" charset="-128"/>
              </a:rPr>
              <a:t>. We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doen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dit</a:t>
            </a:r>
            <a:r>
              <a:rPr lang="en-US" altLang="nl-NL" sz="1200" dirty="0">
                <a:ea typeface="ＭＳ Ｐゴシック" panose="020B0600070205080204" pitchFamily="34" charset="-128"/>
              </a:rPr>
              <a:t> 10 x.</a:t>
            </a:r>
          </a:p>
          <a:p>
            <a:pPr marL="228600" indent="-228600">
              <a:lnSpc>
                <a:spcPct val="90000"/>
              </a:lnSpc>
            </a:pPr>
            <a:r>
              <a:rPr lang="en-US" altLang="nl-NL" sz="1200" i="1" dirty="0" err="1">
                <a:ea typeface="ＭＳ Ｐゴシック" panose="020B0600070205080204" pitchFamily="34" charset="-128"/>
              </a:rPr>
              <a:t>Noot</a:t>
            </a:r>
            <a:r>
              <a:rPr lang="en-US" altLang="nl-NL" sz="1200" dirty="0">
                <a:ea typeface="ＭＳ Ｐゴシック" panose="020B0600070205080204" pitchFamily="34" charset="-128"/>
              </a:rPr>
              <a:t>: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Voor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de minder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mobiele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mensen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 in de </a:t>
            </a:r>
            <a:r>
              <a:rPr lang="en-US" altLang="nl-NL" sz="1200" b="1" dirty="0" err="1">
                <a:ea typeface="ＭＳ Ｐゴシック" panose="020B0600070205080204" pitchFamily="34" charset="-128"/>
              </a:rPr>
              <a:t>zaal</a:t>
            </a:r>
            <a:r>
              <a:rPr lang="en-US" altLang="nl-NL" sz="1200" b="1" dirty="0">
                <a:ea typeface="ＭＳ Ｐゴシック" panose="020B0600070205080204" pitchFamily="34" charset="-128"/>
              </a:rPr>
              <a:t>:</a:t>
            </a:r>
            <a:r>
              <a:rPr lang="en-US" altLang="nl-NL" sz="1200" dirty="0">
                <a:ea typeface="ＭＳ Ｐゴシック" panose="020B0600070205080204" pitchFamily="34" charset="-128"/>
              </a:rPr>
              <a:t> ga in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een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kringetje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zitten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in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uw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stoel</a:t>
            </a:r>
            <a:r>
              <a:rPr lang="en-US" altLang="nl-NL" sz="1200" dirty="0">
                <a:ea typeface="ＭＳ Ｐゴシック" panose="020B0600070205080204" pitchFamily="34" charset="-128"/>
              </a:rPr>
              <a:t> of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rolstoel</a:t>
            </a:r>
            <a:r>
              <a:rPr lang="en-US" altLang="nl-NL" sz="1200" dirty="0">
                <a:ea typeface="ＭＳ Ｐゴシック" panose="020B0600070205080204" pitchFamily="34" charset="-128"/>
              </a:rPr>
              <a:t> en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geef</a:t>
            </a:r>
            <a:r>
              <a:rPr lang="en-US" altLang="nl-NL" sz="1200" dirty="0">
                <a:ea typeface="ＭＳ Ｐゴシック" panose="020B0600070205080204" pitchFamily="34" charset="-128"/>
              </a:rPr>
              <a:t> zo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snel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mogelijk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een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grote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bal</a:t>
            </a:r>
            <a:r>
              <a:rPr lang="en-US" altLang="nl-NL" sz="1200" dirty="0">
                <a:ea typeface="ＭＳ Ｐゴシック" panose="020B0600070205080204" pitchFamily="34" charset="-128"/>
              </a:rPr>
              <a:t> of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ballon</a:t>
            </a:r>
            <a:r>
              <a:rPr lang="en-US" altLang="nl-NL" sz="1200" dirty="0">
                <a:ea typeface="ＭＳ Ｐゴシック" panose="020B0600070205080204" pitchFamily="34" charset="-128"/>
              </a:rPr>
              <a:t> over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aan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uw</a:t>
            </a:r>
            <a:r>
              <a:rPr lang="en-US" altLang="nl-NL" sz="1200" dirty="0">
                <a:ea typeface="ＭＳ Ｐゴシック" panose="020B0600070205080204" pitchFamily="34" charset="-128"/>
              </a:rPr>
              <a:t> </a:t>
            </a:r>
            <a:r>
              <a:rPr lang="en-US" altLang="nl-NL" sz="1200" dirty="0" err="1">
                <a:ea typeface="ＭＳ Ｐゴシック" panose="020B0600070205080204" pitchFamily="34" charset="-128"/>
              </a:rPr>
              <a:t>buurvrouw</a:t>
            </a:r>
            <a:r>
              <a:rPr lang="en-US" altLang="nl-NL" sz="1200" dirty="0">
                <a:ea typeface="ＭＳ Ｐゴシック" panose="020B0600070205080204" pitchFamily="34" charset="-128"/>
              </a:rPr>
              <a:t>!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85013-C613-4842-8BC9-F10EF9BB3D6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4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E1FB-C093-C94F-93CA-DD50CF888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6313"/>
            <a:ext cx="9144000" cy="2113649"/>
          </a:xfrm>
        </p:spPr>
        <p:txBody>
          <a:bodyPr anchor="b"/>
          <a:lstStyle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ED5A2-815F-E348-BE29-43CC87409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F847E-2393-B24C-A8F8-6E90C872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BD375-8AFA-5B4B-828F-595128FA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5427A-736E-BC40-8BDF-666B7E0F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150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89483-DB6B-7145-AAE3-0F5F49AA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0D3DF-74BE-3E4E-9FD7-50F99C7E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F4E0C-F0D4-644A-AECD-A3704173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AD699-A4D6-9E4E-9C9D-8F7A63D1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3">
            <a:extLst>
              <a:ext uri="{FF2B5EF4-FFF2-40B4-BE49-F238E27FC236}">
                <a16:creationId xmlns:a16="http://schemas.microsoft.com/office/drawing/2014/main" id="{48D8700C-04ED-B544-9678-F166BE761ADE}"/>
              </a:ext>
            </a:extLst>
          </p:cNvPr>
          <p:cNvSpPr/>
          <p:nvPr userDrawn="1"/>
        </p:nvSpPr>
        <p:spPr>
          <a:xfrm>
            <a:off x="-4638671" y="-63661"/>
            <a:ext cx="10180166" cy="698532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71 w 10000"/>
              <a:gd name="connsiteY3" fmla="*/ 8699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32 w 10000"/>
              <a:gd name="connsiteY3" fmla="*/ 9120 h 10000"/>
              <a:gd name="connsiteX4" fmla="*/ 0 w 10000"/>
              <a:gd name="connsiteY4" fmla="*/ 10000 h 10000"/>
              <a:gd name="connsiteX0" fmla="*/ 0 w 10118"/>
              <a:gd name="connsiteY0" fmla="*/ 10018 h 10018"/>
              <a:gd name="connsiteX1" fmla="*/ 2000 w 10118"/>
              <a:gd name="connsiteY1" fmla="*/ 18 h 10018"/>
              <a:gd name="connsiteX2" fmla="*/ 10118 w 10118"/>
              <a:gd name="connsiteY2" fmla="*/ 0 h 10018"/>
              <a:gd name="connsiteX3" fmla="*/ 7932 w 10118"/>
              <a:gd name="connsiteY3" fmla="*/ 9138 h 10018"/>
              <a:gd name="connsiteX4" fmla="*/ 0 w 10118"/>
              <a:gd name="connsiteY4" fmla="*/ 10018 h 10018"/>
              <a:gd name="connsiteX0" fmla="*/ 0 w 8294"/>
              <a:gd name="connsiteY0" fmla="*/ 9120 h 9138"/>
              <a:gd name="connsiteX1" fmla="*/ 176 w 8294"/>
              <a:gd name="connsiteY1" fmla="*/ 18 h 9138"/>
              <a:gd name="connsiteX2" fmla="*/ 8294 w 8294"/>
              <a:gd name="connsiteY2" fmla="*/ 0 h 9138"/>
              <a:gd name="connsiteX3" fmla="*/ 6108 w 8294"/>
              <a:gd name="connsiteY3" fmla="*/ 9138 h 9138"/>
              <a:gd name="connsiteX4" fmla="*/ 0 w 8294"/>
              <a:gd name="connsiteY4" fmla="*/ 9120 h 9138"/>
              <a:gd name="connsiteX0" fmla="*/ 22 w 9809"/>
              <a:gd name="connsiteY0" fmla="*/ 10000 h 10000"/>
              <a:gd name="connsiteX1" fmla="*/ 21 w 9809"/>
              <a:gd name="connsiteY1" fmla="*/ 20 h 10000"/>
              <a:gd name="connsiteX2" fmla="*/ 9809 w 9809"/>
              <a:gd name="connsiteY2" fmla="*/ 0 h 10000"/>
              <a:gd name="connsiteX3" fmla="*/ 7173 w 9809"/>
              <a:gd name="connsiteY3" fmla="*/ 10000 h 10000"/>
              <a:gd name="connsiteX4" fmla="*/ 22 w 9809"/>
              <a:gd name="connsiteY4" fmla="*/ 10000 h 10000"/>
              <a:gd name="connsiteX0" fmla="*/ 0 w 10050"/>
              <a:gd name="connsiteY0" fmla="*/ 10020 h 10020"/>
              <a:gd name="connsiteX1" fmla="*/ 71 w 10050"/>
              <a:gd name="connsiteY1" fmla="*/ 20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2031 w 10050"/>
              <a:gd name="connsiteY1" fmla="*/ 1015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1291 w 10050"/>
              <a:gd name="connsiteY1" fmla="*/ 6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988 w 8763"/>
              <a:gd name="connsiteY0" fmla="*/ 9077 h 10000"/>
              <a:gd name="connsiteX1" fmla="*/ 4 w 8763"/>
              <a:gd name="connsiteY1" fmla="*/ 6 h 10000"/>
              <a:gd name="connsiteX2" fmla="*/ 8763 w 8763"/>
              <a:gd name="connsiteY2" fmla="*/ 0 h 10000"/>
              <a:gd name="connsiteX3" fmla="*/ 6076 w 8763"/>
              <a:gd name="connsiteY3" fmla="*/ 10000 h 10000"/>
              <a:gd name="connsiteX4" fmla="*/ 988 w 8763"/>
              <a:gd name="connsiteY4" fmla="*/ 9077 h 10000"/>
              <a:gd name="connsiteX0" fmla="*/ 7 w 10021"/>
              <a:gd name="connsiteY0" fmla="*/ 10020 h 10020"/>
              <a:gd name="connsiteX1" fmla="*/ 26 w 10021"/>
              <a:gd name="connsiteY1" fmla="*/ 6 h 10020"/>
              <a:gd name="connsiteX2" fmla="*/ 10021 w 10021"/>
              <a:gd name="connsiteY2" fmla="*/ 0 h 10020"/>
              <a:gd name="connsiteX3" fmla="*/ 6955 w 10021"/>
              <a:gd name="connsiteY3" fmla="*/ 10000 h 10020"/>
              <a:gd name="connsiteX4" fmla="*/ 7 w 10021"/>
              <a:gd name="connsiteY4" fmla="*/ 10020 h 10020"/>
              <a:gd name="connsiteX0" fmla="*/ 14 w 10028"/>
              <a:gd name="connsiteY0" fmla="*/ 10020 h 10020"/>
              <a:gd name="connsiteX1" fmla="*/ 33 w 10028"/>
              <a:gd name="connsiteY1" fmla="*/ 6 h 10020"/>
              <a:gd name="connsiteX2" fmla="*/ 10028 w 10028"/>
              <a:gd name="connsiteY2" fmla="*/ 0 h 10020"/>
              <a:gd name="connsiteX3" fmla="*/ 6962 w 10028"/>
              <a:gd name="connsiteY3" fmla="*/ 10000 h 10020"/>
              <a:gd name="connsiteX4" fmla="*/ 14 w 10028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" h="10020">
                <a:moveTo>
                  <a:pt x="0" y="10020"/>
                </a:moveTo>
                <a:cubicBezTo>
                  <a:pt x="39" y="6687"/>
                  <a:pt x="-28" y="3378"/>
                  <a:pt x="19" y="6"/>
                </a:cubicBezTo>
                <a:lnTo>
                  <a:pt x="10014" y="0"/>
                </a:lnTo>
                <a:lnTo>
                  <a:pt x="6948" y="10000"/>
                </a:lnTo>
                <a:lnTo>
                  <a:pt x="0" y="1002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2676" r="-453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71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Pr>
        <a:solidFill>
          <a:srgbClr val="012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ACA2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194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8EC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345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D11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1839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rgbClr val="FEE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927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1C37-CCB7-2F45-B885-21EEB58E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7501F-82B1-0C40-AC7B-D95C0F8D8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8202-875C-714A-9FDD-E929A8FF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B37A6-EB35-364C-B476-272C0CAF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1ACFA-11C1-C14F-8CA9-B995F194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755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B10A-E79D-AF43-A77D-E0DD17D37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A387B-7531-E94D-AE27-4F29AC738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CE0C4-0417-7748-A123-8FB8E81A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1873-B0B1-9F48-9B14-E8FE188E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86848-5D41-7B48-A56A-F7C89F2E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10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4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10"/>
            <a:ext cx="10515600" cy="9415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476" y="1825625"/>
            <a:ext cx="8622323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3A55E9-F375-BE4F-9596-3920089BCDEB}"/>
              </a:ext>
            </a:extLst>
          </p:cNvPr>
          <p:cNvSpPr/>
          <p:nvPr userDrawn="1"/>
        </p:nvSpPr>
        <p:spPr>
          <a:xfrm>
            <a:off x="838200" y="1825625"/>
            <a:ext cx="1789497" cy="43513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112" r="-19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25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CDE98-724B-CE41-8AF1-DB15CAFC3028}"/>
              </a:ext>
            </a:extLst>
          </p:cNvPr>
          <p:cNvSpPr/>
          <p:nvPr userDrawn="1"/>
        </p:nvSpPr>
        <p:spPr>
          <a:xfrm>
            <a:off x="8056344" y="3429000"/>
            <a:ext cx="3737811" cy="27479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92" r="-49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19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7194-8997-984C-B434-C39416B6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4844"/>
            <a:ext cx="6693415" cy="41176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9621-70D3-2B4C-8C49-F0614DA2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19CB6-6667-6148-9123-EBDF29FC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A6971-EA2C-BB41-B337-E7F0FFAD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7DBE8-F0C3-FC47-B0D1-4B49BE53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92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359E-AAE0-3F41-AC6B-1E5D0B5A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38138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1C7D6-4F97-4448-973C-335D61067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57C98-97FF-714D-9D03-7BF3ADB96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7EF27-3A3C-584C-9F6A-DB773AB3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14C4E-CD64-BC44-8B4E-8AE4F25A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7992C-E910-C446-8C38-1F557150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6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1AD7-7651-3F47-8C23-5D9BDC5C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3655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9E6FA-5E64-864D-B083-8697EC56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1B93C-221E-B845-A6A0-D5D5FA78D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15BE2-16A4-B644-8FCB-6FA1EBC8B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0AA06-A280-8547-86D6-1CEEFAF41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F86F8B-BD21-9E49-BEE1-F831F1FC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BBA0F-767A-4B43-99A5-2FCA8E05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7FA29-DEE0-1F43-AA26-2297D9F4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85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A8FB-1EC9-5F4D-942A-76629F9A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38138" cy="97130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C64D1-B076-914B-B192-8FDD3CA5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2A496-544E-3948-B201-294F4CE8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95A73-F51C-0D40-A5A9-C28B2DCC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47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C77E5-F0B6-544F-8EB2-F50A1C17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4E7B4-A871-464C-BDC9-58E9FC741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8786B-8449-5C4F-A982-4CCA4D50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23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4C6BBD-3DB2-9D43-B5D9-54D964B4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1F4C-04D9-A14D-8A2B-2F3D10BC2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7109-A7B7-A240-B3D3-0E8B7139E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A65E-BABA-A14F-8283-45C02EE36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5CCC5-DFED-D640-BBB6-499DB3CFD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34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Afbeelding met logo&#10;&#10;Automatisch gegenereerde beschrijving">
            <a:extLst>
              <a:ext uri="{FF2B5EF4-FFF2-40B4-BE49-F238E27FC236}">
                <a16:creationId xmlns:a16="http://schemas.microsoft.com/office/drawing/2014/main" id="{80AC3C91-D63C-B25F-B0EE-600363AEF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49" y="1819321"/>
            <a:ext cx="9838023" cy="3590879"/>
          </a:xfrm>
          <a:noFill/>
        </p:spPr>
      </p:pic>
    </p:spTree>
    <p:extLst>
      <p:ext uri="{BB962C8B-B14F-4D97-AF65-F5344CB8AC3E}">
        <p14:creationId xmlns:p14="http://schemas.microsoft.com/office/powerpoint/2010/main" val="1810951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52918-DE99-0729-0A70-D75353DE5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Onveilige woning</a:t>
            </a:r>
          </a:p>
        </p:txBody>
      </p:sp>
      <p:pic>
        <p:nvPicPr>
          <p:cNvPr id="4" name="Picture 4" descr="1 trap">
            <a:extLst>
              <a:ext uri="{FF2B5EF4-FFF2-40B4-BE49-F238E27FC236}">
                <a16:creationId xmlns:a16="http://schemas.microsoft.com/office/drawing/2014/main" id="{3A69AF02-4E91-55E0-1C4C-75C18E7715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2054" y="2427681"/>
            <a:ext cx="2881312" cy="3841750"/>
          </a:xfr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32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8574F4-F46E-FDE0-891C-1FFC96F8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Onveilige woning</a:t>
            </a:r>
          </a:p>
        </p:txBody>
      </p:sp>
      <p:pic>
        <p:nvPicPr>
          <p:cNvPr id="4" name="Picture 7" descr="Image24">
            <a:extLst>
              <a:ext uri="{FF2B5EF4-FFF2-40B4-BE49-F238E27FC236}">
                <a16:creationId xmlns:a16="http://schemas.microsoft.com/office/drawing/2014/main" id="{A233988E-11CE-7FB7-C531-CEBAB0E890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66" b="2614"/>
          <a:stretch/>
        </p:blipFill>
        <p:spPr bwMode="auto">
          <a:xfrm>
            <a:off x="838200" y="2335427"/>
            <a:ext cx="10515600" cy="3841536"/>
          </a:xfrm>
          <a:prstGeom prst="rect">
            <a:avLst/>
          </a:prstGeom>
          <a:solidFill>
            <a:srgbClr val="FFFFFF"/>
          </a:solidFill>
          <a:ln w="25400">
            <a:solidFill>
              <a:srgbClr val="FFCC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345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7314BE-4DB2-2BB3-9C74-C908AAC69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Onveilige woning</a:t>
            </a:r>
          </a:p>
        </p:txBody>
      </p:sp>
      <p:pic>
        <p:nvPicPr>
          <p:cNvPr id="4" name="Picture 1029" descr="slaapkamer2">
            <a:extLst>
              <a:ext uri="{FF2B5EF4-FFF2-40B4-BE49-F238E27FC236}">
                <a16:creationId xmlns:a16="http://schemas.microsoft.com/office/drawing/2014/main" id="{E4D4888A-931A-9A79-5F8A-EBA5A7691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16" y="2000372"/>
            <a:ext cx="4469257" cy="4443719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41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88131-267A-BC0C-3D31-F591F65D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Onveilige woning</a:t>
            </a:r>
          </a:p>
        </p:txBody>
      </p:sp>
      <p:pic>
        <p:nvPicPr>
          <p:cNvPr id="4" name="Picture 4" descr="157_5791">
            <a:extLst>
              <a:ext uri="{FF2B5EF4-FFF2-40B4-BE49-F238E27FC236}">
                <a16:creationId xmlns:a16="http://schemas.microsoft.com/office/drawing/2014/main" id="{4E4C699E-0289-4CDF-B831-C984BD55CD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2966" y="1920733"/>
            <a:ext cx="3789774" cy="4130689"/>
          </a:xfr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 descr="180px-Pantoffels">
            <a:extLst>
              <a:ext uri="{FF2B5EF4-FFF2-40B4-BE49-F238E27FC236}">
                <a16:creationId xmlns:a16="http://schemas.microsoft.com/office/drawing/2014/main" id="{924CA330-E96F-BEF5-CD97-B029C97D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38" y="3784472"/>
            <a:ext cx="3024187" cy="2266950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56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785BA-C4F6-69F7-CB85-F3B8E3CF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Randvoorwaarde 2: woonomgeving</a:t>
            </a:r>
          </a:p>
        </p:txBody>
      </p:sp>
      <p:pic>
        <p:nvPicPr>
          <p:cNvPr id="4" name="Picture 4" descr="tuin">
            <a:extLst>
              <a:ext uri="{FF2B5EF4-FFF2-40B4-BE49-F238E27FC236}">
                <a16:creationId xmlns:a16="http://schemas.microsoft.com/office/drawing/2014/main" id="{6B0653D6-71C7-DD70-BA00-DD5947721D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03" y="2209672"/>
            <a:ext cx="5639266" cy="4230644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501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186E8-BB4B-3A53-8CC7-E7788A6B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Onveilige woonomgeving</a:t>
            </a:r>
          </a:p>
        </p:txBody>
      </p:sp>
      <p:pic>
        <p:nvPicPr>
          <p:cNvPr id="4" name="Picture 4" descr="losliggende tegels en gras-1">
            <a:extLst>
              <a:ext uri="{FF2B5EF4-FFF2-40B4-BE49-F238E27FC236}">
                <a16:creationId xmlns:a16="http://schemas.microsoft.com/office/drawing/2014/main" id="{4317C927-6233-7CE8-F181-C033090E3F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3070" y="2031733"/>
            <a:ext cx="5636564" cy="4227423"/>
          </a:xfr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0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18BFB9-72B1-FF55-F330-A73E9103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Randvoorwaarde 3: welzijn</a:t>
            </a:r>
          </a:p>
        </p:txBody>
      </p:sp>
      <p:pic>
        <p:nvPicPr>
          <p:cNvPr id="4" name="Picture 17" descr="IMG_0582">
            <a:extLst>
              <a:ext uri="{FF2B5EF4-FFF2-40B4-BE49-F238E27FC236}">
                <a16:creationId xmlns:a16="http://schemas.microsoft.com/office/drawing/2014/main" id="{ED28B61C-E78E-0A20-205C-97A84923CB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43" y="2105297"/>
            <a:ext cx="5754358" cy="4256601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18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970DB-9B31-C000-97E5-0D170407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Bewegen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65DBDA-0E42-28E1-EFC9-25987B139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4557"/>
            <a:ext cx="10515600" cy="458227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defRPr/>
            </a:pPr>
            <a:r>
              <a:rPr kumimoji="1" lang="nl-NL" altLang="nl-NL" sz="5100" dirty="0">
                <a:solidFill>
                  <a:srgbClr val="002060"/>
                </a:solidFill>
              </a:rPr>
              <a:t>Fanatiek sporten hoeft niet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defRPr/>
            </a:pPr>
            <a:r>
              <a:rPr kumimoji="1" lang="nl-NL" altLang="nl-NL" sz="5100" dirty="0">
                <a:solidFill>
                  <a:srgbClr val="002060"/>
                </a:solidFill>
              </a:rPr>
              <a:t>Wekelijks 2,5 uur verspreid over meer dagen. Matig inspannend bewegen is voldoende. Dus niet slenteren, wel stevig doorstappen.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defRPr/>
            </a:pPr>
            <a:r>
              <a:rPr kumimoji="1" lang="nl-NL" altLang="nl-NL" sz="5100" dirty="0">
                <a:solidFill>
                  <a:srgbClr val="002060"/>
                </a:solidFill>
              </a:rPr>
              <a:t>Meer fietsen, lopen, tuinieren of huishoudelijk werk doen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defRPr/>
            </a:pPr>
            <a:r>
              <a:rPr kumimoji="1" lang="nl-NL" altLang="nl-NL" sz="5100" dirty="0">
                <a:solidFill>
                  <a:srgbClr val="002060"/>
                </a:solidFill>
              </a:rPr>
              <a:t>Iedere beweging telt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defRPr/>
            </a:pPr>
            <a:r>
              <a:rPr kumimoji="1" lang="nl-NL" altLang="nl-NL" sz="5100" dirty="0">
                <a:solidFill>
                  <a:srgbClr val="002060"/>
                </a:solidFill>
              </a:rPr>
              <a:t>2x per week oefeningen om spieren en botten te versterken en voor een goede balans.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D18009"/>
              </a:buClr>
              <a:defRPr/>
            </a:pPr>
            <a:endParaRPr kumimoji="1" lang="nl-NL" altLang="nl-NL" sz="5100" dirty="0">
              <a:solidFill>
                <a:srgbClr val="002060"/>
              </a:solidFill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1" lang="nl-NL" altLang="nl-NL" sz="5100" dirty="0">
                <a:solidFill>
                  <a:srgbClr val="002060"/>
                </a:solidFill>
              </a:rPr>
              <a:t>Meer is altijd beter, maar voel je niet schuldig.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nl-NL" altLang="nl-NL" sz="5100" dirty="0">
                <a:solidFill>
                  <a:srgbClr val="002060"/>
                </a:solidFill>
              </a:rPr>
              <a:t>Voorkom zitten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2760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F27EB-2ED4-419F-0ABD-CD1CED50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14B72C-2B48-7764-1D74-E59FE56BC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nl-NL" b="1" dirty="0">
                <a:solidFill>
                  <a:srgbClr val="002060"/>
                </a:solidFill>
              </a:rPr>
              <a:t>Sporten en bewegen</a:t>
            </a:r>
          </a:p>
          <a:p>
            <a:pPr marL="0" indent="0" algn="ctr">
              <a:buNone/>
            </a:pPr>
            <a:r>
              <a:rPr lang="nl-NL" b="1" dirty="0">
                <a:solidFill>
                  <a:srgbClr val="002060"/>
                </a:solidFill>
              </a:rPr>
              <a:t>voor ouderen </a:t>
            </a:r>
          </a:p>
          <a:p>
            <a:pPr marL="0" indent="0" algn="ctr">
              <a:buNone/>
            </a:pPr>
            <a:r>
              <a:rPr lang="nl-NL" b="1" dirty="0">
                <a:solidFill>
                  <a:srgbClr val="002060"/>
                </a:solidFill>
              </a:rPr>
              <a:t>in de eigen gemeente</a:t>
            </a:r>
          </a:p>
        </p:txBody>
      </p:sp>
    </p:spTree>
    <p:extLst>
      <p:ext uri="{BB962C8B-B14F-4D97-AF65-F5344CB8AC3E}">
        <p14:creationId xmlns:p14="http://schemas.microsoft.com/office/powerpoint/2010/main" val="3347300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3FC3F-51A5-F8E9-38B3-5A0273BB8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Voordelen van bewegen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3197D7-8EE4-D24C-3DF5-BE622D6DA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380"/>
            <a:ext cx="10515600" cy="45309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2600" dirty="0">
                <a:solidFill>
                  <a:srgbClr val="002060"/>
                </a:solidFill>
              </a:rPr>
              <a:t>Lichamelijk:</a:t>
            </a:r>
          </a:p>
          <a:p>
            <a:r>
              <a:rPr lang="nl-NL" sz="2600" dirty="0">
                <a:solidFill>
                  <a:srgbClr val="002060"/>
                </a:solidFill>
              </a:rPr>
              <a:t>Soepele spieren/gewrichten</a:t>
            </a:r>
          </a:p>
          <a:p>
            <a:r>
              <a:rPr lang="nl-NL" sz="2600" dirty="0">
                <a:solidFill>
                  <a:srgbClr val="002060"/>
                </a:solidFill>
              </a:rPr>
              <a:t>Meer energie en weerstand</a:t>
            </a:r>
          </a:p>
          <a:p>
            <a:pPr marL="0" indent="0">
              <a:buNone/>
            </a:pPr>
            <a:r>
              <a:rPr lang="nl-NL" sz="2600" dirty="0">
                <a:solidFill>
                  <a:srgbClr val="002060"/>
                </a:solidFill>
              </a:rPr>
              <a:t>Geestelijk:</a:t>
            </a:r>
          </a:p>
          <a:p>
            <a:r>
              <a:rPr lang="nl-NL" sz="2600" dirty="0">
                <a:solidFill>
                  <a:srgbClr val="002060"/>
                </a:solidFill>
              </a:rPr>
              <a:t>Ontspanning en plezier</a:t>
            </a:r>
          </a:p>
          <a:p>
            <a:r>
              <a:rPr lang="nl-NL" sz="2600" dirty="0">
                <a:solidFill>
                  <a:srgbClr val="002060"/>
                </a:solidFill>
              </a:rPr>
              <a:t>Remt klachten van dementie</a:t>
            </a:r>
          </a:p>
          <a:p>
            <a:pPr marL="0" indent="0">
              <a:buNone/>
            </a:pPr>
            <a:r>
              <a:rPr lang="nl-NL" sz="2600" dirty="0">
                <a:solidFill>
                  <a:srgbClr val="002060"/>
                </a:solidFill>
              </a:rPr>
              <a:t>Sociaal:</a:t>
            </a:r>
          </a:p>
          <a:p>
            <a:r>
              <a:rPr lang="nl-NL" sz="2600" dirty="0">
                <a:solidFill>
                  <a:srgbClr val="002060"/>
                </a:solidFill>
              </a:rPr>
              <a:t>Contact en nieuwe vriendschappen</a:t>
            </a:r>
          </a:p>
          <a:p>
            <a:pPr marL="0" indent="0">
              <a:buNone/>
            </a:pP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8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1A6A5-E630-D3EA-1853-560EEF4D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6F669A-092A-57F3-7AE7-475448CCE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000" b="1" dirty="0">
                <a:solidFill>
                  <a:srgbClr val="002060"/>
                </a:solidFill>
              </a:rPr>
              <a:t>‘Zolang mogelijk</a:t>
            </a:r>
          </a:p>
          <a:p>
            <a:pPr marL="0" indent="0" algn="ctr">
              <a:buNone/>
            </a:pPr>
            <a:r>
              <a:rPr lang="nl-NL" sz="4000" b="1" dirty="0">
                <a:solidFill>
                  <a:srgbClr val="002060"/>
                </a:solidFill>
              </a:rPr>
              <a:t> thuis blijven wonen’</a:t>
            </a:r>
          </a:p>
        </p:txBody>
      </p:sp>
    </p:spTree>
    <p:extLst>
      <p:ext uri="{BB962C8B-B14F-4D97-AF65-F5344CB8AC3E}">
        <p14:creationId xmlns:p14="http://schemas.microsoft.com/office/powerpoint/2010/main" val="3733778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5EB88-9F31-323E-D737-8B3438D6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Veilig op pad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E29F5D-5064-552F-B963-BA8DDB932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l-NL" dirty="0">
                <a:solidFill>
                  <a:srgbClr val="002060"/>
                </a:solidFill>
              </a:rPr>
              <a:t>Stevige schoenen</a:t>
            </a:r>
          </a:p>
          <a:p>
            <a:r>
              <a:rPr lang="nl-NL" dirty="0">
                <a:solidFill>
                  <a:srgbClr val="002060"/>
                </a:solidFill>
              </a:rPr>
              <a:t>Wandelstok</a:t>
            </a:r>
          </a:p>
          <a:p>
            <a:r>
              <a:rPr lang="nl-NL" dirty="0">
                <a:solidFill>
                  <a:srgbClr val="002060"/>
                </a:solidFill>
              </a:rPr>
              <a:t>Looprek</a:t>
            </a:r>
          </a:p>
          <a:p>
            <a:r>
              <a:rPr lang="nl-NL" dirty="0">
                <a:solidFill>
                  <a:srgbClr val="002060"/>
                </a:solidFill>
              </a:rPr>
              <a:t>Rollator</a:t>
            </a:r>
          </a:p>
          <a:p>
            <a:r>
              <a:rPr lang="nl-NL" dirty="0">
                <a:solidFill>
                  <a:srgbClr val="002060"/>
                </a:solidFill>
              </a:rPr>
              <a:t>Rolstoel</a:t>
            </a:r>
          </a:p>
          <a:p>
            <a:r>
              <a:rPr lang="nl-NL" dirty="0">
                <a:solidFill>
                  <a:srgbClr val="002060"/>
                </a:solidFill>
              </a:rPr>
              <a:t>Elektrische fiets</a:t>
            </a:r>
          </a:p>
          <a:p>
            <a:r>
              <a:rPr lang="nl-NL" dirty="0">
                <a:solidFill>
                  <a:srgbClr val="002060"/>
                </a:solidFill>
              </a:rPr>
              <a:t>Aangepaste auto</a:t>
            </a:r>
          </a:p>
          <a:p>
            <a:r>
              <a:rPr lang="nl-NL" dirty="0" err="1">
                <a:solidFill>
                  <a:srgbClr val="002060"/>
                </a:solidFill>
              </a:rPr>
              <a:t>Duofiets</a:t>
            </a:r>
            <a:endParaRPr lang="nl-NL" dirty="0">
              <a:solidFill>
                <a:srgbClr val="002060"/>
              </a:solidFill>
            </a:endParaRPr>
          </a:p>
          <a:p>
            <a:r>
              <a:rPr lang="nl-NL" dirty="0" err="1">
                <a:solidFill>
                  <a:srgbClr val="002060"/>
                </a:solidFill>
              </a:rPr>
              <a:t>Scootmobiel</a:t>
            </a:r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Brommobiel</a:t>
            </a:r>
          </a:p>
        </p:txBody>
      </p:sp>
      <p:pic>
        <p:nvPicPr>
          <p:cNvPr id="4" name="Picture 11" descr="rollators">
            <a:extLst>
              <a:ext uri="{FF2B5EF4-FFF2-40B4-BE49-F238E27FC236}">
                <a16:creationId xmlns:a16="http://schemas.microsoft.com/office/drawing/2014/main" id="{4038E42F-510E-3A5B-9193-900F9140C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7469" y="2349500"/>
            <a:ext cx="4895850" cy="3827463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228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C1EB9-E8ED-3B41-6EB4-DC0D7484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Wat is goede voeding?</a:t>
            </a:r>
          </a:p>
        </p:txBody>
      </p:sp>
      <p:pic>
        <p:nvPicPr>
          <p:cNvPr id="4" name="Tijdelijke aanduiding voor inhoud 2">
            <a:extLst>
              <a:ext uri="{FF2B5EF4-FFF2-40B4-BE49-F238E27FC236}">
                <a16:creationId xmlns:a16="http://schemas.microsoft.com/office/drawing/2014/main" id="{8DE851AC-6F79-A0FB-20B9-C0927F372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7926" y="2317644"/>
            <a:ext cx="4940165" cy="3841750"/>
          </a:xfrm>
        </p:spPr>
      </p:pic>
      <p:pic>
        <p:nvPicPr>
          <p:cNvPr id="5" name="Picture 6" descr="drinkwater3">
            <a:extLst>
              <a:ext uri="{FF2B5EF4-FFF2-40B4-BE49-F238E27FC236}">
                <a16:creationId xmlns:a16="http://schemas.microsoft.com/office/drawing/2014/main" id="{A2DCD919-B464-784D-B24B-C932AF7F9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22" y="2209672"/>
            <a:ext cx="3267182" cy="3939326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8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498A32-9DC7-1678-1033-DB8538A8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Goede voeding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9D332F-6ABB-5A82-5701-0FDEA36B7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9DFA0FD-6165-7D08-279C-D91D99BFB1AF}"/>
              </a:ext>
            </a:extLst>
          </p:cNvPr>
          <p:cNvSpPr txBox="1"/>
          <p:nvPr/>
        </p:nvSpPr>
        <p:spPr>
          <a:xfrm>
            <a:off x="6096000" y="3416282"/>
            <a:ext cx="2887040" cy="190821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2060"/>
                </a:solidFill>
              </a:rPr>
              <a:t>Voorkomt</a:t>
            </a:r>
            <a:r>
              <a:rPr lang="nl-NL" dirty="0"/>
              <a:t>: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</a:rPr>
              <a:t>tekorten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</a:rPr>
              <a:t>ziektes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</a:rPr>
              <a:t>schadelijke stoffen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B966C78-D72A-3A81-6784-AF0E402624B6}"/>
              </a:ext>
            </a:extLst>
          </p:cNvPr>
          <p:cNvSpPr txBox="1"/>
          <p:nvPr/>
        </p:nvSpPr>
        <p:spPr>
          <a:xfrm>
            <a:off x="2404152" y="3393289"/>
            <a:ext cx="2342509" cy="190821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2060"/>
                </a:solidFill>
              </a:rPr>
              <a:t>Zorgt voor</a:t>
            </a:r>
            <a:r>
              <a:rPr lang="nl-NL" dirty="0">
                <a:solidFill>
                  <a:srgbClr val="002060"/>
                </a:solidFill>
              </a:rPr>
              <a:t>: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</a:rPr>
              <a:t>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</a:rPr>
              <a:t>weerstand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</a:rPr>
              <a:t>reserves</a:t>
            </a:r>
          </a:p>
        </p:txBody>
      </p:sp>
    </p:spTree>
    <p:extLst>
      <p:ext uri="{BB962C8B-B14F-4D97-AF65-F5344CB8AC3E}">
        <p14:creationId xmlns:p14="http://schemas.microsoft.com/office/powerpoint/2010/main" val="2802371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08BF2C-D3AC-F410-63A4-6A45CB12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srgbClr val="002060"/>
                </a:solidFill>
              </a:rPr>
              <a:t>Tips voor verantwoord medicijngebruik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4B0A21-0662-3EBC-B2DB-8E2B58F71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>
                <a:solidFill>
                  <a:srgbClr val="002060"/>
                </a:solidFill>
              </a:rPr>
              <a:t>Gebruik uw medicijn in de juiste dosering</a:t>
            </a:r>
          </a:p>
          <a:p>
            <a:r>
              <a:rPr lang="nl-NL" dirty="0">
                <a:solidFill>
                  <a:srgbClr val="002060"/>
                </a:solidFill>
              </a:rPr>
              <a:t>Gebruik uw medicijn op het juiste tijdstip</a:t>
            </a:r>
          </a:p>
          <a:p>
            <a:r>
              <a:rPr lang="nl-NL" dirty="0">
                <a:solidFill>
                  <a:srgbClr val="002060"/>
                </a:solidFill>
              </a:rPr>
              <a:t>Breek uw medicijn niet kapot, tenzij dit is</a:t>
            </a:r>
          </a:p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   voorgeschreven</a:t>
            </a:r>
          </a:p>
          <a:p>
            <a:r>
              <a:rPr lang="nl-NL" dirty="0">
                <a:solidFill>
                  <a:srgbClr val="002060"/>
                </a:solidFill>
              </a:rPr>
              <a:t>Neem uw medicijnen in met een vol glas water</a:t>
            </a:r>
          </a:p>
          <a:p>
            <a:r>
              <a:rPr lang="nl-NL" dirty="0">
                <a:solidFill>
                  <a:srgbClr val="002060"/>
                </a:solidFill>
              </a:rPr>
              <a:t>Gebruik een pillendoos</a:t>
            </a:r>
          </a:p>
          <a:p>
            <a:r>
              <a:rPr lang="nl-NL" dirty="0">
                <a:solidFill>
                  <a:srgbClr val="002060"/>
                </a:solidFill>
              </a:rPr>
              <a:t>Bewaar uw medicijnen op een droge donkere plek</a:t>
            </a:r>
          </a:p>
          <a:p>
            <a:r>
              <a:rPr lang="nl-NL" dirty="0">
                <a:solidFill>
                  <a:srgbClr val="002060"/>
                </a:solidFill>
              </a:rPr>
              <a:t>Laat de huisarts of apotheek regelmatig de dosis controleren</a:t>
            </a:r>
          </a:p>
        </p:txBody>
      </p:sp>
      <p:pic>
        <p:nvPicPr>
          <p:cNvPr id="4" name="Picture 7" descr="foto_pillendoos">
            <a:extLst>
              <a:ext uri="{FF2B5EF4-FFF2-40B4-BE49-F238E27FC236}">
                <a16:creationId xmlns:a16="http://schemas.microsoft.com/office/drawing/2014/main" id="{15867F71-B175-8704-989A-F379E2D0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569" y="2176603"/>
            <a:ext cx="2254822" cy="4000360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97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DB3CA-B9CC-E10C-99F6-337E6753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Randvoorwaarde 4: zorg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B27D49-47B4-A8B6-2ED0-2783F824F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Familie</a:t>
            </a:r>
          </a:p>
          <a:p>
            <a:r>
              <a:rPr lang="nl-NL" dirty="0">
                <a:solidFill>
                  <a:srgbClr val="002060"/>
                </a:solidFill>
              </a:rPr>
              <a:t>Vrienden/kennissen</a:t>
            </a:r>
          </a:p>
          <a:p>
            <a:r>
              <a:rPr lang="nl-NL" dirty="0">
                <a:solidFill>
                  <a:srgbClr val="002060"/>
                </a:solidFill>
              </a:rPr>
              <a:t>Buurtgenoten/dorpsgenoten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Sociaal netwerk</a:t>
            </a:r>
          </a:p>
        </p:txBody>
      </p:sp>
    </p:spTree>
    <p:extLst>
      <p:ext uri="{BB962C8B-B14F-4D97-AF65-F5344CB8AC3E}">
        <p14:creationId xmlns:p14="http://schemas.microsoft.com/office/powerpoint/2010/main" val="2850906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329B-D568-1323-88D9-6191B564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4EF8E96-AAFC-E810-CF35-468A7B4F6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672"/>
            <a:ext cx="10515600" cy="4301697"/>
          </a:xfrm>
        </p:spPr>
        <p:txBody>
          <a:bodyPr>
            <a:normAutofit fontScale="92500" lnSpcReduction="10000"/>
          </a:bodyPr>
          <a:lstStyle/>
          <a:p>
            <a:r>
              <a:rPr lang="nl-NL" dirty="0">
                <a:solidFill>
                  <a:srgbClr val="002060"/>
                </a:solidFill>
              </a:rPr>
              <a:t>Woningaanpassing</a:t>
            </a:r>
          </a:p>
          <a:p>
            <a:r>
              <a:rPr lang="nl-NL" dirty="0">
                <a:solidFill>
                  <a:srgbClr val="002060"/>
                </a:solidFill>
              </a:rPr>
              <a:t>Huishoudelijke hulp</a:t>
            </a:r>
          </a:p>
          <a:p>
            <a:r>
              <a:rPr lang="nl-NL" dirty="0">
                <a:solidFill>
                  <a:srgbClr val="002060"/>
                </a:solidFill>
              </a:rPr>
              <a:t>Maaltijdvoorziening</a:t>
            </a:r>
          </a:p>
          <a:p>
            <a:r>
              <a:rPr lang="nl-NL" dirty="0">
                <a:solidFill>
                  <a:srgbClr val="002060"/>
                </a:solidFill>
              </a:rPr>
              <a:t>Individuele begeleiding</a:t>
            </a:r>
          </a:p>
          <a:p>
            <a:r>
              <a:rPr lang="nl-NL" dirty="0">
                <a:solidFill>
                  <a:srgbClr val="002060"/>
                </a:solidFill>
              </a:rPr>
              <a:t>Vervoersvoorziening</a:t>
            </a:r>
          </a:p>
          <a:p>
            <a:r>
              <a:rPr lang="nl-NL" dirty="0">
                <a:solidFill>
                  <a:srgbClr val="002060"/>
                </a:solidFill>
              </a:rPr>
              <a:t>Beschermde woonplek</a:t>
            </a:r>
          </a:p>
          <a:p>
            <a:r>
              <a:rPr lang="nl-NL" dirty="0">
                <a:solidFill>
                  <a:srgbClr val="002060"/>
                </a:solidFill>
              </a:rPr>
              <a:t>Dagbesteding op maat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8D4666CE-EAC6-265C-2DE1-5931688A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21" y="2272549"/>
            <a:ext cx="4326811" cy="417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013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9EDF4-565F-6CD7-BC30-FD1AE473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Wat betekent WMO?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BD8A68-F5E5-6C29-D229-3ABC67452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u="sng" dirty="0">
                <a:solidFill>
                  <a:srgbClr val="002060"/>
                </a:solidFill>
              </a:rPr>
              <a:t>Wet maatschappelijke ondersteuning</a:t>
            </a:r>
            <a:endParaRPr lang="nl-NL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rgbClr val="002060"/>
                </a:solidFill>
              </a:rPr>
              <a:t>Wmo</a:t>
            </a:r>
            <a:r>
              <a:rPr lang="nl-NL" dirty="0">
                <a:solidFill>
                  <a:srgbClr val="002060"/>
                </a:solidFill>
              </a:rPr>
              <a:t> is een taak van de gemeente</a:t>
            </a:r>
          </a:p>
          <a:p>
            <a:r>
              <a:rPr lang="nl-NL" dirty="0">
                <a:solidFill>
                  <a:srgbClr val="002060"/>
                </a:solidFill>
              </a:rPr>
              <a:t>Aanvragen via </a:t>
            </a:r>
            <a:r>
              <a:rPr lang="nl-NL" dirty="0" err="1">
                <a:solidFill>
                  <a:srgbClr val="002060"/>
                </a:solidFill>
              </a:rPr>
              <a:t>Wmo</a:t>
            </a:r>
            <a:r>
              <a:rPr lang="nl-NL" dirty="0">
                <a:solidFill>
                  <a:srgbClr val="002060"/>
                </a:solidFill>
              </a:rPr>
              <a:t>-loket of een sociaal wijkteam (verschilt per gemeente)</a:t>
            </a:r>
          </a:p>
          <a:p>
            <a:r>
              <a:rPr lang="nl-NL" dirty="0">
                <a:solidFill>
                  <a:srgbClr val="002060"/>
                </a:solidFill>
              </a:rPr>
              <a:t>Inzicht in persoonlijke situatie door (keukentafel)gesprek of telefoongesprek</a:t>
            </a:r>
          </a:p>
        </p:txBody>
      </p:sp>
    </p:spTree>
    <p:extLst>
      <p:ext uri="{BB962C8B-B14F-4D97-AF65-F5344CB8AC3E}">
        <p14:creationId xmlns:p14="http://schemas.microsoft.com/office/powerpoint/2010/main" val="356471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D50AE-90C0-5C13-D897-C2A4D41A7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Wat regelt de WMO?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E4A452-36E5-92C6-1E91-BED2A755E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380"/>
            <a:ext cx="10515600" cy="43048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Ondersteuning voor:</a:t>
            </a:r>
          </a:p>
          <a:p>
            <a:r>
              <a:rPr lang="nl-NL" dirty="0">
                <a:solidFill>
                  <a:srgbClr val="002060"/>
                </a:solidFill>
              </a:rPr>
              <a:t>Mensen die hulp nodig hebben; </a:t>
            </a:r>
          </a:p>
          <a:p>
            <a:pPr marL="0" indent="0">
              <a:buNone/>
            </a:pPr>
            <a:r>
              <a:rPr lang="nl-NL" i="1" dirty="0">
                <a:solidFill>
                  <a:srgbClr val="002060"/>
                </a:solidFill>
              </a:rPr>
              <a:t>       bijvoorbeeld in het huishouden</a:t>
            </a:r>
          </a:p>
          <a:p>
            <a:r>
              <a:rPr lang="nl-NL" dirty="0">
                <a:solidFill>
                  <a:srgbClr val="002060"/>
                </a:solidFill>
              </a:rPr>
              <a:t>Mensen die zich inzetten voor de medemens; </a:t>
            </a:r>
          </a:p>
          <a:p>
            <a:pPr marL="0" indent="0">
              <a:buNone/>
            </a:pPr>
            <a:r>
              <a:rPr lang="nl-NL" i="1" dirty="0">
                <a:solidFill>
                  <a:srgbClr val="002060"/>
                </a:solidFill>
              </a:rPr>
              <a:t>       vrijwilligers en mantelzorgers</a:t>
            </a:r>
          </a:p>
          <a:p>
            <a:pPr marL="0" indent="0">
              <a:buNone/>
            </a:pPr>
            <a:r>
              <a:rPr lang="nl-NL" i="1" dirty="0">
                <a:solidFill>
                  <a:srgbClr val="002060"/>
                </a:solidFill>
              </a:rPr>
              <a:t>Om er voor te zorgen dat mensen zo lang mogelijk thuis kunnen blijven wonen</a:t>
            </a:r>
          </a:p>
        </p:txBody>
      </p:sp>
    </p:spTree>
    <p:extLst>
      <p:ext uri="{BB962C8B-B14F-4D97-AF65-F5344CB8AC3E}">
        <p14:creationId xmlns:p14="http://schemas.microsoft.com/office/powerpoint/2010/main" val="2204594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05066-E39E-92E8-B428-6623772A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Als mantelzorg nodig 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13ED17-597D-7410-40DE-561F78EB3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283"/>
            <a:ext cx="10515600" cy="44487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Aandachtspunten voor de mantelzorger:</a:t>
            </a:r>
          </a:p>
          <a:p>
            <a:r>
              <a:rPr lang="nl-NL" dirty="0">
                <a:solidFill>
                  <a:srgbClr val="002060"/>
                </a:solidFill>
              </a:rPr>
              <a:t>Grenzen aangeven</a:t>
            </a:r>
          </a:p>
          <a:p>
            <a:r>
              <a:rPr lang="nl-NL" dirty="0">
                <a:solidFill>
                  <a:srgbClr val="002060"/>
                </a:solidFill>
              </a:rPr>
              <a:t>Tijd voor jezelf nemen</a:t>
            </a:r>
          </a:p>
          <a:p>
            <a:r>
              <a:rPr lang="nl-NL" dirty="0">
                <a:solidFill>
                  <a:srgbClr val="002060"/>
                </a:solidFill>
              </a:rPr>
              <a:t>Zorg verdelen (over de familie)</a:t>
            </a:r>
          </a:p>
          <a:p>
            <a:r>
              <a:rPr lang="nl-NL" dirty="0" err="1">
                <a:solidFill>
                  <a:srgbClr val="002060"/>
                </a:solidFill>
              </a:rPr>
              <a:t>Evt</a:t>
            </a:r>
            <a:r>
              <a:rPr lang="nl-NL" dirty="0">
                <a:solidFill>
                  <a:srgbClr val="002060"/>
                </a:solidFill>
              </a:rPr>
              <a:t> professionele hulp inschakelen</a:t>
            </a:r>
          </a:p>
          <a:p>
            <a:r>
              <a:rPr lang="nl-NL" dirty="0">
                <a:solidFill>
                  <a:srgbClr val="002060"/>
                </a:solidFill>
              </a:rPr>
              <a:t>Maak financiële afspraken</a:t>
            </a:r>
          </a:p>
          <a:p>
            <a:r>
              <a:rPr lang="nl-NL" dirty="0">
                <a:solidFill>
                  <a:srgbClr val="002060"/>
                </a:solidFill>
              </a:rPr>
              <a:t>Spreek irritaties uit</a:t>
            </a:r>
          </a:p>
        </p:txBody>
      </p:sp>
    </p:spTree>
    <p:extLst>
      <p:ext uri="{BB962C8B-B14F-4D97-AF65-F5344CB8AC3E}">
        <p14:creationId xmlns:p14="http://schemas.microsoft.com/office/powerpoint/2010/main" val="3844877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1708A-E6AC-216F-4A11-18C64CC2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Aandachtspunten voor de oudere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F93665-FF8C-4888-0D99-675001A67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Zorg dat de financiën goed zijn geregeld</a:t>
            </a:r>
          </a:p>
          <a:p>
            <a:r>
              <a:rPr lang="nl-NL" dirty="0">
                <a:solidFill>
                  <a:srgbClr val="002060"/>
                </a:solidFill>
              </a:rPr>
              <a:t>Probeer de zorg over meerdere personen te verdelen</a:t>
            </a:r>
          </a:p>
          <a:p>
            <a:r>
              <a:rPr lang="nl-NL" dirty="0">
                <a:solidFill>
                  <a:srgbClr val="002060"/>
                </a:solidFill>
              </a:rPr>
              <a:t>Schakel tijdig professionele hulp in</a:t>
            </a:r>
          </a:p>
          <a:p>
            <a:r>
              <a:rPr lang="nl-NL" dirty="0">
                <a:solidFill>
                  <a:srgbClr val="002060"/>
                </a:solidFill>
              </a:rPr>
              <a:t>Geef de eigen grenzen aan</a:t>
            </a:r>
          </a:p>
          <a:p>
            <a:r>
              <a:rPr lang="nl-NL" dirty="0">
                <a:solidFill>
                  <a:srgbClr val="002060"/>
                </a:solidFill>
              </a:rPr>
              <a:t>Maak uw testament op</a:t>
            </a:r>
          </a:p>
        </p:txBody>
      </p:sp>
    </p:spTree>
    <p:extLst>
      <p:ext uri="{BB962C8B-B14F-4D97-AF65-F5344CB8AC3E}">
        <p14:creationId xmlns:p14="http://schemas.microsoft.com/office/powerpoint/2010/main" val="155536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824116-7A1D-448C-5779-7C4ED3B0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Wat speelt mee bij het zolang mogelijk thuis blijven wonen?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F2F319-2100-4120-3729-E9143B7B2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u="sng" dirty="0">
                <a:solidFill>
                  <a:srgbClr val="002060"/>
                </a:solidFill>
              </a:rPr>
              <a:t>Vier randvoorwaarden: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rgbClr val="002060"/>
                </a:solidFill>
              </a:rPr>
              <a:t>Woning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rgbClr val="002060"/>
                </a:solidFill>
              </a:rPr>
              <a:t>Woonomgeving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rgbClr val="002060"/>
                </a:solidFill>
              </a:rPr>
              <a:t>Welzijn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rgbClr val="002060"/>
                </a:solidFill>
              </a:rPr>
              <a:t>Zorg</a:t>
            </a:r>
          </a:p>
        </p:txBody>
      </p:sp>
    </p:spTree>
    <p:extLst>
      <p:ext uri="{BB962C8B-B14F-4D97-AF65-F5344CB8AC3E}">
        <p14:creationId xmlns:p14="http://schemas.microsoft.com/office/powerpoint/2010/main" val="1143943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AE6BC-BAF4-E1D4-F374-D2199EC9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80F037-64BA-4C65-FFDB-D4A410831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b="1" dirty="0">
                <a:solidFill>
                  <a:srgbClr val="002060"/>
                </a:solidFill>
              </a:rPr>
              <a:t>Dank</a:t>
            </a:r>
          </a:p>
          <a:p>
            <a:pPr marL="0" indent="0" algn="ctr">
              <a:buNone/>
            </a:pPr>
            <a:r>
              <a:rPr lang="nl-NL" sz="3200" b="1" dirty="0">
                <a:solidFill>
                  <a:srgbClr val="002060"/>
                </a:solidFill>
              </a:rPr>
              <a:t>voor</a:t>
            </a:r>
          </a:p>
          <a:p>
            <a:pPr marL="0" indent="0" algn="ctr">
              <a:buNone/>
            </a:pPr>
            <a:r>
              <a:rPr lang="nl-NL" sz="3200" b="1" dirty="0">
                <a:solidFill>
                  <a:srgbClr val="002060"/>
                </a:solidFill>
              </a:rPr>
              <a:t>uw</a:t>
            </a:r>
          </a:p>
          <a:p>
            <a:pPr marL="0" indent="0" algn="ctr">
              <a:buNone/>
            </a:pPr>
            <a:r>
              <a:rPr lang="nl-NL" sz="3200" b="1" dirty="0">
                <a:solidFill>
                  <a:srgbClr val="002060"/>
                </a:solidFill>
              </a:rPr>
              <a:t>aandacht!</a:t>
            </a:r>
          </a:p>
        </p:txBody>
      </p:sp>
    </p:spTree>
    <p:extLst>
      <p:ext uri="{BB962C8B-B14F-4D97-AF65-F5344CB8AC3E}">
        <p14:creationId xmlns:p14="http://schemas.microsoft.com/office/powerpoint/2010/main" val="401041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150BE-DF34-8F97-50B6-1E6AAB7A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Veilige woning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D7D93D-0544-BAF9-2731-B3FF43DA9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Risico op VALLEN is vele malen groter dan op:</a:t>
            </a:r>
          </a:p>
          <a:p>
            <a:r>
              <a:rPr lang="nl-NL" dirty="0">
                <a:solidFill>
                  <a:srgbClr val="002060"/>
                </a:solidFill>
              </a:rPr>
              <a:t>Inbraak</a:t>
            </a:r>
          </a:p>
          <a:p>
            <a:r>
              <a:rPr lang="nl-NL" dirty="0">
                <a:solidFill>
                  <a:srgbClr val="002060"/>
                </a:solidFill>
              </a:rPr>
              <a:t>Beroving</a:t>
            </a:r>
          </a:p>
          <a:p>
            <a:r>
              <a:rPr lang="nl-NL" dirty="0">
                <a:solidFill>
                  <a:srgbClr val="002060"/>
                </a:solidFill>
              </a:rPr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1017274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D142F-DF7B-5649-7904-C734BDDD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Ouderen en vallen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BB26A0-5204-C183-3601-D3605B039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>
                <a:solidFill>
                  <a:srgbClr val="002060"/>
                </a:solidFill>
              </a:rPr>
              <a:t>Wie van u kent iemand die gevallen is?</a:t>
            </a:r>
          </a:p>
          <a:p>
            <a:pPr marL="0" indent="0" algn="ctr">
              <a:buNone/>
            </a:pPr>
            <a:endParaRPr lang="nl-NL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nl-NL" i="1" dirty="0">
                <a:solidFill>
                  <a:srgbClr val="002060"/>
                </a:solidFill>
              </a:rPr>
              <a:t>of</a:t>
            </a:r>
          </a:p>
          <a:p>
            <a:pPr marL="0" indent="0" algn="ctr">
              <a:buNone/>
            </a:pPr>
            <a:endParaRPr lang="nl-NL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nl-NL" dirty="0">
                <a:solidFill>
                  <a:srgbClr val="002060"/>
                </a:solidFill>
              </a:rPr>
              <a:t>Is zelf wel eens gevallen?</a:t>
            </a:r>
          </a:p>
        </p:txBody>
      </p:sp>
    </p:spTree>
    <p:extLst>
      <p:ext uri="{BB962C8B-B14F-4D97-AF65-F5344CB8AC3E}">
        <p14:creationId xmlns:p14="http://schemas.microsoft.com/office/powerpoint/2010/main" val="42580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BBA9A-2577-961A-C0A6-9F9C5B3E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Veel voorkomende oorzaken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15EAE0-8891-0DA0-AF02-B1FC490E0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u="sng" dirty="0">
                <a:solidFill>
                  <a:srgbClr val="002060"/>
                </a:solidFill>
              </a:rPr>
              <a:t>Persoonlijke situatie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Leeftijd					</a:t>
            </a: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Valangst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Duizeligheid				</a:t>
            </a: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Lichamelijke inactiviteit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Loopstoornis				</a:t>
            </a: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Schoeisel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Medicatie					</a:t>
            </a: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Incontinentie</a:t>
            </a:r>
          </a:p>
        </p:txBody>
      </p:sp>
    </p:spTree>
    <p:extLst>
      <p:ext uri="{BB962C8B-B14F-4D97-AF65-F5344CB8AC3E}">
        <p14:creationId xmlns:p14="http://schemas.microsoft.com/office/powerpoint/2010/main" val="1061154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8B138-3FCF-BACE-A595-25F3DE1F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Veel voorkomende oorzaken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3C759C-DA33-D670-5C98-7E68527AF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u="sng" dirty="0">
                <a:solidFill>
                  <a:srgbClr val="002060"/>
                </a:solidFill>
              </a:rPr>
              <a:t>Onveilige omgeving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Trappen				</a:t>
            </a: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Deurdrangers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Verlichting				</a:t>
            </a: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Voetpaden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Rommel				</a:t>
            </a: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Ontbreken van zitplekken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Drempels				</a:t>
            </a: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Lawaai</a:t>
            </a:r>
          </a:p>
        </p:txBody>
      </p:sp>
    </p:spTree>
    <p:extLst>
      <p:ext uri="{BB962C8B-B14F-4D97-AF65-F5344CB8AC3E}">
        <p14:creationId xmlns:p14="http://schemas.microsoft.com/office/powerpoint/2010/main" val="211287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A4EC0F-B0AB-3551-71B8-0F21B967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Hoe denken ouderen er zelf over?</a:t>
            </a:r>
          </a:p>
        </p:txBody>
      </p:sp>
      <p:pic>
        <p:nvPicPr>
          <p:cNvPr id="4" name="Picture 4" descr="Angelo Andrean, gedraaid">
            <a:extLst>
              <a:ext uri="{FF2B5EF4-FFF2-40B4-BE49-F238E27FC236}">
                <a16:creationId xmlns:a16="http://schemas.microsoft.com/office/drawing/2014/main" id="{4D0FDCE6-564B-E86C-0397-2088A22EE4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0"/>
          <a:stretch>
            <a:fillRect/>
          </a:stretch>
        </p:blipFill>
        <p:spPr bwMode="auto">
          <a:xfrm>
            <a:off x="2953683" y="2389468"/>
            <a:ext cx="5401056" cy="373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44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CF826-5C0E-1DAA-8D94-EDC0C0ED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Randvoorwaarde 1: woning</a:t>
            </a:r>
          </a:p>
        </p:txBody>
      </p:sp>
      <p:pic>
        <p:nvPicPr>
          <p:cNvPr id="4" name="Picture 1035" descr="aangepastebadkamer2">
            <a:extLst>
              <a:ext uri="{FF2B5EF4-FFF2-40B4-BE49-F238E27FC236}">
                <a16:creationId xmlns:a16="http://schemas.microsoft.com/office/drawing/2014/main" id="{8D7EE1A3-6669-E0E6-DDDB-59833D937F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35" y="2369015"/>
            <a:ext cx="5631553" cy="384175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CC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52341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GD-BZOTemplateNarrowcastingNieuw" id="{4205E5C5-1235-074A-9B90-E5E3391DA3A4}" vid="{B9CB5DEB-13AF-D64E-AEAF-1F48CBFA9D3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2C50169F7E234DA27E0587F91C3D7E" ma:contentTypeVersion="4" ma:contentTypeDescription="Een nieuw document maken." ma:contentTypeScope="" ma:versionID="ef5cafef455ad09a5d00181cf9044681">
  <xsd:schema xmlns:xsd="http://www.w3.org/2001/XMLSchema" xmlns:xs="http://www.w3.org/2001/XMLSchema" xmlns:p="http://schemas.microsoft.com/office/2006/metadata/properties" xmlns:ns2="9e4dcdb8-7d09-48cb-9eff-38832f869ea9" xmlns:ns3="3b559663-40ff-4a23-ad32-4a4ee56a90c1" targetNamespace="http://schemas.microsoft.com/office/2006/metadata/properties" ma:root="true" ma:fieldsID="7487352b321e95c3bc544db04023edfb" ns2:_="" ns3:_="">
    <xsd:import namespace="9e4dcdb8-7d09-48cb-9eff-38832f869ea9"/>
    <xsd:import namespace="3b559663-40ff-4a23-ad32-4a4ee56a90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dcdb8-7d09-48cb-9eff-38832f869e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9663-40ff-4a23-ad32-4a4ee56a9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CE99B0-9F48-4A29-A402-C12097808E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699467-094C-4E44-BF94-A6854B4F572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D95184C-37C5-4F39-99F5-9F704C5820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dcdb8-7d09-48cb-9eff-38832f869ea9"/>
    <ds:schemaRef ds:uri="3b559663-40ff-4a23-ad32-4a4ee56a9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NarrowCasting</Template>
  <TotalTime>153</TotalTime>
  <Words>1259</Words>
  <Application>Microsoft Office PowerPoint</Application>
  <PresentationFormat>Breedbeeld</PresentationFormat>
  <Paragraphs>170</Paragraphs>
  <Slides>30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Arial</vt:lpstr>
      <vt:lpstr>Calibri</vt:lpstr>
      <vt:lpstr>Verdana</vt:lpstr>
      <vt:lpstr>Kantoorthema</vt:lpstr>
      <vt:lpstr>PowerPoint-presentatie</vt:lpstr>
      <vt:lpstr>PowerPoint-presentatie</vt:lpstr>
      <vt:lpstr>Wat speelt mee bij het zolang mogelijk thuis blijven wonen?</vt:lpstr>
      <vt:lpstr>Veilige woning</vt:lpstr>
      <vt:lpstr>Ouderen en vallen</vt:lpstr>
      <vt:lpstr>Veel voorkomende oorzaken</vt:lpstr>
      <vt:lpstr>Veel voorkomende oorzaken</vt:lpstr>
      <vt:lpstr>Hoe denken ouderen er zelf over?</vt:lpstr>
      <vt:lpstr>Randvoorwaarde 1: woning</vt:lpstr>
      <vt:lpstr>Onveilige woning</vt:lpstr>
      <vt:lpstr>Onveilige woning</vt:lpstr>
      <vt:lpstr>Onveilige woning</vt:lpstr>
      <vt:lpstr>Onveilige woning</vt:lpstr>
      <vt:lpstr>Randvoorwaarde 2: woonomgeving</vt:lpstr>
      <vt:lpstr>Onveilige woonomgeving</vt:lpstr>
      <vt:lpstr>Randvoorwaarde 3: welzijn</vt:lpstr>
      <vt:lpstr>Bewegen</vt:lpstr>
      <vt:lpstr>PowerPoint-presentatie</vt:lpstr>
      <vt:lpstr>Voordelen van bewegen</vt:lpstr>
      <vt:lpstr>Veilig op pad</vt:lpstr>
      <vt:lpstr>Wat is goede voeding?</vt:lpstr>
      <vt:lpstr>Goede voeding</vt:lpstr>
      <vt:lpstr>Tips voor verantwoord medicijngebruik</vt:lpstr>
      <vt:lpstr>Randvoorwaarde 4: zorg</vt:lpstr>
      <vt:lpstr>PowerPoint-presentatie</vt:lpstr>
      <vt:lpstr>Wat betekent WMO?</vt:lpstr>
      <vt:lpstr>Wat regelt de WMO?</vt:lpstr>
      <vt:lpstr>Als mantelzorg nodig is</vt:lpstr>
      <vt:lpstr>Aandachtspunten voor de oudere</vt:lpstr>
      <vt:lpstr>PowerPoint-presentatie</vt:lpstr>
    </vt:vector>
  </TitlesOfParts>
  <Company>GGD Brabant-Zuidoost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Hanny Pelders</dc:creator>
  <cp:lastModifiedBy>Hanny Pelders</cp:lastModifiedBy>
  <cp:revision>1</cp:revision>
  <dcterms:created xsi:type="dcterms:W3CDTF">2023-05-15T09:41:28Z</dcterms:created>
  <dcterms:modified xsi:type="dcterms:W3CDTF">2023-09-20T09:01:27Z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0x010100512C50169F7E234DA27E0587F91C3D7E</vt:lpwstr>
  </property>
</Properties>
</file>