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88" r:id="rId25"/>
    <p:sldId id="289" r:id="rId26"/>
    <p:sldId id="290" r:id="rId27"/>
    <p:sldId id="277" r:id="rId28"/>
    <p:sldId id="278" r:id="rId29"/>
    <p:sldId id="279" r:id="rId30"/>
    <p:sldId id="280" r:id="rId31"/>
    <p:sldId id="281" r:id="rId32"/>
    <p:sldId id="282" r:id="rId33"/>
    <p:sldId id="283" r:id="rId34"/>
    <p:sldId id="284" r:id="rId35"/>
    <p:sldId id="285" r:id="rId36"/>
    <p:sldId id="287" r:id="rId37"/>
    <p:sldId id="286" r:id="rId38"/>
    <p:sldId id="340" r:id="rId39"/>
    <p:sldId id="336" r:id="rId40"/>
    <p:sldId id="337" r:id="rId41"/>
    <p:sldId id="339" r:id="rId42"/>
    <p:sldId id="335" r:id="rId43"/>
    <p:sldId id="338" r:id="rId44"/>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89D"/>
    <a:srgbClr val="D11A6E"/>
    <a:srgbClr val="8EC34A"/>
    <a:srgbClr val="FACA21"/>
    <a:srgbClr val="012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BE0A0-46D3-4B4E-9082-7FC9DA96C983}" v="11" dt="2024-10-07T08:38:37.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180" autoAdjust="0"/>
  </p:normalViewPr>
  <p:slideViewPr>
    <p:cSldViewPr snapToGrid="0" snapToObjects="1">
      <p:cViewPr varScale="1">
        <p:scale>
          <a:sx n="46" d="100"/>
          <a:sy n="46" d="100"/>
        </p:scale>
        <p:origin x="1372"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E63A68-F8A1-4A83-8098-D6606C0EE3CE}" type="datetimeFigureOut">
              <a:rPr lang="nl-NL" smtClean="0"/>
              <a:t>7-10-2024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85013-C613-4842-8BC9-F10EF9BB3D64}" type="slidenum">
              <a:rPr lang="nl-NL" smtClean="0"/>
              <a:t>‹nr.›</a:t>
            </a:fld>
            <a:endParaRPr lang="nl-NL"/>
          </a:p>
        </p:txBody>
      </p:sp>
    </p:spTree>
    <p:extLst>
      <p:ext uri="{BB962C8B-B14F-4D97-AF65-F5344CB8AC3E}">
        <p14:creationId xmlns:p14="http://schemas.microsoft.com/office/powerpoint/2010/main" val="3774375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l-alarmering.nl/pakketten/alarm-meldkame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t>Ruim de helft van alle valincidenten vindt plaats in en om het huis</a:t>
            </a:r>
          </a:p>
          <a:p>
            <a:endParaRPr lang="nl-NL" dirty="0"/>
          </a:p>
        </p:txBody>
      </p:sp>
      <p:sp>
        <p:nvSpPr>
          <p:cNvPr id="4" name="Tijdelijke aanduiding voor dianummer 3"/>
          <p:cNvSpPr>
            <a:spLocks noGrp="1"/>
          </p:cNvSpPr>
          <p:nvPr>
            <p:ph type="sldNum" sz="quarter" idx="5"/>
          </p:nvPr>
        </p:nvSpPr>
        <p:spPr/>
        <p:txBody>
          <a:bodyPr/>
          <a:lstStyle/>
          <a:p>
            <a:fld id="{FE785013-C613-4842-8BC9-F10EF9BB3D64}" type="slidenum">
              <a:rPr lang="nl-NL" smtClean="0"/>
              <a:t>5</a:t>
            </a:fld>
            <a:endParaRPr lang="nl-NL"/>
          </a:p>
        </p:txBody>
      </p:sp>
    </p:spTree>
    <p:extLst>
      <p:ext uri="{BB962C8B-B14F-4D97-AF65-F5344CB8AC3E}">
        <p14:creationId xmlns:p14="http://schemas.microsoft.com/office/powerpoint/2010/main" val="2944106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75756"/>
                </a:solidFill>
                <a:effectLst/>
                <a:highlight>
                  <a:srgbClr val="FFFFFF"/>
                </a:highlight>
                <a:latin typeface="open sans" panose="020B0606030504020204" pitchFamily="34" charset="0"/>
              </a:rPr>
              <a:t>Het is een misvatting dat ondervoeding alleen voorkomt bij magere mensen. Tekenen van ondervoeding worden vaak over het hoofd gezien, vooral bij mensen met overgewicht, die ongewenst spiermassa kunnen verliezen.</a:t>
            </a:r>
          </a:p>
          <a:p>
            <a:endParaRPr lang="nl-NL" b="0" i="0" dirty="0">
              <a:solidFill>
                <a:srgbClr val="575756"/>
              </a:solidFill>
              <a:effectLst/>
              <a:highlight>
                <a:srgbClr val="FFFFFF"/>
              </a:highlight>
              <a:latin typeface="open sans" panose="020B0606030504020204" pitchFamily="34" charset="0"/>
            </a:endParaRPr>
          </a:p>
          <a:p>
            <a:r>
              <a:rPr lang="nl-NL" b="0" i="0" dirty="0">
                <a:solidFill>
                  <a:srgbClr val="000000"/>
                </a:solidFill>
                <a:effectLst/>
                <a:highlight>
                  <a:srgbClr val="FFFFFF"/>
                </a:highlight>
                <a:latin typeface="Helvetica" panose="020B0604020202020204" pitchFamily="34" charset="0"/>
              </a:rPr>
              <a:t>Een gezond gewicht staat in relatie tot de lichaamslengte. Je kunt dat berekenen met de Body Mass Index (BMI). Een BMI tussen de 18,5 en 25 betekent dat je een gezond gewicht hebt. Bij een BMI lager dan 18,5 heb je een ondergewicht en kun je ondervoed raken. Maar ook bij een BMI van boven de 25 kan het zijn dat je ondervoed raakt omdat je niet voldoende voedingsstoffen binnenkrijgt die je nodig hebt voor een lang en gezond leven, zo legt de Wageningse onderzoeker Saskia Osendarp uit tijdens een internetcollege van Universiteit van Nederland.</a:t>
            </a:r>
            <a:endParaRPr lang="nl-NL" dirty="0"/>
          </a:p>
        </p:txBody>
      </p:sp>
      <p:sp>
        <p:nvSpPr>
          <p:cNvPr id="4" name="Tijdelijke aanduiding voor dianummer 3"/>
          <p:cNvSpPr>
            <a:spLocks noGrp="1"/>
          </p:cNvSpPr>
          <p:nvPr>
            <p:ph type="sldNum" sz="quarter" idx="5"/>
          </p:nvPr>
        </p:nvSpPr>
        <p:spPr/>
        <p:txBody>
          <a:bodyPr/>
          <a:lstStyle/>
          <a:p>
            <a:fld id="{0294EE6C-97DB-4441-8C67-1DBEAC3204B0}" type="slidenum">
              <a:rPr lang="nl-NL" smtClean="0"/>
              <a:t>38</a:t>
            </a:fld>
            <a:endParaRPr lang="nl-NL"/>
          </a:p>
        </p:txBody>
      </p:sp>
    </p:spTree>
    <p:extLst>
      <p:ext uri="{BB962C8B-B14F-4D97-AF65-F5344CB8AC3E}">
        <p14:creationId xmlns:p14="http://schemas.microsoft.com/office/powerpoint/2010/main" val="382753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294EE6C-97DB-4441-8C67-1DBEAC3204B0}" type="slidenum">
              <a:rPr lang="nl-NL" smtClean="0"/>
              <a:t>39</a:t>
            </a:fld>
            <a:endParaRPr lang="nl-NL"/>
          </a:p>
        </p:txBody>
      </p:sp>
    </p:spTree>
    <p:extLst>
      <p:ext uri="{BB962C8B-B14F-4D97-AF65-F5344CB8AC3E}">
        <p14:creationId xmlns:p14="http://schemas.microsoft.com/office/powerpoint/2010/main" val="3524018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294EE6C-97DB-4441-8C67-1DBEAC3204B0}" type="slidenum">
              <a:rPr lang="nl-NL" smtClean="0"/>
              <a:t>40</a:t>
            </a:fld>
            <a:endParaRPr lang="nl-NL"/>
          </a:p>
        </p:txBody>
      </p:sp>
    </p:spTree>
    <p:extLst>
      <p:ext uri="{BB962C8B-B14F-4D97-AF65-F5344CB8AC3E}">
        <p14:creationId xmlns:p14="http://schemas.microsoft.com/office/powerpoint/2010/main" val="102087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dirty="0"/>
              <a:t>Matig intensief bewegen</a:t>
            </a:r>
          </a:p>
          <a:p>
            <a:pPr>
              <a:defRPr/>
            </a:pPr>
            <a:endParaRPr lang="nl-NL" altLang="nl-NL" dirty="0"/>
          </a:p>
          <a:p>
            <a:pPr>
              <a:defRPr/>
            </a:pPr>
            <a:r>
              <a:rPr lang="nl-NL" altLang="nl-NL" dirty="0"/>
              <a:t>Hart en longen aan het werk zetten:</a:t>
            </a:r>
          </a:p>
          <a:p>
            <a:pPr>
              <a:buFontTx/>
              <a:buChar char="•"/>
              <a:defRPr/>
            </a:pPr>
            <a:r>
              <a:rPr lang="nl-NL" altLang="nl-NL" dirty="0"/>
              <a:t>redelijk inspannen</a:t>
            </a:r>
          </a:p>
          <a:p>
            <a:pPr>
              <a:buFontTx/>
              <a:buChar char="•"/>
              <a:defRPr/>
            </a:pPr>
            <a:r>
              <a:rPr lang="nl-NL" altLang="nl-NL" dirty="0"/>
              <a:t>licht hijgen</a:t>
            </a:r>
          </a:p>
          <a:p>
            <a:pPr>
              <a:buFontTx/>
              <a:buChar char="•"/>
              <a:defRPr/>
            </a:pPr>
            <a:r>
              <a:rPr lang="nl-NL" altLang="nl-NL" dirty="0"/>
              <a:t>kunt u nog praten?</a:t>
            </a:r>
          </a:p>
          <a:p>
            <a:pPr>
              <a:buFontTx/>
              <a:buChar char="•"/>
              <a:defRPr/>
            </a:pPr>
            <a:r>
              <a:rPr lang="nl-NL" altLang="nl-NL" dirty="0"/>
              <a:t>kunt u nog zingen?</a:t>
            </a:r>
          </a:p>
          <a:p>
            <a:pPr>
              <a:buFontTx/>
              <a:buChar char="•"/>
              <a:defRPr/>
            </a:pPr>
            <a:r>
              <a:rPr lang="nl-NL" altLang="nl-NL" dirty="0"/>
              <a:t>grote individuele verschillen!</a:t>
            </a:r>
          </a:p>
          <a:p>
            <a:pPr>
              <a:defRPr/>
            </a:pPr>
            <a:endParaRPr lang="nl-NL" altLang="nl-NL" dirty="0"/>
          </a:p>
          <a:p>
            <a:pPr>
              <a:defRPr/>
            </a:pPr>
            <a:r>
              <a:rPr lang="nl-NL" altLang="nl-NL" dirty="0"/>
              <a:t>Lichamelijke activiteit liefst in het dagelijks leven inpassen (sporten is niet noodzakelijk)</a:t>
            </a:r>
          </a:p>
          <a:p>
            <a:pPr>
              <a:defRPr/>
            </a:pPr>
            <a:endParaRPr lang="en-GB" altLang="nl-NL" dirty="0"/>
          </a:p>
          <a:p>
            <a:pPr marL="228600" indent="-228600">
              <a:lnSpc>
                <a:spcPct val="90000"/>
              </a:lnSpc>
              <a:defRPr/>
            </a:pPr>
            <a:r>
              <a:rPr lang="en-US" altLang="nl-NL" dirty="0">
                <a:latin typeface="Arial" panose="020B0604020202020204" pitchFamily="34" charset="0"/>
                <a:ea typeface="ＭＳ Ｐゴシック" panose="020B0600070205080204" pitchFamily="34" charset="-128"/>
              </a:rPr>
              <a:t>Meer </a:t>
            </a:r>
            <a:r>
              <a:rPr lang="en-US" altLang="nl-NL" dirty="0" err="1">
                <a:latin typeface="Arial" panose="020B0604020202020204" pitchFamily="34" charset="0"/>
                <a:ea typeface="ＭＳ Ｐゴシック" panose="020B0600070205080204" pitchFamily="34" charset="-128"/>
              </a:rPr>
              <a:t>bewegen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betekent</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niet</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dat</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iedereen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fanatiek</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moet</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gaan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sporten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Een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actieve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leefstijl</a:t>
            </a:r>
            <a:r>
              <a:rPr lang="en-US" altLang="nl-NL" dirty="0">
                <a:latin typeface="Arial" panose="020B0604020202020204" pitchFamily="34" charset="0"/>
                <a:ea typeface="ＭＳ Ｐゴシック" panose="020B0600070205080204" pitchFamily="34" charset="-128"/>
              </a:rPr>
              <a:t> met </a:t>
            </a:r>
            <a:r>
              <a:rPr lang="en-US" altLang="nl-NL" dirty="0" err="1">
                <a:latin typeface="Arial" panose="020B0604020202020204" pitchFamily="34" charset="0"/>
                <a:ea typeface="ＭＳ Ｐゴシック" panose="020B0600070205080204" pitchFamily="34" charset="-128"/>
              </a:rPr>
              <a:t>dagelijks</a:t>
            </a:r>
            <a:r>
              <a:rPr lang="en-US" altLang="nl-NL" dirty="0">
                <a:latin typeface="Arial" panose="020B0604020202020204" pitchFamily="34" charset="0"/>
                <a:ea typeface="ＭＳ Ｐゴシック" panose="020B0600070205080204" pitchFamily="34" charset="-128"/>
              </a:rPr>
              <a:t> 30 min </a:t>
            </a:r>
            <a:r>
              <a:rPr lang="en-US" altLang="nl-NL" dirty="0" err="1">
                <a:latin typeface="Arial" panose="020B0604020202020204" pitchFamily="34" charset="0"/>
                <a:ea typeface="ＭＳ Ｐゴシック" panose="020B0600070205080204" pitchFamily="34" charset="-128"/>
              </a:rPr>
              <a:t>matig</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inspannend</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bewegen</a:t>
            </a:r>
            <a:r>
              <a:rPr lang="en-US" altLang="nl-NL" dirty="0">
                <a:latin typeface="Arial" panose="020B0604020202020204" pitchFamily="34" charset="0"/>
                <a:ea typeface="ＭＳ Ｐゴシック" panose="020B0600070205080204" pitchFamily="34" charset="-128"/>
              </a:rPr>
              <a:t> is al </a:t>
            </a:r>
            <a:r>
              <a:rPr lang="en-US" altLang="nl-NL" dirty="0" err="1">
                <a:latin typeface="Arial" panose="020B0604020202020204" pitchFamily="34" charset="0"/>
                <a:ea typeface="ＭＳ Ｐゴシック" panose="020B0600070205080204" pitchFamily="34" charset="-128"/>
              </a:rPr>
              <a:t>voldoende</a:t>
            </a:r>
            <a:r>
              <a:rPr lang="en-US" altLang="nl-NL" dirty="0">
                <a:latin typeface="Arial" panose="020B0604020202020204" pitchFamily="34" charset="0"/>
                <a:ea typeface="ＭＳ Ｐゴシック" panose="020B0600070205080204" pitchFamily="34" charset="-128"/>
              </a:rPr>
              <a:t> om de </a:t>
            </a:r>
            <a:r>
              <a:rPr lang="en-US" altLang="nl-NL" dirty="0" err="1">
                <a:latin typeface="Arial" panose="020B0604020202020204" pitchFamily="34" charset="0"/>
                <a:ea typeface="ＭＳ Ｐゴシック" panose="020B0600070205080204" pitchFamily="34" charset="-128"/>
              </a:rPr>
              <a:t>spieren</a:t>
            </a:r>
            <a:r>
              <a:rPr lang="en-US" altLang="nl-NL" dirty="0">
                <a:latin typeface="Arial" panose="020B0604020202020204" pitchFamily="34" charset="0"/>
                <a:ea typeface="ＭＳ Ｐゴシック" panose="020B0600070205080204" pitchFamily="34" charset="-128"/>
              </a:rPr>
              <a:t> en </a:t>
            </a:r>
            <a:r>
              <a:rPr lang="en-US" altLang="nl-NL" dirty="0" err="1">
                <a:latin typeface="Arial" panose="020B0604020202020204" pitchFamily="34" charset="0"/>
                <a:ea typeface="ＭＳ Ｐゴシック" panose="020B0600070205080204" pitchFamily="34" charset="-128"/>
              </a:rPr>
              <a:t>gewrichten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soepel</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te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houden</a:t>
            </a:r>
            <a:r>
              <a:rPr lang="en-US" altLang="nl-NL" dirty="0">
                <a:latin typeface="Arial" panose="020B0604020202020204" pitchFamily="34" charset="0"/>
                <a:ea typeface="ＭＳ Ｐゴシック" panose="020B0600070205080204" pitchFamily="34" charset="-128"/>
              </a:rPr>
              <a:t>. U </a:t>
            </a:r>
            <a:r>
              <a:rPr lang="en-US" altLang="nl-NL" dirty="0" err="1">
                <a:latin typeface="Arial" panose="020B0604020202020204" pitchFamily="34" charset="0"/>
                <a:ea typeface="ＭＳ Ｐゴシック" panose="020B0600070205080204" pitchFamily="34" charset="-128"/>
              </a:rPr>
              <a:t>hoeft</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dus</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niet</a:t>
            </a:r>
            <a:r>
              <a:rPr lang="en-US" altLang="nl-NL" dirty="0">
                <a:latin typeface="Arial" panose="020B0604020202020204" pitchFamily="34" charset="0"/>
                <a:ea typeface="ＭＳ Ｐゴシック" panose="020B0600070205080204" pitchFamily="34" charset="-128"/>
              </a:rPr>
              <a:t> direct lid </a:t>
            </a:r>
            <a:r>
              <a:rPr lang="en-US" altLang="nl-NL" dirty="0" err="1">
                <a:latin typeface="Arial" panose="020B0604020202020204" pitchFamily="34" charset="0"/>
                <a:ea typeface="ＭＳ Ｐゴシック" panose="020B0600070205080204" pitchFamily="34" charset="-128"/>
              </a:rPr>
              <a:t>te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worden</a:t>
            </a:r>
            <a:r>
              <a:rPr lang="en-US" altLang="nl-NL" dirty="0">
                <a:latin typeface="Arial" panose="020B0604020202020204" pitchFamily="34" charset="0"/>
                <a:ea typeface="ＭＳ Ｐゴシック" panose="020B0600070205080204" pitchFamily="34" charset="-128"/>
              </a:rPr>
              <a:t> van </a:t>
            </a:r>
            <a:r>
              <a:rPr lang="en-US" altLang="nl-NL" dirty="0" err="1">
                <a:latin typeface="Arial" panose="020B0604020202020204" pitchFamily="34" charset="0"/>
                <a:ea typeface="ＭＳ Ｐゴシック" panose="020B0600070205080204" pitchFamily="34" charset="-128"/>
              </a:rPr>
              <a:t>een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sportvereniging</a:t>
            </a:r>
            <a:r>
              <a:rPr lang="en-US" altLang="nl-NL" dirty="0">
                <a:latin typeface="Arial" panose="020B0604020202020204" pitchFamily="34" charset="0"/>
                <a:ea typeface="ＭＳ Ｐゴシック" panose="020B0600070205080204" pitchFamily="34" charset="-128"/>
              </a:rPr>
              <a:t>, want door </a:t>
            </a:r>
            <a:r>
              <a:rPr lang="en-US" altLang="nl-NL" dirty="0" err="1">
                <a:latin typeface="Arial" panose="020B0604020202020204" pitchFamily="34" charset="0"/>
                <a:ea typeface="ＭＳ Ｐゴシック" panose="020B0600070205080204" pitchFamily="34" charset="-128"/>
              </a:rPr>
              <a:t>meer</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te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fietsen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lopen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tuinieren</a:t>
            </a:r>
            <a:r>
              <a:rPr lang="en-US" altLang="nl-NL" dirty="0">
                <a:latin typeface="Arial" panose="020B0604020202020204" pitchFamily="34" charset="0"/>
                <a:ea typeface="ＭＳ Ｐゴシック" panose="020B0600070205080204" pitchFamily="34" charset="-128"/>
              </a:rPr>
              <a:t> of </a:t>
            </a:r>
            <a:r>
              <a:rPr lang="en-US" altLang="nl-NL" dirty="0" err="1">
                <a:latin typeface="Arial" panose="020B0604020202020204" pitchFamily="34" charset="0"/>
                <a:ea typeface="ＭＳ Ｐゴシック" panose="020B0600070205080204" pitchFamily="34" charset="-128"/>
              </a:rPr>
              <a:t>huishoudelijk</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werkt</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te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doen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beweeeg</a:t>
            </a:r>
            <a:r>
              <a:rPr lang="en-US" altLang="nl-NL" dirty="0">
                <a:latin typeface="Arial" panose="020B0604020202020204" pitchFamily="34" charset="0"/>
                <a:ea typeface="ＭＳ Ｐゴシック" panose="020B0600070205080204" pitchFamily="34" charset="-128"/>
              </a:rPr>
              <a:t> je al. </a:t>
            </a:r>
            <a:r>
              <a:rPr lang="en-US" altLang="nl-NL" dirty="0" err="1">
                <a:latin typeface="Arial" panose="020B0604020202020204" pitchFamily="34" charset="0"/>
                <a:ea typeface="ＭＳ Ｐゴシック" panose="020B0600070205080204" pitchFamily="34" charset="-128"/>
              </a:rPr>
              <a:t>Een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actieve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leefstijl</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wil</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niets</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anders</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zeggen</a:t>
            </a:r>
            <a:r>
              <a:rPr lang="en-US" altLang="nl-NL" dirty="0">
                <a:latin typeface="Arial" panose="020B0604020202020204" pitchFamily="34" charset="0"/>
                <a:ea typeface="ＭＳ Ｐゴシック" panose="020B0600070205080204" pitchFamily="34" charset="-128"/>
              </a:rPr>
              <a:t> dan </a:t>
            </a:r>
            <a:r>
              <a:rPr lang="en-US" altLang="nl-NL" dirty="0" err="1">
                <a:latin typeface="Arial" panose="020B0604020202020204" pitchFamily="34" charset="0"/>
                <a:ea typeface="ＭＳ Ｐゴシック" panose="020B0600070205080204" pitchFamily="34" charset="-128"/>
              </a:rPr>
              <a:t>dat</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allerlei</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verschillende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bewegingsactiviteiten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worden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opgenomen</a:t>
            </a:r>
            <a:r>
              <a:rPr lang="en-US" altLang="nl-NL" dirty="0">
                <a:latin typeface="Arial" panose="020B0604020202020204" pitchFamily="34" charset="0"/>
                <a:ea typeface="ＭＳ Ｐゴシック" panose="020B0600070205080204" pitchFamily="34" charset="-128"/>
              </a:rPr>
              <a:t> in de </a:t>
            </a:r>
            <a:r>
              <a:rPr lang="en-US" altLang="nl-NL" dirty="0" err="1">
                <a:latin typeface="Arial" panose="020B0604020202020204" pitchFamily="34" charset="0"/>
                <a:ea typeface="ＭＳ Ｐゴシック" panose="020B0600070205080204" pitchFamily="34" charset="-128"/>
              </a:rPr>
              <a:t>dagelijkse</a:t>
            </a:r>
            <a:r>
              <a:rPr lang="en-US" altLang="nl-NL" dirty="0">
                <a:latin typeface="Arial" panose="020B0604020202020204" pitchFamily="34" charset="0"/>
                <a:ea typeface="ＭＳ Ｐゴシック" panose="020B0600070205080204" pitchFamily="34" charset="-128"/>
              </a:rPr>
              <a:t> routine. Het half </a:t>
            </a:r>
            <a:r>
              <a:rPr lang="en-US" altLang="nl-NL" dirty="0" err="1">
                <a:latin typeface="Arial" panose="020B0604020202020204" pitchFamily="34" charset="0"/>
                <a:ea typeface="ＭＳ Ｐゴシック" panose="020B0600070205080204" pitchFamily="34" charset="-128"/>
              </a:rPr>
              <a:t>uur</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bewegen</a:t>
            </a:r>
            <a:r>
              <a:rPr lang="en-US" altLang="nl-NL" dirty="0">
                <a:latin typeface="Arial" panose="020B0604020202020204" pitchFamily="34" charset="0"/>
                <a:ea typeface="ＭＳ Ｐゴシック" panose="020B0600070205080204" pitchFamily="34" charset="-128"/>
              </a:rPr>
              <a:t> per </a:t>
            </a:r>
            <a:r>
              <a:rPr lang="en-US" altLang="nl-NL" dirty="0" err="1">
                <a:latin typeface="Arial" panose="020B0604020202020204" pitchFamily="34" charset="0"/>
                <a:ea typeface="ＭＳ Ｐゴシック" panose="020B0600070205080204" pitchFamily="34" charset="-128"/>
              </a:rPr>
              <a:t>dag</a:t>
            </a:r>
            <a:r>
              <a:rPr lang="en-US" altLang="nl-NL" dirty="0">
                <a:latin typeface="Arial" panose="020B0604020202020204" pitchFamily="34" charset="0"/>
                <a:ea typeface="ＭＳ Ｐゴシック" panose="020B0600070205080204" pitchFamily="34" charset="-128"/>
              </a:rPr>
              <a:t> mag </a:t>
            </a:r>
            <a:r>
              <a:rPr lang="en-US" altLang="nl-NL" dirty="0" err="1">
                <a:latin typeface="Arial" panose="020B0604020202020204" pitchFamily="34" charset="0"/>
                <a:ea typeface="ＭＳ Ｐゴシック" panose="020B0600070205080204" pitchFamily="34" charset="-128"/>
              </a:rPr>
              <a:t>verdeeld</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worden</a:t>
            </a:r>
            <a:r>
              <a:rPr lang="en-US" altLang="nl-NL" dirty="0">
                <a:latin typeface="Arial" panose="020B0604020202020204" pitchFamily="34" charset="0"/>
                <a:ea typeface="ＭＳ Ｐゴシック" panose="020B0600070205080204" pitchFamily="34" charset="-128"/>
              </a:rPr>
              <a:t> over 3 x 10 min of </a:t>
            </a:r>
            <a:r>
              <a:rPr lang="en-US" altLang="nl-NL" dirty="0" err="1">
                <a:latin typeface="Arial" panose="020B0604020202020204" pitchFamily="34" charset="0"/>
                <a:ea typeface="ＭＳ Ｐゴシック" panose="020B0600070205080204" pitchFamily="34" charset="-128"/>
              </a:rPr>
              <a:t>zelfs</a:t>
            </a:r>
            <a:r>
              <a:rPr lang="en-US" altLang="nl-NL" dirty="0">
                <a:latin typeface="Arial" panose="020B0604020202020204" pitchFamily="34" charset="0"/>
                <a:ea typeface="ＭＳ Ｐゴシック" panose="020B0600070205080204" pitchFamily="34" charset="-128"/>
              </a:rPr>
              <a:t> 6 x 5 </a:t>
            </a:r>
            <a:r>
              <a:rPr lang="en-US" altLang="nl-NL" dirty="0" err="1">
                <a:latin typeface="Arial" panose="020B0604020202020204" pitchFamily="34" charset="0"/>
                <a:ea typeface="ＭＳ Ｐゴシック" panose="020B0600070205080204" pitchFamily="34" charset="-128"/>
              </a:rPr>
              <a:t>minuten</a:t>
            </a:r>
            <a:r>
              <a:rPr lang="en-US" altLang="nl-NL" dirty="0">
                <a:latin typeface="Arial" panose="020B0604020202020204" pitchFamily="34" charset="0"/>
                <a:ea typeface="ＭＳ Ｐゴシック" panose="020B0600070205080204" pitchFamily="34" charset="-128"/>
              </a:rPr>
              <a:t>, maar </a:t>
            </a:r>
            <a:r>
              <a:rPr lang="en-US" altLang="nl-NL" dirty="0" err="1">
                <a:latin typeface="Arial" panose="020B0604020202020204" pitchFamily="34" charset="0"/>
                <a:ea typeface="ＭＳ Ｐゴシック" panose="020B0600070205080204" pitchFamily="34" charset="-128"/>
              </a:rPr>
              <a:t>moet</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wel</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enige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inspanning</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kosten</a:t>
            </a:r>
            <a:r>
              <a:rPr lang="en-US" altLang="nl-NL" dirty="0">
                <a:latin typeface="Arial" panose="020B0604020202020204" pitchFamily="34" charset="0"/>
                <a:ea typeface="ＭＳ Ｐゴシック" panose="020B0600070205080204" pitchFamily="34" charset="-128"/>
              </a:rPr>
              <a:t>. Dus </a:t>
            </a:r>
            <a:r>
              <a:rPr lang="en-US" altLang="nl-NL" dirty="0" err="1">
                <a:latin typeface="Arial" panose="020B0604020202020204" pitchFamily="34" charset="0"/>
                <a:ea typeface="ＭＳ Ｐゴシック" panose="020B0600070205080204" pitchFamily="34" charset="-128"/>
              </a:rPr>
              <a:t>bijvoorbeeld</a:t>
            </a:r>
            <a:r>
              <a:rPr lang="en-US" altLang="nl-NL" dirty="0">
                <a:latin typeface="Arial" panose="020B0604020202020204" pitchFamily="34" charset="0"/>
                <a:ea typeface="ＭＳ Ｐゴシック" panose="020B0600070205080204" pitchFamily="34" charset="-128"/>
              </a:rPr>
              <a:t> door </a:t>
            </a:r>
            <a:r>
              <a:rPr lang="en-US" altLang="nl-NL" dirty="0" err="1">
                <a:latin typeface="Arial" panose="020B0604020202020204" pitchFamily="34" charset="0"/>
                <a:ea typeface="ＭＳ Ｐゴシック" panose="020B0600070205080204" pitchFamily="34" charset="-128"/>
              </a:rPr>
              <a:t>niet</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te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gaan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slenteren</a:t>
            </a:r>
            <a:r>
              <a:rPr lang="en-US" altLang="nl-NL" dirty="0">
                <a:latin typeface="Arial" panose="020B0604020202020204" pitchFamily="34" charset="0"/>
                <a:ea typeface="ＭＳ Ｐゴシック" panose="020B0600070205080204" pitchFamily="34" charset="-128"/>
              </a:rPr>
              <a:t>, maar </a:t>
            </a:r>
            <a:r>
              <a:rPr lang="en-US" altLang="nl-NL" dirty="0" err="1">
                <a:latin typeface="Arial" panose="020B0604020202020204" pitchFamily="34" charset="0"/>
                <a:ea typeface="ＭＳ Ｐゴシック" panose="020B0600070205080204" pitchFamily="34" charset="-128"/>
              </a:rPr>
              <a:t>stevig</a:t>
            </a:r>
            <a:r>
              <a:rPr lang="en-US" altLang="nl-NL" dirty="0">
                <a:latin typeface="Arial" panose="020B0604020202020204" pitchFamily="34" charset="0"/>
                <a:ea typeface="ＭＳ Ｐゴシック" panose="020B0600070205080204" pitchFamily="34" charset="-128"/>
              </a:rPr>
              <a:t> door </a:t>
            </a:r>
            <a:r>
              <a:rPr lang="en-US" altLang="nl-NL" dirty="0" err="1">
                <a:latin typeface="Arial" panose="020B0604020202020204" pitchFamily="34" charset="0"/>
                <a:ea typeface="ＭＳ Ｐゴシック" panose="020B0600070205080204" pitchFamily="34" charset="-128"/>
              </a:rPr>
              <a:t>te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stappen</a:t>
            </a:r>
            <a:r>
              <a:rPr lang="en-US" altLang="nl-NL" dirty="0">
                <a:latin typeface="Arial" panose="020B0604020202020204" pitchFamily="34" charset="0"/>
                <a:ea typeface="ＭＳ Ｐゴシック" panose="020B0600070205080204" pitchFamily="34" charset="-128"/>
              </a:rPr>
              <a:t> (let </a:t>
            </a:r>
            <a:r>
              <a:rPr lang="en-US" altLang="nl-NL" dirty="0" err="1">
                <a:latin typeface="Arial" panose="020B0604020202020204" pitchFamily="34" charset="0"/>
                <a:ea typeface="ＭＳ Ｐゴシック" panose="020B0600070205080204" pitchFamily="34" charset="-128"/>
              </a:rPr>
              <a:t>daarbij</a:t>
            </a:r>
            <a:r>
              <a:rPr lang="en-US" altLang="nl-NL" dirty="0">
                <a:latin typeface="Arial" panose="020B0604020202020204" pitchFamily="34" charset="0"/>
                <a:ea typeface="ＭＳ Ｐゴシック" panose="020B0600070205080204" pitchFamily="34" charset="-128"/>
              </a:rPr>
              <a:t> op </a:t>
            </a:r>
            <a:r>
              <a:rPr lang="en-US" altLang="nl-NL" dirty="0" err="1">
                <a:latin typeface="Arial" panose="020B0604020202020204" pitchFamily="34" charset="0"/>
                <a:ea typeface="ＭＳ Ｐゴシック" panose="020B0600070205080204" pitchFamily="34" charset="-128"/>
              </a:rPr>
              <a:t>dat</a:t>
            </a:r>
            <a:r>
              <a:rPr lang="en-US" altLang="nl-NL" dirty="0">
                <a:latin typeface="Arial" panose="020B0604020202020204" pitchFamily="34" charset="0"/>
                <a:ea typeface="ＭＳ Ｐゴシック" panose="020B0600070205080204" pitchFamily="34" charset="-128"/>
              </a:rPr>
              <a:t> de </a:t>
            </a:r>
            <a:r>
              <a:rPr lang="en-US" altLang="nl-NL" dirty="0" err="1">
                <a:latin typeface="Arial" panose="020B0604020202020204" pitchFamily="34" charset="0"/>
                <a:ea typeface="ＭＳ Ｐゴシック" panose="020B0600070205080204" pitchFamily="34" charset="-128"/>
              </a:rPr>
              <a:t>voeten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goed</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opgetild</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worden</a:t>
            </a:r>
            <a:r>
              <a:rPr lang="en-US" altLang="nl-NL" dirty="0">
                <a:latin typeface="Arial" panose="020B0604020202020204" pitchFamily="34" charset="0"/>
                <a:ea typeface="ＭＳ Ｐゴシック" panose="020B0600070205080204" pitchFamily="34" charset="-128"/>
              </a:rPr>
              <a:t>!).</a:t>
            </a:r>
          </a:p>
          <a:p>
            <a:pPr marL="228600" indent="-228600">
              <a:lnSpc>
                <a:spcPct val="90000"/>
              </a:lnSpc>
              <a:defRPr/>
            </a:pPr>
            <a:endParaRPr lang="en-US" altLang="nl-NL" dirty="0">
              <a:latin typeface="Arial" panose="020B0604020202020204" pitchFamily="34" charset="0"/>
              <a:ea typeface="ＭＳ Ｐゴシック" panose="020B0600070205080204" pitchFamily="34" charset="-128"/>
            </a:endParaRPr>
          </a:p>
          <a:p>
            <a:pPr marL="228600" indent="-228600">
              <a:lnSpc>
                <a:spcPct val="90000"/>
              </a:lnSpc>
              <a:defRPr/>
            </a:pPr>
            <a:r>
              <a:rPr lang="en-US" altLang="nl-NL" b="1" dirty="0">
                <a:latin typeface="Arial" panose="020B0604020202020204" pitchFamily="34" charset="0"/>
                <a:ea typeface="ＭＳ Ｐゴシック" panose="020B0600070205080204" pitchFamily="34" charset="-128"/>
              </a:rPr>
              <a:t>In </a:t>
            </a:r>
            <a:r>
              <a:rPr lang="en-US" altLang="nl-NL" b="1" dirty="0" err="1">
                <a:latin typeface="Arial" panose="020B0604020202020204" pitchFamily="34" charset="0"/>
                <a:ea typeface="ＭＳ Ｐゴシック" panose="020B0600070205080204" pitchFamily="34" charset="-128"/>
              </a:rPr>
              <a:t>bijna</a:t>
            </a:r>
            <a:r>
              <a:rPr lang="en-US" altLang="nl-NL" b="1" dirty="0">
                <a:latin typeface="Arial" panose="020B0604020202020204" pitchFamily="34" charset="0"/>
                <a:ea typeface="ＭＳ Ｐゴシック" panose="020B0600070205080204" pitchFamily="34" charset="-128"/>
              </a:rPr>
              <a:t> alle </a:t>
            </a:r>
            <a:r>
              <a:rPr lang="en-US" altLang="nl-NL" b="1" dirty="0" err="1">
                <a:latin typeface="Arial" panose="020B0604020202020204" pitchFamily="34" charset="0"/>
                <a:ea typeface="ＭＳ Ｐゴシック" panose="020B0600070205080204" pitchFamily="34" charset="-128"/>
              </a:rPr>
              <a:t>Nederlands</a:t>
            </a:r>
            <a:r>
              <a:rPr lang="en-US" altLang="nl-NL" b="1"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gemeenten</a:t>
            </a:r>
            <a:r>
              <a:rPr lang="en-US" altLang="nl-NL" b="1"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organiseren</a:t>
            </a:r>
            <a:r>
              <a:rPr lang="en-US" altLang="nl-NL" b="1" dirty="0">
                <a:latin typeface="Arial" panose="020B0604020202020204" pitchFamily="34" charset="0"/>
                <a:ea typeface="ＭＳ Ｐゴシック" panose="020B0600070205080204" pitchFamily="34" charset="-128"/>
              </a:rPr>
              <a:t> SWO</a:t>
            </a:r>
            <a:r>
              <a:rPr lang="en-US" altLang="nl-NL" b="1" dirty="0">
                <a:latin typeface="Calibri" panose="020F0502020204030204" pitchFamily="34" charset="0"/>
                <a:ea typeface="ＭＳ Ｐゴシック" panose="020B0600070205080204" pitchFamily="34" charset="-128"/>
              </a:rPr>
              <a:t>’</a:t>
            </a:r>
            <a:r>
              <a:rPr lang="en-US" altLang="nl-NL" b="1" dirty="0">
                <a:latin typeface="Arial" panose="020B0604020202020204" pitchFamily="34" charset="0"/>
                <a:ea typeface="ＭＳ Ｐゴシック" panose="020B0600070205080204" pitchFamily="34" charset="-128"/>
              </a:rPr>
              <a:t>s, </a:t>
            </a:r>
            <a:r>
              <a:rPr lang="en-US" altLang="nl-NL" b="1" dirty="0" err="1">
                <a:latin typeface="Arial" panose="020B0604020202020204" pitchFamily="34" charset="0"/>
                <a:ea typeface="ＭＳ Ｐゴシック" panose="020B0600070205080204" pitchFamily="34" charset="-128"/>
              </a:rPr>
              <a:t>sportverenigingen</a:t>
            </a:r>
            <a:r>
              <a:rPr lang="en-US" altLang="nl-NL" b="1"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ouderenbonden</a:t>
            </a:r>
            <a:r>
              <a:rPr lang="en-US" altLang="nl-NL" b="1"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thuiszorginstellingen</a:t>
            </a:r>
            <a:r>
              <a:rPr lang="en-US" altLang="nl-NL" b="1"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buurthuizen</a:t>
            </a:r>
            <a:r>
              <a:rPr lang="en-US" altLang="nl-NL" b="1" dirty="0">
                <a:latin typeface="Arial" panose="020B0604020202020204" pitchFamily="34" charset="0"/>
                <a:ea typeface="ＭＳ Ｐゴシック" panose="020B0600070205080204" pitchFamily="34" charset="-128"/>
              </a:rPr>
              <a:t> en </a:t>
            </a:r>
            <a:r>
              <a:rPr lang="en-US" altLang="nl-NL" b="1" dirty="0" err="1">
                <a:latin typeface="Arial" panose="020B0604020202020204" pitchFamily="34" charset="0"/>
                <a:ea typeface="ＭＳ Ｐゴシック" panose="020B0600070205080204" pitchFamily="34" charset="-128"/>
              </a:rPr>
              <a:t>zwembaden</a:t>
            </a:r>
            <a:r>
              <a:rPr lang="en-US" altLang="nl-NL" b="1"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bewegingsactiviteiten</a:t>
            </a:r>
            <a:r>
              <a:rPr lang="en-US" altLang="nl-NL" b="1"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voor</a:t>
            </a:r>
            <a:r>
              <a:rPr lang="en-US" altLang="nl-NL" b="1"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ouderen</a:t>
            </a:r>
            <a:r>
              <a:rPr lang="en-US" altLang="nl-NL" b="1"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MBvO</a:t>
            </a:r>
            <a:r>
              <a:rPr lang="en-US" altLang="nl-NL" b="1" dirty="0">
                <a:latin typeface="Arial" panose="020B0604020202020204" pitchFamily="34" charset="0"/>
                <a:ea typeface="ＭＳ Ｐゴシック" panose="020B0600070205080204" pitchFamily="34" charset="-128"/>
              </a:rPr>
              <a:t>: Meer </a:t>
            </a:r>
            <a:r>
              <a:rPr lang="en-US" altLang="nl-NL" b="1" dirty="0" err="1">
                <a:latin typeface="Arial" panose="020B0604020202020204" pitchFamily="34" charset="0"/>
                <a:ea typeface="ＭＳ Ｐゴシック" panose="020B0600070205080204" pitchFamily="34" charset="-128"/>
              </a:rPr>
              <a:t>Bewegen</a:t>
            </a:r>
            <a:r>
              <a:rPr lang="en-US" altLang="nl-NL" b="1"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voor</a:t>
            </a:r>
            <a:r>
              <a:rPr lang="en-US" altLang="nl-NL" b="1"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Ouderen</a:t>
            </a:r>
            <a:r>
              <a:rPr lang="en-US" altLang="nl-NL" b="1" dirty="0">
                <a:latin typeface="Arial" panose="020B0604020202020204" pitchFamily="34" charset="0"/>
                <a:ea typeface="ＭＳ Ｐゴシック" panose="020B0600070205080204" pitchFamily="34" charset="-128"/>
              </a:rPr>
              <a:t>). </a:t>
            </a:r>
          </a:p>
          <a:p>
            <a:pPr marL="228600" indent="-228600">
              <a:lnSpc>
                <a:spcPct val="90000"/>
              </a:lnSpc>
              <a:defRPr/>
            </a:pPr>
            <a:r>
              <a:rPr lang="en-US" altLang="nl-NL" i="1" dirty="0" err="1">
                <a:latin typeface="Arial" panose="020B0604020202020204" pitchFamily="34" charset="0"/>
                <a:ea typeface="ＭＳ Ｐゴシック" panose="020B0600070205080204" pitchFamily="34" charset="-128"/>
              </a:rPr>
              <a:t>Noem</a:t>
            </a:r>
            <a:r>
              <a:rPr lang="en-US" altLang="nl-NL" i="1" dirty="0">
                <a:latin typeface="Arial" panose="020B0604020202020204" pitchFamily="34" charset="0"/>
                <a:ea typeface="ＭＳ Ｐゴシック" panose="020B0600070205080204" pitchFamily="34" charset="-128"/>
              </a:rPr>
              <a:t> de </a:t>
            </a:r>
            <a:r>
              <a:rPr lang="en-US" altLang="nl-NL" i="1" dirty="0" err="1">
                <a:latin typeface="Arial" panose="020B0604020202020204" pitchFamily="34" charset="0"/>
                <a:ea typeface="ＭＳ Ｐゴシック" panose="020B0600070205080204" pitchFamily="34" charset="-128"/>
              </a:rPr>
              <a:t>verschillende</a:t>
            </a:r>
            <a:r>
              <a:rPr lang="en-US" altLang="nl-NL" i="1" dirty="0">
                <a:latin typeface="Arial" panose="020B0604020202020204" pitchFamily="34" charset="0"/>
                <a:ea typeface="ＭＳ Ｐゴシック" panose="020B0600070205080204" pitchFamily="34" charset="-128"/>
              </a:rPr>
              <a:t> </a:t>
            </a:r>
            <a:r>
              <a:rPr lang="en-US" altLang="nl-NL" i="1" dirty="0" err="1">
                <a:latin typeface="Arial" panose="020B0604020202020204" pitchFamily="34" charset="0"/>
                <a:ea typeface="ＭＳ Ｐゴシック" panose="020B0600070205080204" pitchFamily="34" charset="-128"/>
              </a:rPr>
              <a:t>bewegingsactiviteiten</a:t>
            </a:r>
            <a:r>
              <a:rPr lang="en-US" altLang="nl-NL" i="1" dirty="0">
                <a:latin typeface="Arial" panose="020B0604020202020204" pitchFamily="34" charset="0"/>
                <a:ea typeface="ＭＳ Ｐゴシック" panose="020B0600070205080204" pitchFamily="34" charset="-128"/>
              </a:rPr>
              <a:t> die in die </a:t>
            </a:r>
            <a:r>
              <a:rPr lang="en-US" altLang="nl-NL" i="1" dirty="0" err="1">
                <a:latin typeface="Arial" panose="020B0604020202020204" pitchFamily="34" charset="0"/>
                <a:ea typeface="ＭＳ Ｐゴシック" panose="020B0600070205080204" pitchFamily="34" charset="-128"/>
              </a:rPr>
              <a:t>plaats</a:t>
            </a:r>
            <a:r>
              <a:rPr lang="en-US" altLang="nl-NL" i="1" dirty="0">
                <a:latin typeface="Arial" panose="020B0604020202020204" pitchFamily="34" charset="0"/>
                <a:ea typeface="ＭＳ Ｐゴシック" panose="020B0600070205080204" pitchFamily="34" charset="-128"/>
              </a:rPr>
              <a:t> </a:t>
            </a:r>
            <a:r>
              <a:rPr lang="en-US" altLang="nl-NL" i="1" dirty="0" err="1">
                <a:latin typeface="Arial" panose="020B0604020202020204" pitchFamily="34" charset="0"/>
                <a:ea typeface="ＭＳ Ｐゴシック" panose="020B0600070205080204" pitchFamily="34" charset="-128"/>
              </a:rPr>
              <a:t>worden</a:t>
            </a:r>
            <a:r>
              <a:rPr lang="en-US" altLang="nl-NL" i="1" dirty="0">
                <a:latin typeface="Arial" panose="020B0604020202020204" pitchFamily="34" charset="0"/>
                <a:ea typeface="ＭＳ Ｐゴシック" panose="020B0600070205080204" pitchFamily="34" charset="-128"/>
              </a:rPr>
              <a:t> </a:t>
            </a:r>
            <a:r>
              <a:rPr lang="en-US" altLang="nl-NL" i="1" dirty="0" err="1">
                <a:latin typeface="Arial" panose="020B0604020202020204" pitchFamily="34" charset="0"/>
                <a:ea typeface="ＭＳ Ｐゴシック" panose="020B0600070205080204" pitchFamily="34" charset="-128"/>
              </a:rPr>
              <a:t>aangeboden</a:t>
            </a:r>
            <a:r>
              <a:rPr lang="en-US" altLang="nl-NL" i="1" dirty="0">
                <a:latin typeface="Arial" panose="020B0604020202020204" pitchFamily="34" charset="0"/>
                <a:ea typeface="ＭＳ Ｐゴシック" panose="020B0600070205080204" pitchFamily="34" charset="-128"/>
              </a:rPr>
              <a:t>!!</a:t>
            </a:r>
          </a:p>
          <a:p>
            <a:pPr marL="228600" indent="-228600">
              <a:lnSpc>
                <a:spcPct val="90000"/>
              </a:lnSpc>
              <a:defRPr/>
            </a:pPr>
            <a:endParaRPr lang="en-US" altLang="nl-NL" i="1" dirty="0">
              <a:latin typeface="Arial" panose="020B0604020202020204" pitchFamily="34" charset="0"/>
              <a:ea typeface="ＭＳ Ｐゴシック" panose="020B0600070205080204" pitchFamily="34" charset="-128"/>
            </a:endParaRPr>
          </a:p>
          <a:p>
            <a:pPr marL="228600" indent="-228600">
              <a:lnSpc>
                <a:spcPct val="90000"/>
              </a:lnSpc>
              <a:defRPr/>
            </a:pPr>
            <a:r>
              <a:rPr lang="en-US" altLang="nl-NL" dirty="0">
                <a:latin typeface="Arial" panose="020B0604020202020204" pitchFamily="34" charset="0"/>
                <a:ea typeface="ＭＳ Ｐゴシック" panose="020B0600070205080204" pitchFamily="34" charset="-128"/>
              </a:rPr>
              <a:t>Om nu </a:t>
            </a:r>
            <a:r>
              <a:rPr lang="en-US" altLang="nl-NL" dirty="0" err="1">
                <a:latin typeface="Arial" panose="020B0604020202020204" pitchFamily="34" charset="0"/>
                <a:ea typeface="ＭＳ Ｐゴシック" panose="020B0600070205080204" pitchFamily="34" charset="-128"/>
              </a:rPr>
              <a:t>zelf</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te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ondervinden</a:t>
            </a:r>
            <a:r>
              <a:rPr lang="en-US" altLang="nl-NL" dirty="0">
                <a:latin typeface="Arial" panose="020B0604020202020204" pitchFamily="34" charset="0"/>
                <a:ea typeface="ＭＳ Ｐゴシック" panose="020B0600070205080204" pitchFamily="34" charset="-128"/>
              </a:rPr>
              <a:t> hoe het is om de </a:t>
            </a:r>
            <a:r>
              <a:rPr lang="en-US" altLang="nl-NL" dirty="0" err="1">
                <a:latin typeface="Arial" panose="020B0604020202020204" pitchFamily="34" charset="0"/>
                <a:ea typeface="ＭＳ Ｐゴシック" panose="020B0600070205080204" pitchFamily="34" charset="-128"/>
              </a:rPr>
              <a:t>rikketik</a:t>
            </a:r>
            <a:r>
              <a:rPr lang="en-US" altLang="nl-NL" dirty="0">
                <a:latin typeface="Arial" panose="020B0604020202020204" pitchFamily="34" charset="0"/>
                <a:ea typeface="ＭＳ Ｐゴシック" panose="020B0600070205080204" pitchFamily="34" charset="-128"/>
              </a:rPr>
              <a:t> wat </a:t>
            </a:r>
            <a:r>
              <a:rPr lang="en-US" altLang="nl-NL" dirty="0" err="1">
                <a:latin typeface="Arial" panose="020B0604020202020204" pitchFamily="34" charset="0"/>
                <a:ea typeface="ＭＳ Ｐゴシック" panose="020B0600070205080204" pitchFamily="34" charset="-128"/>
              </a:rPr>
              <a:t>sneller</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te</a:t>
            </a:r>
            <a:r>
              <a:rPr lang="en-US" altLang="nl-NL" dirty="0">
                <a:latin typeface="Arial" panose="020B0604020202020204" pitchFamily="34" charset="0"/>
                <a:ea typeface="ＭＳ Ｐゴシック" panose="020B0600070205080204" pitchFamily="34" charset="-128"/>
              </a:rPr>
              <a:t> laten </a:t>
            </a:r>
            <a:r>
              <a:rPr lang="en-US" altLang="nl-NL" dirty="0" err="1">
                <a:latin typeface="Arial" panose="020B0604020202020204" pitchFamily="34" charset="0"/>
                <a:ea typeface="ＭＳ Ｐゴシック" panose="020B0600070205080204" pitchFamily="34" charset="-128"/>
              </a:rPr>
              <a:t>pompen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gaan</a:t>
            </a:r>
            <a:r>
              <a:rPr lang="en-US" altLang="nl-NL" dirty="0">
                <a:latin typeface="Arial" panose="020B0604020202020204" pitchFamily="34" charset="0"/>
                <a:ea typeface="ＭＳ Ｐゴシック" panose="020B0600070205080204" pitchFamily="34" charset="-128"/>
              </a:rPr>
              <a:t> we nu met </a:t>
            </a:r>
            <a:r>
              <a:rPr lang="en-US" altLang="nl-NL" dirty="0" err="1">
                <a:latin typeface="Arial" panose="020B0604020202020204" pitchFamily="34" charset="0"/>
                <a:ea typeface="ＭＳ Ｐゴシック" panose="020B0600070205080204" pitchFamily="34" charset="-128"/>
              </a:rPr>
              <a:t>zijn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allen</a:t>
            </a:r>
            <a:r>
              <a:rPr lang="en-US" altLang="nl-NL" dirty="0">
                <a:latin typeface="Arial" panose="020B0604020202020204" pitchFamily="34" charset="0"/>
                <a:ea typeface="ＭＳ Ｐゴシック" panose="020B0600070205080204" pitchFamily="34" charset="-128"/>
              </a:rPr>
              <a:t> 2 </a:t>
            </a:r>
            <a:r>
              <a:rPr lang="en-US" altLang="nl-NL" dirty="0" err="1">
                <a:latin typeface="Arial" panose="020B0604020202020204" pitchFamily="34" charset="0"/>
                <a:ea typeface="ＭＳ Ｐゴシック" panose="020B0600070205080204" pitchFamily="34" charset="-128"/>
              </a:rPr>
              <a:t>beweegoefeningen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doen</a:t>
            </a:r>
            <a:r>
              <a:rPr lang="en-US" altLang="nl-NL" dirty="0">
                <a:latin typeface="Arial" panose="020B0604020202020204" pitchFamily="34" charset="0"/>
                <a:ea typeface="ＭＳ Ｐゴシック" panose="020B0600070205080204" pitchFamily="34" charset="-128"/>
              </a:rPr>
              <a:t>:</a:t>
            </a:r>
          </a:p>
          <a:p>
            <a:pPr marL="228600" indent="-228600">
              <a:lnSpc>
                <a:spcPct val="90000"/>
              </a:lnSpc>
              <a:buFontTx/>
              <a:buAutoNum type="arabicParenR"/>
              <a:defRPr/>
            </a:pPr>
            <a:r>
              <a:rPr lang="en-US" altLang="nl-NL" dirty="0">
                <a:latin typeface="Arial" panose="020B0604020202020204" pitchFamily="34" charset="0"/>
                <a:ea typeface="ＭＳ Ｐゴシック" panose="020B0600070205080204" pitchFamily="34" charset="-128"/>
              </a:rPr>
              <a:t>Om </a:t>
            </a:r>
            <a:r>
              <a:rPr lang="en-US" altLang="nl-NL" dirty="0" err="1">
                <a:latin typeface="Arial" panose="020B0604020202020204" pitchFamily="34" charset="0"/>
                <a:ea typeface="ＭＳ Ｐゴシック" panose="020B0600070205080204" pitchFamily="34" charset="-128"/>
              </a:rPr>
              <a:t>onze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heupen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te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verstevigen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gaan</a:t>
            </a:r>
            <a:r>
              <a:rPr lang="en-US" altLang="nl-NL" dirty="0">
                <a:latin typeface="Arial" panose="020B0604020202020204" pitchFamily="34" charset="0"/>
                <a:ea typeface="ＭＳ Ｐゴシック" panose="020B0600070205080204" pitchFamily="34" charset="-128"/>
              </a:rPr>
              <a:t> we de </a:t>
            </a:r>
            <a:r>
              <a:rPr lang="en-US" altLang="nl-NL" dirty="0" err="1">
                <a:latin typeface="Arial" panose="020B0604020202020204" pitchFamily="34" charset="0"/>
                <a:ea typeface="ＭＳ Ｐゴシック" panose="020B0600070205080204" pitchFamily="34" charset="-128"/>
              </a:rPr>
              <a:t>volgende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oefening</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doen:ga</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allemaal</a:t>
            </a:r>
            <a:r>
              <a:rPr lang="en-US" altLang="nl-NL" dirty="0">
                <a:latin typeface="Arial" panose="020B0604020202020204" pitchFamily="34" charset="0"/>
                <a:ea typeface="ＭＳ Ｐゴシック" panose="020B0600070205080204" pitchFamily="34" charset="-128"/>
              </a:rPr>
              <a:t> achter </a:t>
            </a:r>
            <a:r>
              <a:rPr lang="en-US" altLang="nl-NL" dirty="0" err="1">
                <a:latin typeface="Arial" panose="020B0604020202020204" pitchFamily="34" charset="0"/>
                <a:ea typeface="ＭＳ Ｐゴシック" panose="020B0600070205080204" pitchFamily="34" charset="-128"/>
              </a:rPr>
              <a:t>uw</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stoel</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staan</a:t>
            </a:r>
            <a:r>
              <a:rPr lang="en-US" altLang="nl-NL" dirty="0">
                <a:latin typeface="Arial" panose="020B0604020202020204" pitchFamily="34" charset="0"/>
                <a:ea typeface="ＭＳ Ｐゴシック" panose="020B0600070205080204" pitchFamily="34" charset="-128"/>
              </a:rPr>
              <a:t> en </a:t>
            </a:r>
            <a:r>
              <a:rPr lang="en-US" altLang="nl-NL" dirty="0" err="1">
                <a:latin typeface="Arial" panose="020B0604020202020204" pitchFamily="34" charset="0"/>
                <a:ea typeface="ＭＳ Ｐゴシック" panose="020B0600070205080204" pitchFamily="34" charset="-128"/>
              </a:rPr>
              <a:t>houd</a:t>
            </a:r>
            <a:r>
              <a:rPr lang="en-US" altLang="nl-NL" dirty="0">
                <a:latin typeface="Arial" panose="020B0604020202020204" pitchFamily="34" charset="0"/>
                <a:ea typeface="ＭＳ Ｐゴシック" panose="020B0600070205080204" pitchFamily="34" charset="-128"/>
              </a:rPr>
              <a:t> de </a:t>
            </a:r>
            <a:r>
              <a:rPr lang="en-US" altLang="nl-NL" dirty="0" err="1">
                <a:latin typeface="Arial" panose="020B0604020202020204" pitchFamily="34" charset="0"/>
                <a:ea typeface="ＭＳ Ｐゴシック" panose="020B0600070205080204" pitchFamily="34" charset="-128"/>
              </a:rPr>
              <a:t>leuning</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stevig</a:t>
            </a:r>
            <a:r>
              <a:rPr lang="en-US" altLang="nl-NL" dirty="0">
                <a:latin typeface="Arial" panose="020B0604020202020204" pitchFamily="34" charset="0"/>
                <a:ea typeface="ＭＳ Ｐゴシック" panose="020B0600070205080204" pitchFamily="34" charset="-128"/>
              </a:rPr>
              <a:t> vast. </a:t>
            </a:r>
            <a:r>
              <a:rPr lang="en-US" altLang="nl-NL" dirty="0" err="1">
                <a:latin typeface="Arial" panose="020B0604020202020204" pitchFamily="34" charset="0"/>
                <a:ea typeface="ＭＳ Ｐゴシック" panose="020B0600070205080204" pitchFamily="34" charset="-128"/>
              </a:rPr>
              <a:t>Beweeg</a:t>
            </a:r>
            <a:r>
              <a:rPr lang="en-US" altLang="nl-NL" dirty="0">
                <a:latin typeface="Arial" panose="020B0604020202020204" pitchFamily="34" charset="0"/>
                <a:ea typeface="ＭＳ Ｐゴシック" panose="020B0600070205080204" pitchFamily="34" charset="-128"/>
              </a:rPr>
              <a:t> 10x </a:t>
            </a:r>
            <a:r>
              <a:rPr lang="en-US" altLang="nl-NL" dirty="0" err="1">
                <a:latin typeface="Arial" panose="020B0604020202020204" pitchFamily="34" charset="0"/>
                <a:ea typeface="ＭＳ Ｐゴシック" panose="020B0600070205080204" pitchFamily="34" charset="-128"/>
              </a:rPr>
              <a:t>uw</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rechterbeen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opzij</a:t>
            </a:r>
            <a:r>
              <a:rPr lang="en-US" altLang="nl-NL" dirty="0">
                <a:latin typeface="Arial" panose="020B0604020202020204" pitchFamily="34" charset="0"/>
                <a:ea typeface="ＭＳ Ｐゴシック" panose="020B0600070205080204" pitchFamily="34" charset="-128"/>
              </a:rPr>
              <a:t> en doe </a:t>
            </a:r>
            <a:r>
              <a:rPr lang="en-US" altLang="nl-NL" dirty="0" err="1">
                <a:latin typeface="Arial" panose="020B0604020202020204" pitchFamily="34" charset="0"/>
                <a:ea typeface="ＭＳ Ｐゴシック" panose="020B0600070205080204" pitchFamily="34" charset="-128"/>
              </a:rPr>
              <a:t>dat</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daarna</a:t>
            </a:r>
            <a:r>
              <a:rPr lang="en-US" altLang="nl-NL" dirty="0">
                <a:latin typeface="Arial" panose="020B0604020202020204" pitchFamily="34" charset="0"/>
                <a:ea typeface="ＭＳ Ｐゴシック" panose="020B0600070205080204" pitchFamily="34" charset="-128"/>
              </a:rPr>
              <a:t> met </a:t>
            </a:r>
            <a:r>
              <a:rPr lang="en-US" altLang="nl-NL" dirty="0" err="1">
                <a:latin typeface="Arial" panose="020B0604020202020204" pitchFamily="34" charset="0"/>
                <a:ea typeface="ＭＳ Ｐゴシック" panose="020B0600070205080204" pitchFamily="34" charset="-128"/>
              </a:rPr>
              <a:t>uw</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linkerbeen</a:t>
            </a:r>
            <a:r>
              <a:rPr lang="en-US" altLang="nl-NL" dirty="0">
                <a:latin typeface="Arial" panose="020B0604020202020204" pitchFamily="34" charset="0"/>
                <a:ea typeface="ＭＳ Ｐゴシック" panose="020B0600070205080204" pitchFamily="34" charset="-128"/>
              </a:rPr>
              <a:t>.</a:t>
            </a:r>
          </a:p>
          <a:p>
            <a:pPr marL="228600" indent="-228600">
              <a:lnSpc>
                <a:spcPct val="90000"/>
              </a:lnSpc>
              <a:buFontTx/>
              <a:buAutoNum type="arabicParenR"/>
              <a:defRPr/>
            </a:pPr>
            <a:r>
              <a:rPr lang="en-US" altLang="nl-NL" dirty="0">
                <a:latin typeface="Arial" panose="020B0604020202020204" pitchFamily="34" charset="0"/>
                <a:ea typeface="ＭＳ Ｐゴシック" panose="020B0600070205080204" pitchFamily="34" charset="-128"/>
              </a:rPr>
              <a:t>Om </a:t>
            </a:r>
            <a:r>
              <a:rPr lang="en-US" altLang="nl-NL" dirty="0" err="1">
                <a:latin typeface="Arial" panose="020B0604020202020204" pitchFamily="34" charset="0"/>
                <a:ea typeface="ＭＳ Ｐゴシック" panose="020B0600070205080204" pitchFamily="34" charset="-128"/>
              </a:rPr>
              <a:t>onze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kuitspieren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te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verstevigen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doen</a:t>
            </a:r>
            <a:r>
              <a:rPr lang="en-US" altLang="nl-NL" dirty="0">
                <a:latin typeface="Arial" panose="020B0604020202020204" pitchFamily="34" charset="0"/>
                <a:ea typeface="ＭＳ Ｐゴシック" panose="020B0600070205080204" pitchFamily="34" charset="-128"/>
              </a:rPr>
              <a:t> we de </a:t>
            </a:r>
            <a:r>
              <a:rPr lang="en-US" altLang="nl-NL" dirty="0" err="1">
                <a:latin typeface="Arial" panose="020B0604020202020204" pitchFamily="34" charset="0"/>
                <a:ea typeface="ＭＳ Ｐゴシック" panose="020B0600070205080204" pitchFamily="34" charset="-128"/>
              </a:rPr>
              <a:t>volgende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oefening</a:t>
            </a:r>
            <a:r>
              <a:rPr lang="en-US" altLang="nl-NL" dirty="0">
                <a:latin typeface="Arial" panose="020B0604020202020204" pitchFamily="34" charset="0"/>
                <a:ea typeface="ＭＳ Ｐゴシック" panose="020B0600070205080204" pitchFamily="34" charset="-128"/>
              </a:rPr>
              <a:t>: we </a:t>
            </a:r>
            <a:r>
              <a:rPr lang="en-US" altLang="nl-NL" dirty="0" err="1">
                <a:latin typeface="Arial" panose="020B0604020202020204" pitchFamily="34" charset="0"/>
                <a:ea typeface="ＭＳ Ｐゴシック" panose="020B0600070205080204" pitchFamily="34" charset="-128"/>
              </a:rPr>
              <a:t>staan</a:t>
            </a:r>
            <a:r>
              <a:rPr lang="en-US" altLang="nl-NL" dirty="0">
                <a:latin typeface="Arial" panose="020B0604020202020204" pitchFamily="34" charset="0"/>
                <a:ea typeface="ＭＳ Ｐゴシック" panose="020B0600070205080204" pitchFamily="34" charset="-128"/>
              </a:rPr>
              <a:t> met </a:t>
            </a:r>
            <a:r>
              <a:rPr lang="en-US" altLang="nl-NL" dirty="0" err="1">
                <a:latin typeface="Arial" panose="020B0604020202020204" pitchFamily="34" charset="0"/>
                <a:ea typeface="ＭＳ Ｐゴシック" panose="020B0600070205080204" pitchFamily="34" charset="-128"/>
              </a:rPr>
              <a:t>zijn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allen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recht</a:t>
            </a:r>
            <a:r>
              <a:rPr lang="en-US" altLang="nl-NL" dirty="0">
                <a:latin typeface="Arial" panose="020B0604020202020204" pitchFamily="34" charset="0"/>
                <a:ea typeface="ＭＳ Ｐゴシック" panose="020B0600070205080204" pitchFamily="34" charset="-128"/>
              </a:rPr>
              <a:t> achter </a:t>
            </a:r>
            <a:r>
              <a:rPr lang="en-US" altLang="nl-NL" dirty="0" err="1">
                <a:latin typeface="Arial" panose="020B0604020202020204" pitchFamily="34" charset="0"/>
                <a:ea typeface="ＭＳ Ｐゴシック" panose="020B0600070205080204" pitchFamily="34" charset="-128"/>
              </a:rPr>
              <a:t>onze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stoel</a:t>
            </a:r>
            <a:r>
              <a:rPr lang="en-US" altLang="nl-NL" dirty="0">
                <a:latin typeface="Arial" panose="020B0604020202020204" pitchFamily="34" charset="0"/>
                <a:ea typeface="ＭＳ Ｐゴシック" panose="020B0600070205080204" pitchFamily="34" charset="-128"/>
              </a:rPr>
              <a:t> en </a:t>
            </a:r>
            <a:r>
              <a:rPr lang="en-US" altLang="nl-NL" dirty="0" err="1">
                <a:latin typeface="Arial" panose="020B0604020202020204" pitchFamily="34" charset="0"/>
                <a:ea typeface="ＭＳ Ｐゴシック" panose="020B0600070205080204" pitchFamily="34" charset="-128"/>
              </a:rPr>
              <a:t>houden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ons</a:t>
            </a:r>
            <a:r>
              <a:rPr lang="en-US" altLang="nl-NL" dirty="0">
                <a:latin typeface="Arial" panose="020B0604020202020204" pitchFamily="34" charset="0"/>
                <a:ea typeface="ＭＳ Ｐゴシック" panose="020B0600070205080204" pitchFamily="34" charset="-128"/>
              </a:rPr>
              <a:t> vast </a:t>
            </a:r>
            <a:r>
              <a:rPr lang="en-US" altLang="nl-NL" dirty="0" err="1">
                <a:latin typeface="Arial" panose="020B0604020202020204" pitchFamily="34" charset="0"/>
                <a:ea typeface="ＭＳ Ｐゴシック" panose="020B0600070205080204" pitchFamily="34" charset="-128"/>
              </a:rPr>
              <a:t>aan</a:t>
            </a:r>
            <a:r>
              <a:rPr lang="en-US" altLang="nl-NL" dirty="0">
                <a:latin typeface="Arial" panose="020B0604020202020204" pitchFamily="34" charset="0"/>
                <a:ea typeface="ＭＳ Ｐゴシック" panose="020B0600070205080204" pitchFamily="34" charset="-128"/>
              </a:rPr>
              <a:t> de </a:t>
            </a:r>
            <a:r>
              <a:rPr lang="en-US" altLang="nl-NL" dirty="0" err="1">
                <a:latin typeface="Arial" panose="020B0604020202020204" pitchFamily="34" charset="0"/>
                <a:ea typeface="ＭＳ Ｐゴシック" panose="020B0600070205080204" pitchFamily="34" charset="-128"/>
              </a:rPr>
              <a:t>leuning</a:t>
            </a:r>
            <a:r>
              <a:rPr lang="en-US" altLang="nl-NL" dirty="0">
                <a:latin typeface="Arial" panose="020B0604020202020204" pitchFamily="34" charset="0"/>
                <a:ea typeface="ＭＳ Ｐゴシック" panose="020B0600070205080204" pitchFamily="34" charset="-128"/>
              </a:rPr>
              <a:t>. We </a:t>
            </a:r>
            <a:r>
              <a:rPr lang="en-US" altLang="nl-NL" dirty="0" err="1">
                <a:latin typeface="Arial" panose="020B0604020202020204" pitchFamily="34" charset="0"/>
                <a:ea typeface="ＭＳ Ｐゴシック" panose="020B0600070205080204" pitchFamily="34" charset="-128"/>
              </a:rPr>
              <a:t>gaan</a:t>
            </a:r>
            <a:r>
              <a:rPr lang="en-US" altLang="nl-NL" dirty="0">
                <a:latin typeface="Arial" panose="020B0604020202020204" pitchFamily="34" charset="0"/>
                <a:ea typeface="ＭＳ Ｐゴシック" panose="020B0600070205080204" pitchFamily="34" charset="-128"/>
              </a:rPr>
              <a:t> nu </a:t>
            </a:r>
            <a:r>
              <a:rPr lang="en-US" altLang="nl-NL" dirty="0" err="1">
                <a:latin typeface="Arial" panose="020B0604020202020204" pitchFamily="34" charset="0"/>
                <a:ea typeface="ＭＳ Ｐゴシック" panose="020B0600070205080204" pitchFamily="34" charset="-128"/>
              </a:rPr>
              <a:t>voorzichtig</a:t>
            </a:r>
            <a:r>
              <a:rPr lang="en-US" altLang="nl-NL" dirty="0">
                <a:latin typeface="Arial" panose="020B0604020202020204" pitchFamily="34" charset="0"/>
                <a:ea typeface="ＭＳ Ｐゴシック" panose="020B0600070205080204" pitchFamily="34" charset="-128"/>
              </a:rPr>
              <a:t> op </a:t>
            </a:r>
            <a:r>
              <a:rPr lang="en-US" altLang="nl-NL" dirty="0" err="1">
                <a:latin typeface="Arial" panose="020B0604020202020204" pitchFamily="34" charset="0"/>
                <a:ea typeface="ＭＳ Ｐゴシック" panose="020B0600070205080204" pitchFamily="34" charset="-128"/>
              </a:rPr>
              <a:t>onze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tenen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staan</a:t>
            </a:r>
            <a:r>
              <a:rPr lang="en-US" altLang="nl-NL" dirty="0">
                <a:latin typeface="Arial" panose="020B0604020202020204" pitchFamily="34" charset="0"/>
                <a:ea typeface="ＭＳ Ｐゴシック" panose="020B0600070205080204" pitchFamily="34" charset="-128"/>
              </a:rPr>
              <a:t> en dan </a:t>
            </a:r>
            <a:r>
              <a:rPr lang="en-US" altLang="nl-NL" dirty="0" err="1">
                <a:latin typeface="Arial" panose="020B0604020202020204" pitchFamily="34" charset="0"/>
                <a:ea typeface="ＭＳ Ｐゴシック" panose="020B0600070205080204" pitchFamily="34" charset="-128"/>
              </a:rPr>
              <a:t>weer</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terug</a:t>
            </a:r>
            <a:r>
              <a:rPr lang="en-US" altLang="nl-NL" dirty="0">
                <a:latin typeface="Arial" panose="020B0604020202020204" pitchFamily="34" charset="0"/>
                <a:ea typeface="ＭＳ Ｐゴシック" panose="020B0600070205080204" pitchFamily="34" charset="-128"/>
              </a:rPr>
              <a:t> op </a:t>
            </a:r>
            <a:r>
              <a:rPr lang="en-US" altLang="nl-NL" dirty="0" err="1">
                <a:latin typeface="Arial" panose="020B0604020202020204" pitchFamily="34" charset="0"/>
                <a:ea typeface="ＭＳ Ｐゴシック" panose="020B0600070205080204" pitchFamily="34" charset="-128"/>
              </a:rPr>
              <a:t>onze</a:t>
            </a:r>
            <a:r>
              <a:rPr lang="en-US" altLang="nl-NL" dirty="0">
                <a:latin typeface="Arial" panose="020B0604020202020204" pitchFamily="34" charset="0"/>
                <a:ea typeface="ＭＳ Ｐゴシック" panose="020B0600070205080204" pitchFamily="34" charset="-128"/>
              </a:rPr>
              <a:t> hele </a:t>
            </a:r>
            <a:r>
              <a:rPr lang="en-US" altLang="nl-NL" dirty="0" err="1">
                <a:latin typeface="Arial" panose="020B0604020202020204" pitchFamily="34" charset="0"/>
                <a:ea typeface="ＭＳ Ｐゴシック" panose="020B0600070205080204" pitchFamily="34" charset="-128"/>
              </a:rPr>
              <a:t>voet</a:t>
            </a:r>
            <a:r>
              <a:rPr lang="en-US" altLang="nl-NL" dirty="0">
                <a:latin typeface="Arial" panose="020B0604020202020204" pitchFamily="34" charset="0"/>
                <a:ea typeface="ＭＳ Ｐゴシック" panose="020B0600070205080204" pitchFamily="34" charset="-128"/>
              </a:rPr>
              <a:t>. We </a:t>
            </a:r>
            <a:r>
              <a:rPr lang="en-US" altLang="nl-NL" dirty="0" err="1">
                <a:latin typeface="Arial" panose="020B0604020202020204" pitchFamily="34" charset="0"/>
                <a:ea typeface="ＭＳ Ｐゴシック" panose="020B0600070205080204" pitchFamily="34" charset="-128"/>
              </a:rPr>
              <a:t>doen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dit</a:t>
            </a:r>
            <a:r>
              <a:rPr lang="en-US" altLang="nl-NL" dirty="0">
                <a:latin typeface="Arial" panose="020B0604020202020204" pitchFamily="34" charset="0"/>
                <a:ea typeface="ＭＳ Ｐゴシック" panose="020B0600070205080204" pitchFamily="34" charset="-128"/>
              </a:rPr>
              <a:t> 10 x.</a:t>
            </a:r>
          </a:p>
          <a:p>
            <a:pPr marL="228600" indent="-228600">
              <a:lnSpc>
                <a:spcPct val="90000"/>
              </a:lnSpc>
              <a:defRPr/>
            </a:pPr>
            <a:r>
              <a:rPr lang="en-US" altLang="nl-NL" i="1" dirty="0" err="1">
                <a:latin typeface="Arial" panose="020B0604020202020204" pitchFamily="34" charset="0"/>
                <a:ea typeface="ＭＳ Ｐゴシック" panose="020B0600070205080204" pitchFamily="34" charset="-128"/>
              </a:rPr>
              <a:t>Noot</a:t>
            </a:r>
            <a:r>
              <a:rPr lang="en-US" altLang="nl-NL"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Voor</a:t>
            </a:r>
            <a:r>
              <a:rPr lang="en-US" altLang="nl-NL" b="1" dirty="0">
                <a:latin typeface="Arial" panose="020B0604020202020204" pitchFamily="34" charset="0"/>
                <a:ea typeface="ＭＳ Ｐゴシック" panose="020B0600070205080204" pitchFamily="34" charset="-128"/>
              </a:rPr>
              <a:t> de minder </a:t>
            </a:r>
            <a:r>
              <a:rPr lang="en-US" altLang="nl-NL" b="1" dirty="0" err="1">
                <a:latin typeface="Arial" panose="020B0604020202020204" pitchFamily="34" charset="0"/>
                <a:ea typeface="ＭＳ Ｐゴシック" panose="020B0600070205080204" pitchFamily="34" charset="-128"/>
              </a:rPr>
              <a:t>mobiele</a:t>
            </a:r>
            <a:r>
              <a:rPr lang="en-US" altLang="nl-NL" b="1" dirty="0">
                <a:latin typeface="Arial" panose="020B0604020202020204" pitchFamily="34" charset="0"/>
                <a:ea typeface="ＭＳ Ｐゴシック" panose="020B0600070205080204" pitchFamily="34" charset="-128"/>
              </a:rPr>
              <a:t> </a:t>
            </a:r>
            <a:r>
              <a:rPr lang="en-US" altLang="nl-NL" b="1" dirty="0" err="1">
                <a:latin typeface="Arial" panose="020B0604020202020204" pitchFamily="34" charset="0"/>
                <a:ea typeface="ＭＳ Ｐゴシック" panose="020B0600070205080204" pitchFamily="34" charset="-128"/>
              </a:rPr>
              <a:t>mensen</a:t>
            </a:r>
            <a:r>
              <a:rPr lang="en-US" altLang="nl-NL" b="1" dirty="0">
                <a:latin typeface="Arial" panose="020B0604020202020204" pitchFamily="34" charset="0"/>
                <a:ea typeface="ＭＳ Ｐゴシック" panose="020B0600070205080204" pitchFamily="34" charset="-128"/>
              </a:rPr>
              <a:t> in de </a:t>
            </a:r>
            <a:r>
              <a:rPr lang="en-US" altLang="nl-NL" b="1" dirty="0" err="1">
                <a:latin typeface="Arial" panose="020B0604020202020204" pitchFamily="34" charset="0"/>
                <a:ea typeface="ＭＳ Ｐゴシック" panose="020B0600070205080204" pitchFamily="34" charset="-128"/>
              </a:rPr>
              <a:t>zaal</a:t>
            </a:r>
            <a:r>
              <a:rPr lang="en-US" altLang="nl-NL" b="1" dirty="0">
                <a:latin typeface="Arial" panose="020B0604020202020204" pitchFamily="34" charset="0"/>
                <a:ea typeface="ＭＳ Ｐゴシック" panose="020B0600070205080204" pitchFamily="34" charset="-128"/>
              </a:rPr>
              <a:t>:</a:t>
            </a:r>
            <a:r>
              <a:rPr lang="en-US" altLang="nl-NL" dirty="0">
                <a:latin typeface="Arial" panose="020B0604020202020204" pitchFamily="34" charset="0"/>
                <a:ea typeface="ＭＳ Ｐゴシック" panose="020B0600070205080204" pitchFamily="34" charset="-128"/>
              </a:rPr>
              <a:t> ga in </a:t>
            </a:r>
            <a:r>
              <a:rPr lang="en-US" altLang="nl-NL" dirty="0" err="1">
                <a:latin typeface="Arial" panose="020B0604020202020204" pitchFamily="34" charset="0"/>
                <a:ea typeface="ＭＳ Ｐゴシック" panose="020B0600070205080204" pitchFamily="34" charset="-128"/>
              </a:rPr>
              <a:t>een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kringetje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zitten</a:t>
            </a:r>
            <a:r>
              <a:rPr lang="en-US" altLang="nl-NL" dirty="0">
                <a:latin typeface="Arial" panose="020B0604020202020204" pitchFamily="34" charset="0"/>
                <a:ea typeface="ＭＳ Ｐゴシック" panose="020B0600070205080204" pitchFamily="34" charset="-128"/>
              </a:rPr>
              <a:t> in </a:t>
            </a:r>
            <a:r>
              <a:rPr lang="en-US" altLang="nl-NL" dirty="0" err="1">
                <a:latin typeface="Arial" panose="020B0604020202020204" pitchFamily="34" charset="0"/>
                <a:ea typeface="ＭＳ Ｐゴシック" panose="020B0600070205080204" pitchFamily="34" charset="-128"/>
              </a:rPr>
              <a:t>uw</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stoel</a:t>
            </a:r>
            <a:r>
              <a:rPr lang="en-US" altLang="nl-NL" dirty="0">
                <a:latin typeface="Arial" panose="020B0604020202020204" pitchFamily="34" charset="0"/>
                <a:ea typeface="ＭＳ Ｐゴシック" panose="020B0600070205080204" pitchFamily="34" charset="-128"/>
              </a:rPr>
              <a:t> of </a:t>
            </a:r>
            <a:r>
              <a:rPr lang="en-US" altLang="nl-NL" dirty="0" err="1">
                <a:latin typeface="Arial" panose="020B0604020202020204" pitchFamily="34" charset="0"/>
                <a:ea typeface="ＭＳ Ｐゴシック" panose="020B0600070205080204" pitchFamily="34" charset="-128"/>
              </a:rPr>
              <a:t>rolstoel</a:t>
            </a:r>
            <a:r>
              <a:rPr lang="en-US" altLang="nl-NL" dirty="0">
                <a:latin typeface="Arial" panose="020B0604020202020204" pitchFamily="34" charset="0"/>
                <a:ea typeface="ＭＳ Ｐゴシック" panose="020B0600070205080204" pitchFamily="34" charset="-128"/>
              </a:rPr>
              <a:t> en </a:t>
            </a:r>
            <a:r>
              <a:rPr lang="en-US" altLang="nl-NL" dirty="0" err="1">
                <a:latin typeface="Arial" panose="020B0604020202020204" pitchFamily="34" charset="0"/>
                <a:ea typeface="ＭＳ Ｐゴシック" panose="020B0600070205080204" pitchFamily="34" charset="-128"/>
              </a:rPr>
              <a:t>geef</a:t>
            </a:r>
            <a:r>
              <a:rPr lang="en-US" altLang="nl-NL" dirty="0">
                <a:latin typeface="Arial" panose="020B0604020202020204" pitchFamily="34" charset="0"/>
                <a:ea typeface="ＭＳ Ｐゴシック" panose="020B0600070205080204" pitchFamily="34" charset="-128"/>
              </a:rPr>
              <a:t> zo </a:t>
            </a:r>
            <a:r>
              <a:rPr lang="en-US" altLang="nl-NL" dirty="0" err="1">
                <a:latin typeface="Arial" panose="020B0604020202020204" pitchFamily="34" charset="0"/>
                <a:ea typeface="ＭＳ Ｐゴシック" panose="020B0600070205080204" pitchFamily="34" charset="-128"/>
              </a:rPr>
              <a:t>snel</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mogelijk</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een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grote</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bal</a:t>
            </a:r>
            <a:r>
              <a:rPr lang="en-US" altLang="nl-NL" dirty="0">
                <a:latin typeface="Arial" panose="020B0604020202020204" pitchFamily="34" charset="0"/>
                <a:ea typeface="ＭＳ Ｐゴシック" panose="020B0600070205080204" pitchFamily="34" charset="-128"/>
              </a:rPr>
              <a:t> of </a:t>
            </a:r>
            <a:r>
              <a:rPr lang="en-US" altLang="nl-NL" dirty="0" err="1">
                <a:latin typeface="Arial" panose="020B0604020202020204" pitchFamily="34" charset="0"/>
                <a:ea typeface="ＭＳ Ｐゴシック" panose="020B0600070205080204" pitchFamily="34" charset="-128"/>
              </a:rPr>
              <a:t>ballon</a:t>
            </a:r>
            <a:r>
              <a:rPr lang="en-US" altLang="nl-NL" dirty="0">
                <a:latin typeface="Arial" panose="020B0604020202020204" pitchFamily="34" charset="0"/>
                <a:ea typeface="ＭＳ Ｐゴシック" panose="020B0600070205080204" pitchFamily="34" charset="-128"/>
              </a:rPr>
              <a:t> over </a:t>
            </a:r>
            <a:r>
              <a:rPr lang="en-US" altLang="nl-NL" dirty="0" err="1">
                <a:latin typeface="Arial" panose="020B0604020202020204" pitchFamily="34" charset="0"/>
                <a:ea typeface="ＭＳ Ｐゴシック" panose="020B0600070205080204" pitchFamily="34" charset="-128"/>
              </a:rPr>
              <a:t>aan</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uw</a:t>
            </a:r>
            <a:r>
              <a:rPr lang="en-US" altLang="nl-NL" dirty="0">
                <a:latin typeface="Arial" panose="020B0604020202020204" pitchFamily="34" charset="0"/>
                <a:ea typeface="ＭＳ Ｐゴシック" panose="020B0600070205080204" pitchFamily="34" charset="-128"/>
              </a:rPr>
              <a:t> </a:t>
            </a:r>
            <a:r>
              <a:rPr lang="en-US" altLang="nl-NL" dirty="0" err="1">
                <a:latin typeface="Arial" panose="020B0604020202020204" pitchFamily="34" charset="0"/>
                <a:ea typeface="ＭＳ Ｐゴシック" panose="020B0600070205080204" pitchFamily="34" charset="-128"/>
              </a:rPr>
              <a:t>buurvrouw</a:t>
            </a:r>
            <a:r>
              <a:rPr lang="en-US" altLang="nl-NL" dirty="0">
                <a:latin typeface="Arial" panose="020B0604020202020204" pitchFamily="34" charset="0"/>
                <a:ea typeface="ＭＳ Ｐゴシック" panose="020B0600070205080204" pitchFamily="34" charset="-128"/>
              </a:rPr>
              <a:t>!</a:t>
            </a:r>
          </a:p>
          <a:p>
            <a:pPr marL="228600" indent="-228600">
              <a:lnSpc>
                <a:spcPct val="90000"/>
              </a:lnSpc>
              <a:defRPr/>
            </a:pPr>
            <a:endParaRPr lang="en-US" altLang="nl-NL" dirty="0">
              <a:latin typeface="Arial" panose="020B0604020202020204" pitchFamily="34" charset="0"/>
              <a:ea typeface="ＭＳ Ｐゴシック" panose="020B0600070205080204" pitchFamily="34" charset="-128"/>
            </a:endParaRPr>
          </a:p>
          <a:p>
            <a:endParaRPr lang="nl-NL" dirty="0"/>
          </a:p>
        </p:txBody>
      </p:sp>
      <p:sp>
        <p:nvSpPr>
          <p:cNvPr id="4" name="Tijdelijke aanduiding voor dianummer 3"/>
          <p:cNvSpPr>
            <a:spLocks noGrp="1"/>
          </p:cNvSpPr>
          <p:nvPr>
            <p:ph type="sldNum" sz="quarter" idx="5"/>
          </p:nvPr>
        </p:nvSpPr>
        <p:spPr/>
        <p:txBody>
          <a:bodyPr/>
          <a:lstStyle/>
          <a:p>
            <a:fld id="{FE785013-C613-4842-8BC9-F10EF9BB3D64}" type="slidenum">
              <a:rPr lang="nl-NL" smtClean="0"/>
              <a:t>17</a:t>
            </a:fld>
            <a:endParaRPr lang="nl-NL"/>
          </a:p>
        </p:txBody>
      </p:sp>
    </p:spTree>
    <p:extLst>
      <p:ext uri="{BB962C8B-B14F-4D97-AF65-F5344CB8AC3E}">
        <p14:creationId xmlns:p14="http://schemas.microsoft.com/office/powerpoint/2010/main" val="1106166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90000"/>
              </a:lnSpc>
            </a:pPr>
            <a:r>
              <a:rPr lang="en-US" altLang="nl-NL" sz="1200" dirty="0">
                <a:ea typeface="ＭＳ Ｐゴシック" panose="020B0600070205080204" pitchFamily="34" charset="-128"/>
              </a:rPr>
              <a:t>Meer </a:t>
            </a:r>
            <a:r>
              <a:rPr lang="en-US" altLang="nl-NL" sz="1200" dirty="0" err="1">
                <a:ea typeface="ＭＳ Ｐゴシック" panose="020B0600070205080204" pitchFamily="34" charset="-128"/>
              </a:rPr>
              <a:t>bewegen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betekent</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niet</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dat</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iedereen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fanatiek</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moet</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gaan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sporten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Een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actieve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leefstijl</a:t>
            </a:r>
            <a:r>
              <a:rPr lang="en-US" altLang="nl-NL" sz="1200" dirty="0">
                <a:ea typeface="ＭＳ Ｐゴシック" panose="020B0600070205080204" pitchFamily="34" charset="-128"/>
              </a:rPr>
              <a:t> met </a:t>
            </a:r>
            <a:r>
              <a:rPr lang="en-US" altLang="nl-NL" sz="1200" dirty="0" err="1">
                <a:ea typeface="ＭＳ Ｐゴシック" panose="020B0600070205080204" pitchFamily="34" charset="-128"/>
              </a:rPr>
              <a:t>dagelijks</a:t>
            </a:r>
            <a:r>
              <a:rPr lang="en-US" altLang="nl-NL" sz="1200" dirty="0">
                <a:ea typeface="ＭＳ Ｐゴシック" panose="020B0600070205080204" pitchFamily="34" charset="-128"/>
              </a:rPr>
              <a:t> 30 min </a:t>
            </a:r>
            <a:r>
              <a:rPr lang="en-US" altLang="nl-NL" sz="1200" dirty="0" err="1">
                <a:ea typeface="ＭＳ Ｐゴシック" panose="020B0600070205080204" pitchFamily="34" charset="-128"/>
              </a:rPr>
              <a:t>matig</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inspannend</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bewegen</a:t>
            </a:r>
            <a:r>
              <a:rPr lang="en-US" altLang="nl-NL" sz="1200" dirty="0">
                <a:ea typeface="ＭＳ Ｐゴシック" panose="020B0600070205080204" pitchFamily="34" charset="-128"/>
              </a:rPr>
              <a:t> is al </a:t>
            </a:r>
            <a:r>
              <a:rPr lang="en-US" altLang="nl-NL" sz="1200" dirty="0" err="1">
                <a:ea typeface="ＭＳ Ｐゴシック" panose="020B0600070205080204" pitchFamily="34" charset="-128"/>
              </a:rPr>
              <a:t>voldoende</a:t>
            </a:r>
            <a:r>
              <a:rPr lang="en-US" altLang="nl-NL" sz="1200" dirty="0">
                <a:ea typeface="ＭＳ Ｐゴシック" panose="020B0600070205080204" pitchFamily="34" charset="-128"/>
              </a:rPr>
              <a:t> om de </a:t>
            </a:r>
            <a:r>
              <a:rPr lang="en-US" altLang="nl-NL" sz="1200" dirty="0" err="1">
                <a:ea typeface="ＭＳ Ｐゴシック" panose="020B0600070205080204" pitchFamily="34" charset="-128"/>
              </a:rPr>
              <a:t>spieren</a:t>
            </a:r>
            <a:r>
              <a:rPr lang="en-US" altLang="nl-NL" sz="1200" dirty="0">
                <a:ea typeface="ＭＳ Ｐゴシック" panose="020B0600070205080204" pitchFamily="34" charset="-128"/>
              </a:rPr>
              <a:t> en </a:t>
            </a:r>
            <a:r>
              <a:rPr lang="en-US" altLang="nl-NL" sz="1200" dirty="0" err="1">
                <a:ea typeface="ＭＳ Ｐゴシック" panose="020B0600070205080204" pitchFamily="34" charset="-128"/>
              </a:rPr>
              <a:t>gewrichten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soepel</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te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houden</a:t>
            </a:r>
            <a:r>
              <a:rPr lang="en-US" altLang="nl-NL" sz="1200" dirty="0">
                <a:ea typeface="ＭＳ Ｐゴシック" panose="020B0600070205080204" pitchFamily="34" charset="-128"/>
              </a:rPr>
              <a:t>. U </a:t>
            </a:r>
            <a:r>
              <a:rPr lang="en-US" altLang="nl-NL" sz="1200" dirty="0" err="1">
                <a:ea typeface="ＭＳ Ｐゴシック" panose="020B0600070205080204" pitchFamily="34" charset="-128"/>
              </a:rPr>
              <a:t>hoeft</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dus</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niet</a:t>
            </a:r>
            <a:r>
              <a:rPr lang="en-US" altLang="nl-NL" sz="1200" dirty="0">
                <a:ea typeface="ＭＳ Ｐゴシック" panose="020B0600070205080204" pitchFamily="34" charset="-128"/>
              </a:rPr>
              <a:t> direct lid </a:t>
            </a:r>
            <a:r>
              <a:rPr lang="en-US" altLang="nl-NL" sz="1200" dirty="0" err="1">
                <a:ea typeface="ＭＳ Ｐゴシック" panose="020B0600070205080204" pitchFamily="34" charset="-128"/>
              </a:rPr>
              <a:t>te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worden</a:t>
            </a:r>
            <a:r>
              <a:rPr lang="en-US" altLang="nl-NL" sz="1200" dirty="0">
                <a:ea typeface="ＭＳ Ｐゴシック" panose="020B0600070205080204" pitchFamily="34" charset="-128"/>
              </a:rPr>
              <a:t> van </a:t>
            </a:r>
            <a:r>
              <a:rPr lang="en-US" altLang="nl-NL" sz="1200" dirty="0" err="1">
                <a:ea typeface="ＭＳ Ｐゴシック" panose="020B0600070205080204" pitchFamily="34" charset="-128"/>
              </a:rPr>
              <a:t>een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sportvereniging</a:t>
            </a:r>
            <a:r>
              <a:rPr lang="en-US" altLang="nl-NL" sz="1200" dirty="0">
                <a:ea typeface="ＭＳ Ｐゴシック" panose="020B0600070205080204" pitchFamily="34" charset="-128"/>
              </a:rPr>
              <a:t>, want door </a:t>
            </a:r>
            <a:r>
              <a:rPr lang="en-US" altLang="nl-NL" sz="1200" dirty="0" err="1">
                <a:ea typeface="ＭＳ Ｐゴシック" panose="020B0600070205080204" pitchFamily="34" charset="-128"/>
              </a:rPr>
              <a:t>meer</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te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fietsen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lopen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tuinieren</a:t>
            </a:r>
            <a:r>
              <a:rPr lang="en-US" altLang="nl-NL" sz="1200" dirty="0">
                <a:ea typeface="ＭＳ Ｐゴシック" panose="020B0600070205080204" pitchFamily="34" charset="-128"/>
              </a:rPr>
              <a:t> of </a:t>
            </a:r>
            <a:r>
              <a:rPr lang="en-US" altLang="nl-NL" sz="1200" dirty="0" err="1">
                <a:ea typeface="ＭＳ Ｐゴシック" panose="020B0600070205080204" pitchFamily="34" charset="-128"/>
              </a:rPr>
              <a:t>huishoudelijk</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werkt</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te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doen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beweeeg</a:t>
            </a:r>
            <a:r>
              <a:rPr lang="en-US" altLang="nl-NL" sz="1200" dirty="0">
                <a:ea typeface="ＭＳ Ｐゴシック" panose="020B0600070205080204" pitchFamily="34" charset="-128"/>
              </a:rPr>
              <a:t> je al. </a:t>
            </a:r>
            <a:r>
              <a:rPr lang="en-US" altLang="nl-NL" sz="1200" dirty="0" err="1">
                <a:ea typeface="ＭＳ Ｐゴシック" panose="020B0600070205080204" pitchFamily="34" charset="-128"/>
              </a:rPr>
              <a:t>Een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actieve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leefstijl</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wil</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niets</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anders</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zeggen</a:t>
            </a:r>
            <a:r>
              <a:rPr lang="en-US" altLang="nl-NL" sz="1200" dirty="0">
                <a:ea typeface="ＭＳ Ｐゴシック" panose="020B0600070205080204" pitchFamily="34" charset="-128"/>
              </a:rPr>
              <a:t> dan </a:t>
            </a:r>
            <a:r>
              <a:rPr lang="en-US" altLang="nl-NL" sz="1200" dirty="0" err="1">
                <a:ea typeface="ＭＳ Ｐゴシック" panose="020B0600070205080204" pitchFamily="34" charset="-128"/>
              </a:rPr>
              <a:t>dat</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allerlei</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verschillende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bewegingsactiviteiten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worden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opgenomen</a:t>
            </a:r>
            <a:r>
              <a:rPr lang="en-US" altLang="nl-NL" sz="1200" dirty="0">
                <a:ea typeface="ＭＳ Ｐゴシック" panose="020B0600070205080204" pitchFamily="34" charset="-128"/>
              </a:rPr>
              <a:t> in de </a:t>
            </a:r>
            <a:r>
              <a:rPr lang="en-US" altLang="nl-NL" sz="1200" dirty="0" err="1">
                <a:ea typeface="ＭＳ Ｐゴシック" panose="020B0600070205080204" pitchFamily="34" charset="-128"/>
              </a:rPr>
              <a:t>dagelijkse</a:t>
            </a:r>
            <a:r>
              <a:rPr lang="en-US" altLang="nl-NL" sz="1200" dirty="0">
                <a:ea typeface="ＭＳ Ｐゴシック" panose="020B0600070205080204" pitchFamily="34" charset="-128"/>
              </a:rPr>
              <a:t> routine. Het half </a:t>
            </a:r>
            <a:r>
              <a:rPr lang="en-US" altLang="nl-NL" sz="1200" dirty="0" err="1">
                <a:ea typeface="ＭＳ Ｐゴシック" panose="020B0600070205080204" pitchFamily="34" charset="-128"/>
              </a:rPr>
              <a:t>uur</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bewegen</a:t>
            </a:r>
            <a:r>
              <a:rPr lang="en-US" altLang="nl-NL" sz="1200" dirty="0">
                <a:ea typeface="ＭＳ Ｐゴシック" panose="020B0600070205080204" pitchFamily="34" charset="-128"/>
              </a:rPr>
              <a:t> per </a:t>
            </a:r>
            <a:r>
              <a:rPr lang="en-US" altLang="nl-NL" sz="1200" dirty="0" err="1">
                <a:ea typeface="ＭＳ Ｐゴシック" panose="020B0600070205080204" pitchFamily="34" charset="-128"/>
              </a:rPr>
              <a:t>dag</a:t>
            </a:r>
            <a:r>
              <a:rPr lang="en-US" altLang="nl-NL" sz="1200" dirty="0">
                <a:ea typeface="ＭＳ Ｐゴシック" panose="020B0600070205080204" pitchFamily="34" charset="-128"/>
              </a:rPr>
              <a:t> mag </a:t>
            </a:r>
            <a:r>
              <a:rPr lang="en-US" altLang="nl-NL" sz="1200" dirty="0" err="1">
                <a:ea typeface="ＭＳ Ｐゴシック" panose="020B0600070205080204" pitchFamily="34" charset="-128"/>
              </a:rPr>
              <a:t>verdeeld</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worden</a:t>
            </a:r>
            <a:r>
              <a:rPr lang="en-US" altLang="nl-NL" sz="1200" dirty="0">
                <a:ea typeface="ＭＳ Ｐゴシック" panose="020B0600070205080204" pitchFamily="34" charset="-128"/>
              </a:rPr>
              <a:t> over 3 x 10 min of </a:t>
            </a:r>
            <a:r>
              <a:rPr lang="en-US" altLang="nl-NL" sz="1200" dirty="0" err="1">
                <a:ea typeface="ＭＳ Ｐゴシック" panose="020B0600070205080204" pitchFamily="34" charset="-128"/>
              </a:rPr>
              <a:t>zelfs</a:t>
            </a:r>
            <a:r>
              <a:rPr lang="en-US" altLang="nl-NL" sz="1200" dirty="0">
                <a:ea typeface="ＭＳ Ｐゴシック" panose="020B0600070205080204" pitchFamily="34" charset="-128"/>
              </a:rPr>
              <a:t> 6 x 5 </a:t>
            </a:r>
            <a:r>
              <a:rPr lang="en-US" altLang="nl-NL" sz="1200" dirty="0" err="1">
                <a:ea typeface="ＭＳ Ｐゴシック" panose="020B0600070205080204" pitchFamily="34" charset="-128"/>
              </a:rPr>
              <a:t>minuten</a:t>
            </a:r>
            <a:r>
              <a:rPr lang="en-US" altLang="nl-NL" sz="1200" dirty="0">
                <a:ea typeface="ＭＳ Ｐゴシック" panose="020B0600070205080204" pitchFamily="34" charset="-128"/>
              </a:rPr>
              <a:t>, maar </a:t>
            </a:r>
            <a:r>
              <a:rPr lang="en-US" altLang="nl-NL" sz="1200" dirty="0" err="1">
                <a:ea typeface="ＭＳ Ｐゴシック" panose="020B0600070205080204" pitchFamily="34" charset="-128"/>
              </a:rPr>
              <a:t>moet</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wel</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enige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inspanning</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kosten</a:t>
            </a:r>
            <a:r>
              <a:rPr lang="en-US" altLang="nl-NL" sz="1200" dirty="0">
                <a:ea typeface="ＭＳ Ｐゴシック" panose="020B0600070205080204" pitchFamily="34" charset="-128"/>
              </a:rPr>
              <a:t>. Dus </a:t>
            </a:r>
            <a:r>
              <a:rPr lang="en-US" altLang="nl-NL" sz="1200" dirty="0" err="1">
                <a:ea typeface="ＭＳ Ｐゴシック" panose="020B0600070205080204" pitchFamily="34" charset="-128"/>
              </a:rPr>
              <a:t>bijvoorbeeld</a:t>
            </a:r>
            <a:r>
              <a:rPr lang="en-US" altLang="nl-NL" sz="1200" dirty="0">
                <a:ea typeface="ＭＳ Ｐゴシック" panose="020B0600070205080204" pitchFamily="34" charset="-128"/>
              </a:rPr>
              <a:t> door </a:t>
            </a:r>
            <a:r>
              <a:rPr lang="en-US" altLang="nl-NL" sz="1200" dirty="0" err="1">
                <a:ea typeface="ＭＳ Ｐゴシック" panose="020B0600070205080204" pitchFamily="34" charset="-128"/>
              </a:rPr>
              <a:t>niet</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te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gaan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slenteren</a:t>
            </a:r>
            <a:r>
              <a:rPr lang="en-US" altLang="nl-NL" sz="1200" dirty="0">
                <a:ea typeface="ＭＳ Ｐゴシック" panose="020B0600070205080204" pitchFamily="34" charset="-128"/>
              </a:rPr>
              <a:t>, maar </a:t>
            </a:r>
            <a:r>
              <a:rPr lang="en-US" altLang="nl-NL" sz="1200" dirty="0" err="1">
                <a:ea typeface="ＭＳ Ｐゴシック" panose="020B0600070205080204" pitchFamily="34" charset="-128"/>
              </a:rPr>
              <a:t>stevig</a:t>
            </a:r>
            <a:r>
              <a:rPr lang="en-US" altLang="nl-NL" sz="1200" dirty="0">
                <a:ea typeface="ＭＳ Ｐゴシック" panose="020B0600070205080204" pitchFamily="34" charset="-128"/>
              </a:rPr>
              <a:t> door </a:t>
            </a:r>
            <a:r>
              <a:rPr lang="en-US" altLang="nl-NL" sz="1200" dirty="0" err="1">
                <a:ea typeface="ＭＳ Ｐゴシック" panose="020B0600070205080204" pitchFamily="34" charset="-128"/>
              </a:rPr>
              <a:t>te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stappen</a:t>
            </a:r>
            <a:r>
              <a:rPr lang="en-US" altLang="nl-NL" sz="1200" dirty="0">
                <a:ea typeface="ＭＳ Ｐゴシック" panose="020B0600070205080204" pitchFamily="34" charset="-128"/>
              </a:rPr>
              <a:t> (let </a:t>
            </a:r>
            <a:r>
              <a:rPr lang="en-US" altLang="nl-NL" sz="1200" dirty="0" err="1">
                <a:ea typeface="ＭＳ Ｐゴシック" panose="020B0600070205080204" pitchFamily="34" charset="-128"/>
              </a:rPr>
              <a:t>daarbij</a:t>
            </a:r>
            <a:r>
              <a:rPr lang="en-US" altLang="nl-NL" sz="1200" dirty="0">
                <a:ea typeface="ＭＳ Ｐゴシック" panose="020B0600070205080204" pitchFamily="34" charset="-128"/>
              </a:rPr>
              <a:t> op </a:t>
            </a:r>
            <a:r>
              <a:rPr lang="en-US" altLang="nl-NL" sz="1200" dirty="0" err="1">
                <a:ea typeface="ＭＳ Ｐゴシック" panose="020B0600070205080204" pitchFamily="34" charset="-128"/>
              </a:rPr>
              <a:t>dat</a:t>
            </a:r>
            <a:r>
              <a:rPr lang="en-US" altLang="nl-NL" sz="1200" dirty="0">
                <a:ea typeface="ＭＳ Ｐゴシック" panose="020B0600070205080204" pitchFamily="34" charset="-128"/>
              </a:rPr>
              <a:t> de </a:t>
            </a:r>
            <a:r>
              <a:rPr lang="en-US" altLang="nl-NL" sz="1200" dirty="0" err="1">
                <a:ea typeface="ＭＳ Ｐゴシック" panose="020B0600070205080204" pitchFamily="34" charset="-128"/>
              </a:rPr>
              <a:t>voeten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goed</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opgetild</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worden</a:t>
            </a:r>
            <a:r>
              <a:rPr lang="en-US" altLang="nl-NL" sz="1200" dirty="0">
                <a:ea typeface="ＭＳ Ｐゴシック" panose="020B0600070205080204" pitchFamily="34" charset="-128"/>
              </a:rPr>
              <a:t>!).</a:t>
            </a:r>
          </a:p>
          <a:p>
            <a:pPr marL="228600" indent="-228600">
              <a:lnSpc>
                <a:spcPct val="90000"/>
              </a:lnSpc>
            </a:pPr>
            <a:endParaRPr lang="en-US" altLang="nl-NL" sz="1200" dirty="0">
              <a:ea typeface="ＭＳ Ｐゴシック" panose="020B0600070205080204" pitchFamily="34" charset="-128"/>
            </a:endParaRPr>
          </a:p>
          <a:p>
            <a:pPr marL="228600" indent="-228600">
              <a:lnSpc>
                <a:spcPct val="90000"/>
              </a:lnSpc>
            </a:pPr>
            <a:r>
              <a:rPr lang="en-US" altLang="nl-NL" sz="1200" b="1" dirty="0">
                <a:ea typeface="ＭＳ Ｐゴシック" panose="020B0600070205080204" pitchFamily="34" charset="-128"/>
              </a:rPr>
              <a:t>In </a:t>
            </a:r>
            <a:r>
              <a:rPr lang="en-US" altLang="nl-NL" sz="1200" b="1" dirty="0" err="1">
                <a:ea typeface="ＭＳ Ｐゴシック" panose="020B0600070205080204" pitchFamily="34" charset="-128"/>
              </a:rPr>
              <a:t>bijna</a:t>
            </a:r>
            <a:r>
              <a:rPr lang="en-US" altLang="nl-NL" sz="1200" b="1" dirty="0">
                <a:ea typeface="ＭＳ Ｐゴシック" panose="020B0600070205080204" pitchFamily="34" charset="-128"/>
              </a:rPr>
              <a:t> alle </a:t>
            </a:r>
            <a:r>
              <a:rPr lang="en-US" altLang="nl-NL" sz="1200" b="1" dirty="0" err="1">
                <a:ea typeface="ＭＳ Ｐゴシック" panose="020B0600070205080204" pitchFamily="34" charset="-128"/>
              </a:rPr>
              <a:t>Nederlands</a:t>
            </a:r>
            <a:r>
              <a:rPr lang="en-US" altLang="nl-NL" sz="1200" b="1" dirty="0">
                <a:ea typeface="ＭＳ Ｐゴシック" panose="020B0600070205080204" pitchFamily="34" charset="-128"/>
              </a:rPr>
              <a:t> </a:t>
            </a:r>
            <a:r>
              <a:rPr lang="en-US" altLang="nl-NL" sz="1200" b="1" dirty="0" err="1">
                <a:ea typeface="ＭＳ Ｐゴシック" panose="020B0600070205080204" pitchFamily="34" charset="-128"/>
              </a:rPr>
              <a:t>gemeenten</a:t>
            </a:r>
            <a:r>
              <a:rPr lang="en-US" altLang="nl-NL" sz="1200" b="1" dirty="0">
                <a:ea typeface="ＭＳ Ｐゴシック" panose="020B0600070205080204" pitchFamily="34" charset="-128"/>
              </a:rPr>
              <a:t>, </a:t>
            </a:r>
            <a:r>
              <a:rPr lang="en-US" altLang="nl-NL" sz="1200" b="1" dirty="0" err="1">
                <a:ea typeface="ＭＳ Ｐゴシック" panose="020B0600070205080204" pitchFamily="34" charset="-128"/>
              </a:rPr>
              <a:t>organiseren</a:t>
            </a:r>
            <a:r>
              <a:rPr lang="en-US" altLang="nl-NL" sz="1200" b="1" dirty="0">
                <a:ea typeface="ＭＳ Ｐゴシック" panose="020B0600070205080204" pitchFamily="34" charset="-128"/>
              </a:rPr>
              <a:t> SWO</a:t>
            </a:r>
            <a:r>
              <a:rPr lang="en-US" altLang="nl-NL" sz="1200" b="1" dirty="0">
                <a:latin typeface="Calibri" panose="020F0502020204030204" pitchFamily="34" charset="0"/>
                <a:ea typeface="ＭＳ Ｐゴシック" panose="020B0600070205080204" pitchFamily="34" charset="-128"/>
              </a:rPr>
              <a:t>’</a:t>
            </a:r>
            <a:r>
              <a:rPr lang="en-US" altLang="nl-NL" sz="1200" b="1" dirty="0">
                <a:ea typeface="ＭＳ Ｐゴシック" panose="020B0600070205080204" pitchFamily="34" charset="-128"/>
              </a:rPr>
              <a:t>s, </a:t>
            </a:r>
            <a:r>
              <a:rPr lang="en-US" altLang="nl-NL" sz="1200" b="1" dirty="0" err="1">
                <a:ea typeface="ＭＳ Ｐゴシック" panose="020B0600070205080204" pitchFamily="34" charset="-128"/>
              </a:rPr>
              <a:t>sportverenigingen</a:t>
            </a:r>
            <a:r>
              <a:rPr lang="en-US" altLang="nl-NL" sz="1200" b="1" dirty="0">
                <a:ea typeface="ＭＳ Ｐゴシック" panose="020B0600070205080204" pitchFamily="34" charset="-128"/>
              </a:rPr>
              <a:t>, </a:t>
            </a:r>
            <a:r>
              <a:rPr lang="en-US" altLang="nl-NL" sz="1200" b="1" dirty="0" err="1">
                <a:ea typeface="ＭＳ Ｐゴシック" panose="020B0600070205080204" pitchFamily="34" charset="-128"/>
              </a:rPr>
              <a:t>ouderenbonden</a:t>
            </a:r>
            <a:r>
              <a:rPr lang="en-US" altLang="nl-NL" sz="1200" b="1" dirty="0">
                <a:ea typeface="ＭＳ Ｐゴシック" panose="020B0600070205080204" pitchFamily="34" charset="-128"/>
              </a:rPr>
              <a:t>, </a:t>
            </a:r>
            <a:r>
              <a:rPr lang="en-US" altLang="nl-NL" sz="1200" b="1" dirty="0" err="1">
                <a:ea typeface="ＭＳ Ｐゴシック" panose="020B0600070205080204" pitchFamily="34" charset="-128"/>
              </a:rPr>
              <a:t>thuiszorginstellingen</a:t>
            </a:r>
            <a:r>
              <a:rPr lang="en-US" altLang="nl-NL" sz="1200" b="1" dirty="0">
                <a:ea typeface="ＭＳ Ｐゴシック" panose="020B0600070205080204" pitchFamily="34" charset="-128"/>
              </a:rPr>
              <a:t>, </a:t>
            </a:r>
            <a:r>
              <a:rPr lang="en-US" altLang="nl-NL" sz="1200" b="1" dirty="0" err="1">
                <a:ea typeface="ＭＳ Ｐゴシック" panose="020B0600070205080204" pitchFamily="34" charset="-128"/>
              </a:rPr>
              <a:t>buurthuizen</a:t>
            </a:r>
            <a:r>
              <a:rPr lang="en-US" altLang="nl-NL" sz="1200" b="1" dirty="0">
                <a:ea typeface="ＭＳ Ｐゴシック" panose="020B0600070205080204" pitchFamily="34" charset="-128"/>
              </a:rPr>
              <a:t> en </a:t>
            </a:r>
            <a:r>
              <a:rPr lang="en-US" altLang="nl-NL" sz="1200" b="1" dirty="0" err="1">
                <a:ea typeface="ＭＳ Ｐゴシック" panose="020B0600070205080204" pitchFamily="34" charset="-128"/>
              </a:rPr>
              <a:t>zwembaden</a:t>
            </a:r>
            <a:r>
              <a:rPr lang="en-US" altLang="nl-NL" sz="1200" b="1" dirty="0">
                <a:ea typeface="ＭＳ Ｐゴシック" panose="020B0600070205080204" pitchFamily="34" charset="-128"/>
              </a:rPr>
              <a:t> </a:t>
            </a:r>
            <a:r>
              <a:rPr lang="en-US" altLang="nl-NL" sz="1200" b="1" dirty="0" err="1">
                <a:ea typeface="ＭＳ Ｐゴシック" panose="020B0600070205080204" pitchFamily="34" charset="-128"/>
              </a:rPr>
              <a:t>bewegingsactiviteiten</a:t>
            </a:r>
            <a:r>
              <a:rPr lang="en-US" altLang="nl-NL" sz="1200" b="1" dirty="0">
                <a:ea typeface="ＭＳ Ｐゴシック" panose="020B0600070205080204" pitchFamily="34" charset="-128"/>
              </a:rPr>
              <a:t> </a:t>
            </a:r>
            <a:r>
              <a:rPr lang="en-US" altLang="nl-NL" sz="1200" b="1" dirty="0" err="1">
                <a:ea typeface="ＭＳ Ｐゴシック" panose="020B0600070205080204" pitchFamily="34" charset="-128"/>
              </a:rPr>
              <a:t>voor</a:t>
            </a:r>
            <a:r>
              <a:rPr lang="en-US" altLang="nl-NL" sz="1200" b="1" dirty="0">
                <a:ea typeface="ＭＳ Ｐゴシック" panose="020B0600070205080204" pitchFamily="34" charset="-128"/>
              </a:rPr>
              <a:t> </a:t>
            </a:r>
            <a:r>
              <a:rPr lang="en-US" altLang="nl-NL" sz="1200" b="1" dirty="0" err="1">
                <a:ea typeface="ＭＳ Ｐゴシック" panose="020B0600070205080204" pitchFamily="34" charset="-128"/>
              </a:rPr>
              <a:t>ouderen</a:t>
            </a:r>
            <a:r>
              <a:rPr lang="en-US" altLang="nl-NL" sz="1200" b="1" dirty="0">
                <a:ea typeface="ＭＳ Ｐゴシック" panose="020B0600070205080204" pitchFamily="34" charset="-128"/>
              </a:rPr>
              <a:t> (</a:t>
            </a:r>
            <a:r>
              <a:rPr lang="en-US" altLang="nl-NL" sz="1200" b="1" dirty="0" err="1">
                <a:ea typeface="ＭＳ Ｐゴシック" panose="020B0600070205080204" pitchFamily="34" charset="-128"/>
              </a:rPr>
              <a:t>MBvO</a:t>
            </a:r>
            <a:r>
              <a:rPr lang="en-US" altLang="nl-NL" sz="1200" b="1" dirty="0">
                <a:ea typeface="ＭＳ Ｐゴシック" panose="020B0600070205080204" pitchFamily="34" charset="-128"/>
              </a:rPr>
              <a:t>: Meer </a:t>
            </a:r>
            <a:r>
              <a:rPr lang="en-US" altLang="nl-NL" sz="1200" b="1" dirty="0" err="1">
                <a:ea typeface="ＭＳ Ｐゴシック" panose="020B0600070205080204" pitchFamily="34" charset="-128"/>
              </a:rPr>
              <a:t>Bewegen</a:t>
            </a:r>
            <a:r>
              <a:rPr lang="en-US" altLang="nl-NL" sz="1200" b="1" dirty="0">
                <a:ea typeface="ＭＳ Ｐゴシック" panose="020B0600070205080204" pitchFamily="34" charset="-128"/>
              </a:rPr>
              <a:t> </a:t>
            </a:r>
            <a:r>
              <a:rPr lang="en-US" altLang="nl-NL" sz="1200" b="1" dirty="0" err="1">
                <a:ea typeface="ＭＳ Ｐゴシック" panose="020B0600070205080204" pitchFamily="34" charset="-128"/>
              </a:rPr>
              <a:t>voor</a:t>
            </a:r>
            <a:r>
              <a:rPr lang="en-US" altLang="nl-NL" sz="1200" b="1" dirty="0">
                <a:ea typeface="ＭＳ Ｐゴシック" panose="020B0600070205080204" pitchFamily="34" charset="-128"/>
              </a:rPr>
              <a:t> </a:t>
            </a:r>
            <a:r>
              <a:rPr lang="en-US" altLang="nl-NL" sz="1200" b="1" dirty="0" err="1">
                <a:ea typeface="ＭＳ Ｐゴシック" panose="020B0600070205080204" pitchFamily="34" charset="-128"/>
              </a:rPr>
              <a:t>Ouderen</a:t>
            </a:r>
            <a:r>
              <a:rPr lang="en-US" altLang="nl-NL" sz="1200" b="1" dirty="0">
                <a:ea typeface="ＭＳ Ｐゴシック" panose="020B0600070205080204" pitchFamily="34" charset="-128"/>
              </a:rPr>
              <a:t>). </a:t>
            </a:r>
          </a:p>
          <a:p>
            <a:pPr marL="228600" indent="-228600">
              <a:lnSpc>
                <a:spcPct val="90000"/>
              </a:lnSpc>
            </a:pPr>
            <a:r>
              <a:rPr lang="en-US" altLang="nl-NL" sz="1200" i="1" dirty="0" err="1">
                <a:ea typeface="ＭＳ Ｐゴシック" panose="020B0600070205080204" pitchFamily="34" charset="-128"/>
              </a:rPr>
              <a:t>Noem</a:t>
            </a:r>
            <a:r>
              <a:rPr lang="en-US" altLang="nl-NL" sz="1200" i="1" dirty="0">
                <a:ea typeface="ＭＳ Ｐゴシック" panose="020B0600070205080204" pitchFamily="34" charset="-128"/>
              </a:rPr>
              <a:t> de </a:t>
            </a:r>
            <a:r>
              <a:rPr lang="en-US" altLang="nl-NL" sz="1200" i="1" dirty="0" err="1">
                <a:ea typeface="ＭＳ Ｐゴシック" panose="020B0600070205080204" pitchFamily="34" charset="-128"/>
              </a:rPr>
              <a:t>verschillende</a:t>
            </a:r>
            <a:r>
              <a:rPr lang="en-US" altLang="nl-NL" sz="1200" i="1" dirty="0">
                <a:ea typeface="ＭＳ Ｐゴシック" panose="020B0600070205080204" pitchFamily="34" charset="-128"/>
              </a:rPr>
              <a:t> </a:t>
            </a:r>
            <a:r>
              <a:rPr lang="en-US" altLang="nl-NL" sz="1200" i="1" dirty="0" err="1">
                <a:ea typeface="ＭＳ Ｐゴシック" panose="020B0600070205080204" pitchFamily="34" charset="-128"/>
              </a:rPr>
              <a:t>bewegingsactiviteiten</a:t>
            </a:r>
            <a:r>
              <a:rPr lang="en-US" altLang="nl-NL" sz="1200" i="1" dirty="0">
                <a:ea typeface="ＭＳ Ｐゴシック" panose="020B0600070205080204" pitchFamily="34" charset="-128"/>
              </a:rPr>
              <a:t> die in die </a:t>
            </a:r>
            <a:r>
              <a:rPr lang="en-US" altLang="nl-NL" sz="1200" i="1" dirty="0" err="1">
                <a:ea typeface="ＭＳ Ｐゴシック" panose="020B0600070205080204" pitchFamily="34" charset="-128"/>
              </a:rPr>
              <a:t>plaats</a:t>
            </a:r>
            <a:r>
              <a:rPr lang="en-US" altLang="nl-NL" sz="1200" i="1" dirty="0">
                <a:ea typeface="ＭＳ Ｐゴシック" panose="020B0600070205080204" pitchFamily="34" charset="-128"/>
              </a:rPr>
              <a:t> </a:t>
            </a:r>
            <a:r>
              <a:rPr lang="en-US" altLang="nl-NL" sz="1200" i="1" dirty="0" err="1">
                <a:ea typeface="ＭＳ Ｐゴシック" panose="020B0600070205080204" pitchFamily="34" charset="-128"/>
              </a:rPr>
              <a:t>worden</a:t>
            </a:r>
            <a:r>
              <a:rPr lang="en-US" altLang="nl-NL" sz="1200" i="1" dirty="0">
                <a:ea typeface="ＭＳ Ｐゴシック" panose="020B0600070205080204" pitchFamily="34" charset="-128"/>
              </a:rPr>
              <a:t> </a:t>
            </a:r>
            <a:r>
              <a:rPr lang="en-US" altLang="nl-NL" sz="1200" i="1" dirty="0" err="1">
                <a:ea typeface="ＭＳ Ｐゴシック" panose="020B0600070205080204" pitchFamily="34" charset="-128"/>
              </a:rPr>
              <a:t>aangeboden</a:t>
            </a:r>
            <a:r>
              <a:rPr lang="en-US" altLang="nl-NL" sz="1200" i="1" dirty="0">
                <a:ea typeface="ＭＳ Ｐゴシック" panose="020B0600070205080204" pitchFamily="34" charset="-128"/>
              </a:rPr>
              <a:t>!!</a:t>
            </a:r>
          </a:p>
          <a:p>
            <a:pPr marL="228600" indent="-228600">
              <a:lnSpc>
                <a:spcPct val="90000"/>
              </a:lnSpc>
            </a:pPr>
            <a:endParaRPr lang="en-US" altLang="nl-NL" sz="1200" i="1" dirty="0">
              <a:ea typeface="ＭＳ Ｐゴシック" panose="020B0600070205080204" pitchFamily="34" charset="-128"/>
            </a:endParaRPr>
          </a:p>
          <a:p>
            <a:pPr marL="228600" indent="-228600">
              <a:lnSpc>
                <a:spcPct val="90000"/>
              </a:lnSpc>
            </a:pPr>
            <a:r>
              <a:rPr lang="en-US" altLang="nl-NL" sz="1200" dirty="0">
                <a:ea typeface="ＭＳ Ｐゴシック" panose="020B0600070205080204" pitchFamily="34" charset="-128"/>
              </a:rPr>
              <a:t>Om nu </a:t>
            </a:r>
            <a:r>
              <a:rPr lang="en-US" altLang="nl-NL" sz="1200" dirty="0" err="1">
                <a:ea typeface="ＭＳ Ｐゴシック" panose="020B0600070205080204" pitchFamily="34" charset="-128"/>
              </a:rPr>
              <a:t>zelf</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te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ondervinden</a:t>
            </a:r>
            <a:r>
              <a:rPr lang="en-US" altLang="nl-NL" sz="1200" dirty="0">
                <a:ea typeface="ＭＳ Ｐゴシック" panose="020B0600070205080204" pitchFamily="34" charset="-128"/>
              </a:rPr>
              <a:t> hoe het is om de </a:t>
            </a:r>
            <a:r>
              <a:rPr lang="en-US" altLang="nl-NL" sz="1200" dirty="0" err="1">
                <a:ea typeface="ＭＳ Ｐゴシック" panose="020B0600070205080204" pitchFamily="34" charset="-128"/>
              </a:rPr>
              <a:t>rikketik</a:t>
            </a:r>
            <a:r>
              <a:rPr lang="en-US" altLang="nl-NL" sz="1200" dirty="0">
                <a:ea typeface="ＭＳ Ｐゴシック" panose="020B0600070205080204" pitchFamily="34" charset="-128"/>
              </a:rPr>
              <a:t> wat </a:t>
            </a:r>
            <a:r>
              <a:rPr lang="en-US" altLang="nl-NL" sz="1200" dirty="0" err="1">
                <a:ea typeface="ＭＳ Ｐゴシック" panose="020B0600070205080204" pitchFamily="34" charset="-128"/>
              </a:rPr>
              <a:t>sneller</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te</a:t>
            </a:r>
            <a:r>
              <a:rPr lang="en-US" altLang="nl-NL" sz="1200" dirty="0">
                <a:ea typeface="ＭＳ Ｐゴシック" panose="020B0600070205080204" pitchFamily="34" charset="-128"/>
              </a:rPr>
              <a:t> laten </a:t>
            </a:r>
            <a:r>
              <a:rPr lang="en-US" altLang="nl-NL" sz="1200" dirty="0" err="1">
                <a:ea typeface="ＭＳ Ｐゴシック" panose="020B0600070205080204" pitchFamily="34" charset="-128"/>
              </a:rPr>
              <a:t>pompen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gaan</a:t>
            </a:r>
            <a:r>
              <a:rPr lang="en-US" altLang="nl-NL" sz="1200" dirty="0">
                <a:ea typeface="ＭＳ Ｐゴシック" panose="020B0600070205080204" pitchFamily="34" charset="-128"/>
              </a:rPr>
              <a:t> we nu met </a:t>
            </a:r>
            <a:r>
              <a:rPr lang="en-US" altLang="nl-NL" sz="1200" dirty="0" err="1">
                <a:ea typeface="ＭＳ Ｐゴシック" panose="020B0600070205080204" pitchFamily="34" charset="-128"/>
              </a:rPr>
              <a:t>zijn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allen</a:t>
            </a:r>
            <a:r>
              <a:rPr lang="en-US" altLang="nl-NL" sz="1200" dirty="0">
                <a:ea typeface="ＭＳ Ｐゴシック" panose="020B0600070205080204" pitchFamily="34" charset="-128"/>
              </a:rPr>
              <a:t> 2 </a:t>
            </a:r>
            <a:r>
              <a:rPr lang="en-US" altLang="nl-NL" sz="1200" dirty="0" err="1">
                <a:ea typeface="ＭＳ Ｐゴシック" panose="020B0600070205080204" pitchFamily="34" charset="-128"/>
              </a:rPr>
              <a:t>beweegoefeningen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doen</a:t>
            </a:r>
            <a:r>
              <a:rPr lang="en-US" altLang="nl-NL" sz="1200" dirty="0">
                <a:ea typeface="ＭＳ Ｐゴシック" panose="020B0600070205080204" pitchFamily="34" charset="-128"/>
              </a:rPr>
              <a:t>:</a:t>
            </a:r>
          </a:p>
          <a:p>
            <a:pPr marL="228600" indent="-228600">
              <a:lnSpc>
                <a:spcPct val="90000"/>
              </a:lnSpc>
              <a:buFontTx/>
              <a:buAutoNum type="arabicParenR"/>
            </a:pPr>
            <a:r>
              <a:rPr lang="en-US" altLang="nl-NL" sz="1200" dirty="0">
                <a:ea typeface="ＭＳ Ｐゴシック" panose="020B0600070205080204" pitchFamily="34" charset="-128"/>
              </a:rPr>
              <a:t>Om </a:t>
            </a:r>
            <a:r>
              <a:rPr lang="en-US" altLang="nl-NL" sz="1200" dirty="0" err="1">
                <a:ea typeface="ＭＳ Ｐゴシック" panose="020B0600070205080204" pitchFamily="34" charset="-128"/>
              </a:rPr>
              <a:t>onze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heupen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te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verstevigen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gaan</a:t>
            </a:r>
            <a:r>
              <a:rPr lang="en-US" altLang="nl-NL" sz="1200" dirty="0">
                <a:ea typeface="ＭＳ Ｐゴシック" panose="020B0600070205080204" pitchFamily="34" charset="-128"/>
              </a:rPr>
              <a:t> we de </a:t>
            </a:r>
            <a:r>
              <a:rPr lang="en-US" altLang="nl-NL" sz="1200" dirty="0" err="1">
                <a:ea typeface="ＭＳ Ｐゴシック" panose="020B0600070205080204" pitchFamily="34" charset="-128"/>
              </a:rPr>
              <a:t>volgende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oefening</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doen:ga</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allemaal</a:t>
            </a:r>
            <a:r>
              <a:rPr lang="en-US" altLang="nl-NL" sz="1200" dirty="0">
                <a:ea typeface="ＭＳ Ｐゴシック" panose="020B0600070205080204" pitchFamily="34" charset="-128"/>
              </a:rPr>
              <a:t> achter </a:t>
            </a:r>
            <a:r>
              <a:rPr lang="en-US" altLang="nl-NL" sz="1200" dirty="0" err="1">
                <a:ea typeface="ＭＳ Ｐゴシック" panose="020B0600070205080204" pitchFamily="34" charset="-128"/>
              </a:rPr>
              <a:t>uw</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stoel</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staan</a:t>
            </a:r>
            <a:r>
              <a:rPr lang="en-US" altLang="nl-NL" sz="1200" dirty="0">
                <a:ea typeface="ＭＳ Ｐゴシック" panose="020B0600070205080204" pitchFamily="34" charset="-128"/>
              </a:rPr>
              <a:t> en </a:t>
            </a:r>
            <a:r>
              <a:rPr lang="en-US" altLang="nl-NL" sz="1200" dirty="0" err="1">
                <a:ea typeface="ＭＳ Ｐゴシック" panose="020B0600070205080204" pitchFamily="34" charset="-128"/>
              </a:rPr>
              <a:t>houd</a:t>
            </a:r>
            <a:r>
              <a:rPr lang="en-US" altLang="nl-NL" sz="1200" dirty="0">
                <a:ea typeface="ＭＳ Ｐゴシック" panose="020B0600070205080204" pitchFamily="34" charset="-128"/>
              </a:rPr>
              <a:t> de </a:t>
            </a:r>
            <a:r>
              <a:rPr lang="en-US" altLang="nl-NL" sz="1200" dirty="0" err="1">
                <a:ea typeface="ＭＳ Ｐゴシック" panose="020B0600070205080204" pitchFamily="34" charset="-128"/>
              </a:rPr>
              <a:t>leuning</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stevig</a:t>
            </a:r>
            <a:r>
              <a:rPr lang="en-US" altLang="nl-NL" sz="1200" dirty="0">
                <a:ea typeface="ＭＳ Ｐゴシック" panose="020B0600070205080204" pitchFamily="34" charset="-128"/>
              </a:rPr>
              <a:t> vast. </a:t>
            </a:r>
            <a:r>
              <a:rPr lang="en-US" altLang="nl-NL" sz="1200" dirty="0" err="1">
                <a:ea typeface="ＭＳ Ｐゴシック" panose="020B0600070205080204" pitchFamily="34" charset="-128"/>
              </a:rPr>
              <a:t>Beweeg</a:t>
            </a:r>
            <a:r>
              <a:rPr lang="en-US" altLang="nl-NL" sz="1200" dirty="0">
                <a:ea typeface="ＭＳ Ｐゴシック" panose="020B0600070205080204" pitchFamily="34" charset="-128"/>
              </a:rPr>
              <a:t> 10x </a:t>
            </a:r>
            <a:r>
              <a:rPr lang="en-US" altLang="nl-NL" sz="1200" dirty="0" err="1">
                <a:ea typeface="ＭＳ Ｐゴシック" panose="020B0600070205080204" pitchFamily="34" charset="-128"/>
              </a:rPr>
              <a:t>uw</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rechterbeen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opzij</a:t>
            </a:r>
            <a:r>
              <a:rPr lang="en-US" altLang="nl-NL" sz="1200" dirty="0">
                <a:ea typeface="ＭＳ Ｐゴシック" panose="020B0600070205080204" pitchFamily="34" charset="-128"/>
              </a:rPr>
              <a:t> en doe </a:t>
            </a:r>
            <a:r>
              <a:rPr lang="en-US" altLang="nl-NL" sz="1200" dirty="0" err="1">
                <a:ea typeface="ＭＳ Ｐゴシック" panose="020B0600070205080204" pitchFamily="34" charset="-128"/>
              </a:rPr>
              <a:t>dat</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daarna</a:t>
            </a:r>
            <a:r>
              <a:rPr lang="en-US" altLang="nl-NL" sz="1200" dirty="0">
                <a:ea typeface="ＭＳ Ｐゴシック" panose="020B0600070205080204" pitchFamily="34" charset="-128"/>
              </a:rPr>
              <a:t> met </a:t>
            </a:r>
            <a:r>
              <a:rPr lang="en-US" altLang="nl-NL" sz="1200" dirty="0" err="1">
                <a:ea typeface="ＭＳ Ｐゴシック" panose="020B0600070205080204" pitchFamily="34" charset="-128"/>
              </a:rPr>
              <a:t>uw</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linkerbeen</a:t>
            </a:r>
            <a:r>
              <a:rPr lang="en-US" altLang="nl-NL" sz="1200" dirty="0">
                <a:ea typeface="ＭＳ Ｐゴシック" panose="020B0600070205080204" pitchFamily="34" charset="-128"/>
              </a:rPr>
              <a:t>.</a:t>
            </a:r>
          </a:p>
          <a:p>
            <a:pPr marL="228600" indent="-228600">
              <a:lnSpc>
                <a:spcPct val="90000"/>
              </a:lnSpc>
              <a:buFontTx/>
              <a:buAutoNum type="arabicParenR"/>
            </a:pPr>
            <a:r>
              <a:rPr lang="en-US" altLang="nl-NL" sz="1200" dirty="0">
                <a:ea typeface="ＭＳ Ｐゴシック" panose="020B0600070205080204" pitchFamily="34" charset="-128"/>
              </a:rPr>
              <a:t>Om </a:t>
            </a:r>
            <a:r>
              <a:rPr lang="en-US" altLang="nl-NL" sz="1200" dirty="0" err="1">
                <a:ea typeface="ＭＳ Ｐゴシック" panose="020B0600070205080204" pitchFamily="34" charset="-128"/>
              </a:rPr>
              <a:t>onze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kuitspieren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te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verstevigen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doen</a:t>
            </a:r>
            <a:r>
              <a:rPr lang="en-US" altLang="nl-NL" sz="1200" dirty="0">
                <a:ea typeface="ＭＳ Ｐゴシック" panose="020B0600070205080204" pitchFamily="34" charset="-128"/>
              </a:rPr>
              <a:t> we de </a:t>
            </a:r>
            <a:r>
              <a:rPr lang="en-US" altLang="nl-NL" sz="1200" dirty="0" err="1">
                <a:ea typeface="ＭＳ Ｐゴシック" panose="020B0600070205080204" pitchFamily="34" charset="-128"/>
              </a:rPr>
              <a:t>volgende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oefening</a:t>
            </a:r>
            <a:r>
              <a:rPr lang="en-US" altLang="nl-NL" sz="1200" dirty="0">
                <a:ea typeface="ＭＳ Ｐゴシック" panose="020B0600070205080204" pitchFamily="34" charset="-128"/>
              </a:rPr>
              <a:t>: we </a:t>
            </a:r>
            <a:r>
              <a:rPr lang="en-US" altLang="nl-NL" sz="1200" dirty="0" err="1">
                <a:ea typeface="ＭＳ Ｐゴシック" panose="020B0600070205080204" pitchFamily="34" charset="-128"/>
              </a:rPr>
              <a:t>staan</a:t>
            </a:r>
            <a:r>
              <a:rPr lang="en-US" altLang="nl-NL" sz="1200" dirty="0">
                <a:ea typeface="ＭＳ Ｐゴシック" panose="020B0600070205080204" pitchFamily="34" charset="-128"/>
              </a:rPr>
              <a:t> met </a:t>
            </a:r>
            <a:r>
              <a:rPr lang="en-US" altLang="nl-NL" sz="1200" dirty="0" err="1">
                <a:ea typeface="ＭＳ Ｐゴシック" panose="020B0600070205080204" pitchFamily="34" charset="-128"/>
              </a:rPr>
              <a:t>zijn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allen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recht</a:t>
            </a:r>
            <a:r>
              <a:rPr lang="en-US" altLang="nl-NL" sz="1200" dirty="0">
                <a:ea typeface="ＭＳ Ｐゴシック" panose="020B0600070205080204" pitchFamily="34" charset="-128"/>
              </a:rPr>
              <a:t> achter </a:t>
            </a:r>
            <a:r>
              <a:rPr lang="en-US" altLang="nl-NL" sz="1200" dirty="0" err="1">
                <a:ea typeface="ＭＳ Ｐゴシック" panose="020B0600070205080204" pitchFamily="34" charset="-128"/>
              </a:rPr>
              <a:t>onze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stoel</a:t>
            </a:r>
            <a:r>
              <a:rPr lang="en-US" altLang="nl-NL" sz="1200" dirty="0">
                <a:ea typeface="ＭＳ Ｐゴシック" panose="020B0600070205080204" pitchFamily="34" charset="-128"/>
              </a:rPr>
              <a:t> en </a:t>
            </a:r>
            <a:r>
              <a:rPr lang="en-US" altLang="nl-NL" sz="1200" dirty="0" err="1">
                <a:ea typeface="ＭＳ Ｐゴシック" panose="020B0600070205080204" pitchFamily="34" charset="-128"/>
              </a:rPr>
              <a:t>houden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ons</a:t>
            </a:r>
            <a:r>
              <a:rPr lang="en-US" altLang="nl-NL" sz="1200" dirty="0">
                <a:ea typeface="ＭＳ Ｐゴシック" panose="020B0600070205080204" pitchFamily="34" charset="-128"/>
              </a:rPr>
              <a:t> vast </a:t>
            </a:r>
            <a:r>
              <a:rPr lang="en-US" altLang="nl-NL" sz="1200" dirty="0" err="1">
                <a:ea typeface="ＭＳ Ｐゴシック" panose="020B0600070205080204" pitchFamily="34" charset="-128"/>
              </a:rPr>
              <a:t>aan</a:t>
            </a:r>
            <a:r>
              <a:rPr lang="en-US" altLang="nl-NL" sz="1200" dirty="0">
                <a:ea typeface="ＭＳ Ｐゴシック" panose="020B0600070205080204" pitchFamily="34" charset="-128"/>
              </a:rPr>
              <a:t> de </a:t>
            </a:r>
            <a:r>
              <a:rPr lang="en-US" altLang="nl-NL" sz="1200" dirty="0" err="1">
                <a:ea typeface="ＭＳ Ｐゴシック" panose="020B0600070205080204" pitchFamily="34" charset="-128"/>
              </a:rPr>
              <a:t>leuning</a:t>
            </a:r>
            <a:r>
              <a:rPr lang="en-US" altLang="nl-NL" sz="1200" dirty="0">
                <a:ea typeface="ＭＳ Ｐゴシック" panose="020B0600070205080204" pitchFamily="34" charset="-128"/>
              </a:rPr>
              <a:t>. We </a:t>
            </a:r>
            <a:r>
              <a:rPr lang="en-US" altLang="nl-NL" sz="1200" dirty="0" err="1">
                <a:ea typeface="ＭＳ Ｐゴシック" panose="020B0600070205080204" pitchFamily="34" charset="-128"/>
              </a:rPr>
              <a:t>gaan</a:t>
            </a:r>
            <a:r>
              <a:rPr lang="en-US" altLang="nl-NL" sz="1200" dirty="0">
                <a:ea typeface="ＭＳ Ｐゴシック" panose="020B0600070205080204" pitchFamily="34" charset="-128"/>
              </a:rPr>
              <a:t> nu </a:t>
            </a:r>
            <a:r>
              <a:rPr lang="en-US" altLang="nl-NL" sz="1200" dirty="0" err="1">
                <a:ea typeface="ＭＳ Ｐゴシック" panose="020B0600070205080204" pitchFamily="34" charset="-128"/>
              </a:rPr>
              <a:t>voorzichtig</a:t>
            </a:r>
            <a:r>
              <a:rPr lang="en-US" altLang="nl-NL" sz="1200" dirty="0">
                <a:ea typeface="ＭＳ Ｐゴシック" panose="020B0600070205080204" pitchFamily="34" charset="-128"/>
              </a:rPr>
              <a:t> op </a:t>
            </a:r>
            <a:r>
              <a:rPr lang="en-US" altLang="nl-NL" sz="1200" dirty="0" err="1">
                <a:ea typeface="ＭＳ Ｐゴシック" panose="020B0600070205080204" pitchFamily="34" charset="-128"/>
              </a:rPr>
              <a:t>onze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tenen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staan</a:t>
            </a:r>
            <a:r>
              <a:rPr lang="en-US" altLang="nl-NL" sz="1200" dirty="0">
                <a:ea typeface="ＭＳ Ｐゴシック" panose="020B0600070205080204" pitchFamily="34" charset="-128"/>
              </a:rPr>
              <a:t> en dan </a:t>
            </a:r>
            <a:r>
              <a:rPr lang="en-US" altLang="nl-NL" sz="1200" dirty="0" err="1">
                <a:ea typeface="ＭＳ Ｐゴシック" panose="020B0600070205080204" pitchFamily="34" charset="-128"/>
              </a:rPr>
              <a:t>weer</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terug</a:t>
            </a:r>
            <a:r>
              <a:rPr lang="en-US" altLang="nl-NL" sz="1200" dirty="0">
                <a:ea typeface="ＭＳ Ｐゴシック" panose="020B0600070205080204" pitchFamily="34" charset="-128"/>
              </a:rPr>
              <a:t> op </a:t>
            </a:r>
            <a:r>
              <a:rPr lang="en-US" altLang="nl-NL" sz="1200" dirty="0" err="1">
                <a:ea typeface="ＭＳ Ｐゴシック" panose="020B0600070205080204" pitchFamily="34" charset="-128"/>
              </a:rPr>
              <a:t>onze</a:t>
            </a:r>
            <a:r>
              <a:rPr lang="en-US" altLang="nl-NL" sz="1200" dirty="0">
                <a:ea typeface="ＭＳ Ｐゴシック" panose="020B0600070205080204" pitchFamily="34" charset="-128"/>
              </a:rPr>
              <a:t> hele </a:t>
            </a:r>
            <a:r>
              <a:rPr lang="en-US" altLang="nl-NL" sz="1200" dirty="0" err="1">
                <a:ea typeface="ＭＳ Ｐゴシック" panose="020B0600070205080204" pitchFamily="34" charset="-128"/>
              </a:rPr>
              <a:t>voet</a:t>
            </a:r>
            <a:r>
              <a:rPr lang="en-US" altLang="nl-NL" sz="1200" dirty="0">
                <a:ea typeface="ＭＳ Ｐゴシック" panose="020B0600070205080204" pitchFamily="34" charset="-128"/>
              </a:rPr>
              <a:t>. We </a:t>
            </a:r>
            <a:r>
              <a:rPr lang="en-US" altLang="nl-NL" sz="1200" dirty="0" err="1">
                <a:ea typeface="ＭＳ Ｐゴシック" panose="020B0600070205080204" pitchFamily="34" charset="-128"/>
              </a:rPr>
              <a:t>doen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dit</a:t>
            </a:r>
            <a:r>
              <a:rPr lang="en-US" altLang="nl-NL" sz="1200" dirty="0">
                <a:ea typeface="ＭＳ Ｐゴシック" panose="020B0600070205080204" pitchFamily="34" charset="-128"/>
              </a:rPr>
              <a:t> 10 x.</a:t>
            </a:r>
          </a:p>
          <a:p>
            <a:pPr marL="228600" indent="-228600">
              <a:lnSpc>
                <a:spcPct val="90000"/>
              </a:lnSpc>
            </a:pPr>
            <a:r>
              <a:rPr lang="en-US" altLang="nl-NL" sz="1200" i="1" dirty="0" err="1">
                <a:ea typeface="ＭＳ Ｐゴシック" panose="020B0600070205080204" pitchFamily="34" charset="-128"/>
              </a:rPr>
              <a:t>Noot</a:t>
            </a:r>
            <a:r>
              <a:rPr lang="en-US" altLang="nl-NL" sz="1200" dirty="0">
                <a:ea typeface="ＭＳ Ｐゴシック" panose="020B0600070205080204" pitchFamily="34" charset="-128"/>
              </a:rPr>
              <a:t>: </a:t>
            </a:r>
            <a:r>
              <a:rPr lang="en-US" altLang="nl-NL" sz="1200" b="1" dirty="0" err="1">
                <a:ea typeface="ＭＳ Ｐゴシック" panose="020B0600070205080204" pitchFamily="34" charset="-128"/>
              </a:rPr>
              <a:t>Voor</a:t>
            </a:r>
            <a:r>
              <a:rPr lang="en-US" altLang="nl-NL" sz="1200" b="1" dirty="0">
                <a:ea typeface="ＭＳ Ｐゴシック" panose="020B0600070205080204" pitchFamily="34" charset="-128"/>
              </a:rPr>
              <a:t> de minder </a:t>
            </a:r>
            <a:r>
              <a:rPr lang="en-US" altLang="nl-NL" sz="1200" b="1" dirty="0" err="1">
                <a:ea typeface="ＭＳ Ｐゴシック" panose="020B0600070205080204" pitchFamily="34" charset="-128"/>
              </a:rPr>
              <a:t>mobiele</a:t>
            </a:r>
            <a:r>
              <a:rPr lang="en-US" altLang="nl-NL" sz="1200" b="1" dirty="0">
                <a:ea typeface="ＭＳ Ｐゴシック" panose="020B0600070205080204" pitchFamily="34" charset="-128"/>
              </a:rPr>
              <a:t> </a:t>
            </a:r>
            <a:r>
              <a:rPr lang="en-US" altLang="nl-NL" sz="1200" b="1" dirty="0" err="1">
                <a:ea typeface="ＭＳ Ｐゴシック" panose="020B0600070205080204" pitchFamily="34" charset="-128"/>
              </a:rPr>
              <a:t>mensen</a:t>
            </a:r>
            <a:r>
              <a:rPr lang="en-US" altLang="nl-NL" sz="1200" b="1" dirty="0">
                <a:ea typeface="ＭＳ Ｐゴシック" panose="020B0600070205080204" pitchFamily="34" charset="-128"/>
              </a:rPr>
              <a:t> in de </a:t>
            </a:r>
            <a:r>
              <a:rPr lang="en-US" altLang="nl-NL" sz="1200" b="1" dirty="0" err="1">
                <a:ea typeface="ＭＳ Ｐゴシック" panose="020B0600070205080204" pitchFamily="34" charset="-128"/>
              </a:rPr>
              <a:t>zaal</a:t>
            </a:r>
            <a:r>
              <a:rPr lang="en-US" altLang="nl-NL" sz="1200" b="1" dirty="0">
                <a:ea typeface="ＭＳ Ｐゴシック" panose="020B0600070205080204" pitchFamily="34" charset="-128"/>
              </a:rPr>
              <a:t>:</a:t>
            </a:r>
            <a:r>
              <a:rPr lang="en-US" altLang="nl-NL" sz="1200" dirty="0">
                <a:ea typeface="ＭＳ Ｐゴシック" panose="020B0600070205080204" pitchFamily="34" charset="-128"/>
              </a:rPr>
              <a:t> ga in </a:t>
            </a:r>
            <a:r>
              <a:rPr lang="en-US" altLang="nl-NL" sz="1200" dirty="0" err="1">
                <a:ea typeface="ＭＳ Ｐゴシック" panose="020B0600070205080204" pitchFamily="34" charset="-128"/>
              </a:rPr>
              <a:t>een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kringetje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zitten</a:t>
            </a:r>
            <a:r>
              <a:rPr lang="en-US" altLang="nl-NL" sz="1200" dirty="0">
                <a:ea typeface="ＭＳ Ｐゴシック" panose="020B0600070205080204" pitchFamily="34" charset="-128"/>
              </a:rPr>
              <a:t> in </a:t>
            </a:r>
            <a:r>
              <a:rPr lang="en-US" altLang="nl-NL" sz="1200" dirty="0" err="1">
                <a:ea typeface="ＭＳ Ｐゴシック" panose="020B0600070205080204" pitchFamily="34" charset="-128"/>
              </a:rPr>
              <a:t>uw</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stoel</a:t>
            </a:r>
            <a:r>
              <a:rPr lang="en-US" altLang="nl-NL" sz="1200" dirty="0">
                <a:ea typeface="ＭＳ Ｐゴシック" panose="020B0600070205080204" pitchFamily="34" charset="-128"/>
              </a:rPr>
              <a:t> of </a:t>
            </a:r>
            <a:r>
              <a:rPr lang="en-US" altLang="nl-NL" sz="1200" dirty="0" err="1">
                <a:ea typeface="ＭＳ Ｐゴシック" panose="020B0600070205080204" pitchFamily="34" charset="-128"/>
              </a:rPr>
              <a:t>rolstoel</a:t>
            </a:r>
            <a:r>
              <a:rPr lang="en-US" altLang="nl-NL" sz="1200" dirty="0">
                <a:ea typeface="ＭＳ Ｐゴシック" panose="020B0600070205080204" pitchFamily="34" charset="-128"/>
              </a:rPr>
              <a:t> en </a:t>
            </a:r>
            <a:r>
              <a:rPr lang="en-US" altLang="nl-NL" sz="1200" dirty="0" err="1">
                <a:ea typeface="ＭＳ Ｐゴシック" panose="020B0600070205080204" pitchFamily="34" charset="-128"/>
              </a:rPr>
              <a:t>geef</a:t>
            </a:r>
            <a:r>
              <a:rPr lang="en-US" altLang="nl-NL" sz="1200" dirty="0">
                <a:ea typeface="ＭＳ Ｐゴシック" panose="020B0600070205080204" pitchFamily="34" charset="-128"/>
              </a:rPr>
              <a:t> zo </a:t>
            </a:r>
            <a:r>
              <a:rPr lang="en-US" altLang="nl-NL" sz="1200" dirty="0" err="1">
                <a:ea typeface="ＭＳ Ｐゴシック" panose="020B0600070205080204" pitchFamily="34" charset="-128"/>
              </a:rPr>
              <a:t>snel</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mogelijk</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een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grote</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bal</a:t>
            </a:r>
            <a:r>
              <a:rPr lang="en-US" altLang="nl-NL" sz="1200" dirty="0">
                <a:ea typeface="ＭＳ Ｐゴシック" panose="020B0600070205080204" pitchFamily="34" charset="-128"/>
              </a:rPr>
              <a:t> of </a:t>
            </a:r>
            <a:r>
              <a:rPr lang="en-US" altLang="nl-NL" sz="1200" dirty="0" err="1">
                <a:ea typeface="ＭＳ Ｐゴシック" panose="020B0600070205080204" pitchFamily="34" charset="-128"/>
              </a:rPr>
              <a:t>ballon</a:t>
            </a:r>
            <a:r>
              <a:rPr lang="en-US" altLang="nl-NL" sz="1200" dirty="0">
                <a:ea typeface="ＭＳ Ｐゴシック" panose="020B0600070205080204" pitchFamily="34" charset="-128"/>
              </a:rPr>
              <a:t> over </a:t>
            </a:r>
            <a:r>
              <a:rPr lang="en-US" altLang="nl-NL" sz="1200" dirty="0" err="1">
                <a:ea typeface="ＭＳ Ｐゴシック" panose="020B0600070205080204" pitchFamily="34" charset="-128"/>
              </a:rPr>
              <a:t>aan</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uw</a:t>
            </a:r>
            <a:r>
              <a:rPr lang="en-US" altLang="nl-NL" sz="1200" dirty="0">
                <a:ea typeface="ＭＳ Ｐゴシック" panose="020B0600070205080204" pitchFamily="34" charset="-128"/>
              </a:rPr>
              <a:t> </a:t>
            </a:r>
            <a:r>
              <a:rPr lang="en-US" altLang="nl-NL" sz="1200" dirty="0" err="1">
                <a:ea typeface="ＭＳ Ｐゴシック" panose="020B0600070205080204" pitchFamily="34" charset="-128"/>
              </a:rPr>
              <a:t>buurvrouw</a:t>
            </a:r>
            <a:r>
              <a:rPr lang="en-US" altLang="nl-NL" sz="1200" dirty="0">
                <a:ea typeface="ＭＳ Ｐゴシック" panose="020B0600070205080204" pitchFamily="34" charset="-128"/>
              </a:rPr>
              <a:t>!</a:t>
            </a:r>
          </a:p>
          <a:p>
            <a:endParaRPr lang="nl-NL" dirty="0"/>
          </a:p>
        </p:txBody>
      </p:sp>
      <p:sp>
        <p:nvSpPr>
          <p:cNvPr id="4" name="Tijdelijke aanduiding voor dianummer 3"/>
          <p:cNvSpPr>
            <a:spLocks noGrp="1"/>
          </p:cNvSpPr>
          <p:nvPr>
            <p:ph type="sldNum" sz="quarter" idx="5"/>
          </p:nvPr>
        </p:nvSpPr>
        <p:spPr/>
        <p:txBody>
          <a:bodyPr/>
          <a:lstStyle/>
          <a:p>
            <a:fld id="{FE785013-C613-4842-8BC9-F10EF9BB3D64}" type="slidenum">
              <a:rPr lang="nl-NL" smtClean="0"/>
              <a:t>18</a:t>
            </a:fld>
            <a:endParaRPr lang="nl-NL"/>
          </a:p>
        </p:txBody>
      </p:sp>
    </p:spTree>
    <p:extLst>
      <p:ext uri="{BB962C8B-B14F-4D97-AF65-F5344CB8AC3E}">
        <p14:creationId xmlns:p14="http://schemas.microsoft.com/office/powerpoint/2010/main" val="277448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Son en Breugel is ervaring met “</a:t>
            </a:r>
            <a:r>
              <a:rPr lang="nl-NL" dirty="0" err="1"/>
              <a:t>Watchtocare</a:t>
            </a:r>
            <a:r>
              <a:rPr lang="nl-NL" dirty="0"/>
              <a:t>” voor een project “Samen Fit en Veilig”</a:t>
            </a:r>
          </a:p>
          <a:p>
            <a:pPr marL="171450" indent="-171450">
              <a:buFont typeface="Arial" panose="020B0604020202020204" pitchFamily="34" charset="0"/>
              <a:buChar char="•"/>
            </a:pPr>
            <a:r>
              <a:rPr lang="nl-NL" dirty="0"/>
              <a:t>Er zijn 3 telefoonnummers voor hulp aan gekoppeld</a:t>
            </a:r>
          </a:p>
          <a:p>
            <a:pPr marL="171450" indent="-171450">
              <a:buFont typeface="Arial" panose="020B0604020202020204" pitchFamily="34" charset="0"/>
              <a:buChar char="•"/>
            </a:pPr>
            <a:r>
              <a:rPr lang="nl-NL" dirty="0"/>
              <a:t>Bij een val is er contact via het horloge</a:t>
            </a:r>
          </a:p>
          <a:p>
            <a:pPr marL="171450" indent="-171450">
              <a:buFont typeface="Arial" panose="020B0604020202020204" pitchFamily="34" charset="0"/>
              <a:buChar char="•"/>
            </a:pPr>
            <a:r>
              <a:rPr lang="nl-NL" dirty="0"/>
              <a:t>Je kunt de gevoeligheid instellen. Iemand die golft zet de gevoeligheid dus heel laag, anders gaat ie </a:t>
            </a:r>
            <a:r>
              <a:rPr lang="nl-NL" dirty="0" err="1"/>
              <a:t>contactant</a:t>
            </a:r>
            <a:r>
              <a:rPr lang="nl-NL" dirty="0"/>
              <a:t> af.</a:t>
            </a:r>
          </a:p>
          <a:p>
            <a:pPr marL="171450" indent="-171450">
              <a:buFont typeface="Arial" panose="020B0604020202020204" pitchFamily="34" charset="0"/>
              <a:buChar char="•"/>
            </a:pPr>
            <a:r>
              <a:rPr lang="nl-NL" dirty="0"/>
              <a:t>Een deel van de gebruikers vindt hem goed</a:t>
            </a:r>
          </a:p>
          <a:p>
            <a:pPr marL="171450" indent="-171450">
              <a:buFont typeface="Arial" panose="020B0604020202020204" pitchFamily="34" charset="0"/>
              <a:buChar char="•"/>
            </a:pPr>
            <a:r>
              <a:rPr lang="nl-NL" dirty="0"/>
              <a:t>Een deel vindt hem niet goed, vooral door het uiterlijk, nogal lomp</a:t>
            </a:r>
          </a:p>
          <a:p>
            <a:pPr marL="171450" indent="-171450">
              <a:buFont typeface="Arial" panose="020B0604020202020204" pitchFamily="34" charset="0"/>
              <a:buChar char="•"/>
            </a:pPr>
            <a:r>
              <a:rPr lang="nl-NL" dirty="0"/>
              <a:t>Conclusie in Son en Breugel is dat iedereen die het kan betalen eigenlijk het beste zelf op zoek kan gaan naar een horloge dat het meest bij de eigen wensen past,</a:t>
            </a:r>
          </a:p>
          <a:p>
            <a:pPr marL="171450" indent="-171450">
              <a:buFont typeface="Arial" panose="020B0604020202020204" pitchFamily="34" charset="0"/>
              <a:buChar char="•"/>
            </a:pPr>
            <a:r>
              <a:rPr lang="nl-NL" dirty="0"/>
              <a:t>Er zijn horloges die zelf kunnen bellen. Voor andere horloges is het nodig dat de telefoon binnen een bepaalde afstand van het horloge aanwezig is.</a:t>
            </a:r>
          </a:p>
        </p:txBody>
      </p:sp>
      <p:sp>
        <p:nvSpPr>
          <p:cNvPr id="4" name="Tijdelijke aanduiding voor dianummer 3"/>
          <p:cNvSpPr>
            <a:spLocks noGrp="1"/>
          </p:cNvSpPr>
          <p:nvPr>
            <p:ph type="sldNum" sz="quarter" idx="5"/>
          </p:nvPr>
        </p:nvSpPr>
        <p:spPr/>
        <p:txBody>
          <a:bodyPr/>
          <a:lstStyle/>
          <a:p>
            <a:fld id="{FE785013-C613-4842-8BC9-F10EF9BB3D64}" type="slidenum">
              <a:rPr lang="nl-NL" smtClean="0"/>
              <a:t>21</a:t>
            </a:fld>
            <a:endParaRPr lang="nl-NL"/>
          </a:p>
        </p:txBody>
      </p:sp>
    </p:spTree>
    <p:extLst>
      <p:ext uri="{BB962C8B-B14F-4D97-AF65-F5344CB8AC3E}">
        <p14:creationId xmlns:p14="http://schemas.microsoft.com/office/powerpoint/2010/main" val="946424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mensen vinden het een prettig idee dat ze niet een hele dag alleen in huis liggen als er iets gebeurt door een val of acute ziekte.</a:t>
            </a:r>
          </a:p>
          <a:p>
            <a:r>
              <a:rPr lang="nl-NL" dirty="0"/>
              <a:t>Een telefooncirkel of whatsappgroep kunnen helpen.</a:t>
            </a:r>
          </a:p>
          <a:p>
            <a:endParaRPr lang="nl-NL" dirty="0"/>
          </a:p>
          <a:p>
            <a:pPr marL="171450" indent="-171450">
              <a:buFontTx/>
              <a:buChar char="-"/>
            </a:pPr>
            <a:r>
              <a:rPr lang="nl-NL" dirty="0"/>
              <a:t>Onderling afspraken maken wat je doet als iemand niet reageert</a:t>
            </a:r>
          </a:p>
          <a:p>
            <a:pPr marL="171450" indent="-171450">
              <a:buFontTx/>
              <a:buChar char="-"/>
            </a:pPr>
            <a:r>
              <a:rPr lang="nl-NL" dirty="0"/>
              <a:t>Liefst met 2 mensen naar binnen gaan.</a:t>
            </a:r>
          </a:p>
          <a:p>
            <a:pPr marL="171450" indent="-171450">
              <a:buFontTx/>
              <a:buChar char="-"/>
            </a:pPr>
            <a:endParaRPr lang="nl-NL" dirty="0"/>
          </a:p>
          <a:p>
            <a:pPr marL="0" indent="0">
              <a:buFontTx/>
              <a:buNone/>
            </a:pPr>
            <a:r>
              <a:rPr lang="nl-NL" b="0" i="0" dirty="0">
                <a:solidFill>
                  <a:srgbClr val="3A3A3A"/>
                </a:solidFill>
                <a:effectLst/>
                <a:highlight>
                  <a:srgbClr val="FFFFFF"/>
                </a:highlight>
                <a:latin typeface="Lato" panose="020F0502020204030203" pitchFamily="34" charset="0"/>
              </a:rPr>
              <a:t>In geval van nood kan de alarmknop worden ingedrukt en wordt er direct contact gelegd met:</a:t>
            </a:r>
          </a:p>
          <a:p>
            <a:pPr marL="171450" indent="-171450">
              <a:buFontTx/>
              <a:buChar char="-"/>
            </a:pPr>
            <a:r>
              <a:rPr lang="nl-NL" b="0" i="0" dirty="0">
                <a:solidFill>
                  <a:srgbClr val="3A3A3A"/>
                </a:solidFill>
                <a:effectLst/>
                <a:highlight>
                  <a:srgbClr val="FFFFFF"/>
                </a:highlight>
                <a:latin typeface="Lato" panose="020F0502020204030203" pitchFamily="34" charset="0"/>
              </a:rPr>
              <a:t>eigen contactpersonen</a:t>
            </a:r>
          </a:p>
          <a:p>
            <a:pPr marL="171450" indent="-171450">
              <a:buFontTx/>
              <a:buChar char="-"/>
            </a:pPr>
            <a:r>
              <a:rPr lang="nl-NL" b="0" i="0" dirty="0">
                <a:solidFill>
                  <a:srgbClr val="3A3A3A"/>
                </a:solidFill>
                <a:effectLst/>
                <a:highlight>
                  <a:srgbClr val="FFFFFF"/>
                </a:highlight>
                <a:latin typeface="Lato" panose="020F0502020204030203" pitchFamily="34" charset="0"/>
              </a:rPr>
              <a:t>of een </a:t>
            </a:r>
            <a:r>
              <a:rPr lang="nl-NL" b="0" i="0" u="none" strike="noStrike" dirty="0">
                <a:solidFill>
                  <a:srgbClr val="ED135D"/>
                </a:solidFill>
                <a:effectLst/>
                <a:highlight>
                  <a:srgbClr val="FFFFFF"/>
                </a:highlight>
                <a:latin typeface="Lato" panose="020F0502020204030203" pitchFamily="34" charset="0"/>
                <a:hlinkClick r:id="rId3"/>
              </a:rPr>
              <a:t>Alarm Meldkamer</a:t>
            </a:r>
            <a:r>
              <a:rPr lang="nl-NL" b="0" i="0" u="none" strike="noStrike" dirty="0">
                <a:solidFill>
                  <a:srgbClr val="3A3A3A"/>
                </a:solidFill>
                <a:effectLst/>
                <a:highlight>
                  <a:srgbClr val="FFFFFF"/>
                </a:highlight>
                <a:latin typeface="Lato" panose="020F0502020204030203" pitchFamily="34" charset="0"/>
              </a:rPr>
              <a:t> / zorgorganisatie. </a:t>
            </a:r>
            <a:r>
              <a:rPr lang="nl-NL" b="0" i="0" dirty="0">
                <a:solidFill>
                  <a:srgbClr val="3A3A3A"/>
                </a:solidFill>
                <a:effectLst/>
                <a:highlight>
                  <a:srgbClr val="FFFFFF"/>
                </a:highlight>
                <a:latin typeface="Lato" panose="020F0502020204030203" pitchFamily="34" charset="0"/>
              </a:rPr>
              <a:t>Deze is 24 uur per dag bereikbaar. </a:t>
            </a:r>
          </a:p>
          <a:p>
            <a:pPr marL="171450" indent="-171450">
              <a:buFontTx/>
              <a:buChar char="-"/>
            </a:pPr>
            <a:r>
              <a:rPr lang="nl-NL" b="0" i="0" dirty="0">
                <a:solidFill>
                  <a:srgbClr val="3A3A3A"/>
                </a:solidFill>
                <a:effectLst/>
                <a:highlight>
                  <a:srgbClr val="FFFFFF"/>
                </a:highlight>
                <a:latin typeface="Lato" panose="020F0502020204030203" pitchFamily="34" charset="0"/>
              </a:rPr>
              <a:t>Het alarm werkt binnen en buiten, maar je moet wel binnen bereik van de ontvanger zijn.</a:t>
            </a:r>
          </a:p>
          <a:p>
            <a:pPr marL="171450" indent="-171450">
              <a:buFontTx/>
              <a:buChar char="-"/>
            </a:pPr>
            <a:r>
              <a:rPr lang="nl-NL" b="0" i="0" dirty="0">
                <a:solidFill>
                  <a:srgbClr val="3A3A3A"/>
                </a:solidFill>
                <a:effectLst/>
                <a:highlight>
                  <a:srgbClr val="FFFFFF"/>
                </a:highlight>
                <a:latin typeface="Lato" panose="020F0502020204030203" pitchFamily="34" charset="0"/>
              </a:rPr>
              <a:t>Als ketting of als armband. Je kunt niet altijd kiezen. Het kan afhankelijk zijn van de zorgorganisatie waar je je bij aansluit voor hulp.</a:t>
            </a:r>
          </a:p>
          <a:p>
            <a:pPr marL="171450" indent="-171450">
              <a:buFontTx/>
              <a:buChar char="-"/>
            </a:pPr>
            <a:r>
              <a:rPr lang="nl-NL" b="0" i="0" dirty="0">
                <a:solidFill>
                  <a:srgbClr val="3A3A3A"/>
                </a:solidFill>
                <a:effectLst/>
                <a:highlight>
                  <a:srgbClr val="FFFFFF"/>
                </a:highlight>
                <a:latin typeface="Lato" panose="020F0502020204030203" pitchFamily="34" charset="0"/>
              </a:rPr>
              <a:t>Er is meestal een sleutelkluisje nodig</a:t>
            </a:r>
            <a:endParaRPr lang="nl-NL" dirty="0"/>
          </a:p>
        </p:txBody>
      </p:sp>
      <p:sp>
        <p:nvSpPr>
          <p:cNvPr id="4" name="Tijdelijke aanduiding voor dianummer 3"/>
          <p:cNvSpPr>
            <a:spLocks noGrp="1"/>
          </p:cNvSpPr>
          <p:nvPr>
            <p:ph type="sldNum" sz="quarter" idx="5"/>
          </p:nvPr>
        </p:nvSpPr>
        <p:spPr/>
        <p:txBody>
          <a:bodyPr/>
          <a:lstStyle/>
          <a:p>
            <a:fld id="{FE785013-C613-4842-8BC9-F10EF9BB3D64}" type="slidenum">
              <a:rPr lang="nl-NL" smtClean="0"/>
              <a:t>22</a:t>
            </a:fld>
            <a:endParaRPr lang="nl-NL"/>
          </a:p>
        </p:txBody>
      </p:sp>
    </p:spTree>
    <p:extLst>
      <p:ext uri="{BB962C8B-B14F-4D97-AF65-F5344CB8AC3E}">
        <p14:creationId xmlns:p14="http://schemas.microsoft.com/office/powerpoint/2010/main" val="3177677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mensen vinden het een prettig idee dat ze niet een hele dag alleen in huis liggen als er iets gebeurt door een val of acute ziekte.</a:t>
            </a:r>
          </a:p>
          <a:p>
            <a:r>
              <a:rPr lang="nl-NL" dirty="0"/>
              <a:t>Een telefooncirkel of whatsappgroep kunnen helpen.</a:t>
            </a:r>
          </a:p>
          <a:p>
            <a:endParaRPr lang="nl-NL" dirty="0"/>
          </a:p>
          <a:p>
            <a:pPr marL="171450" indent="-171450">
              <a:buFontTx/>
              <a:buChar char="-"/>
            </a:pPr>
            <a:r>
              <a:rPr lang="nl-NL" dirty="0"/>
              <a:t>Onderling afspraken maken wat je doet als iemand niet reageert</a:t>
            </a:r>
          </a:p>
          <a:p>
            <a:pPr marL="171450" indent="-171450">
              <a:buFontTx/>
              <a:buChar char="-"/>
            </a:pPr>
            <a:r>
              <a:rPr lang="nl-NL" dirty="0"/>
              <a:t>Liefst met 2 mensen naar binnen gaan.</a:t>
            </a:r>
          </a:p>
        </p:txBody>
      </p:sp>
      <p:sp>
        <p:nvSpPr>
          <p:cNvPr id="4" name="Tijdelijke aanduiding voor dianummer 3"/>
          <p:cNvSpPr>
            <a:spLocks noGrp="1"/>
          </p:cNvSpPr>
          <p:nvPr>
            <p:ph type="sldNum" sz="quarter" idx="5"/>
          </p:nvPr>
        </p:nvSpPr>
        <p:spPr/>
        <p:txBody>
          <a:bodyPr/>
          <a:lstStyle/>
          <a:p>
            <a:fld id="{FE785013-C613-4842-8BC9-F10EF9BB3D64}" type="slidenum">
              <a:rPr lang="nl-NL" smtClean="0"/>
              <a:t>23</a:t>
            </a:fld>
            <a:endParaRPr lang="nl-NL"/>
          </a:p>
        </p:txBody>
      </p:sp>
    </p:spTree>
    <p:extLst>
      <p:ext uri="{BB962C8B-B14F-4D97-AF65-F5344CB8AC3E}">
        <p14:creationId xmlns:p14="http://schemas.microsoft.com/office/powerpoint/2010/main" val="216003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Seniorweb: kan je lid van worden. Praktische uitleg, online trainingen en persoonlijke hulp bij gebruik computer, laptop, telefoon, e-reader</a:t>
            </a:r>
          </a:p>
          <a:p>
            <a:pPr marL="171450" indent="-171450">
              <a:buFont typeface="Arial" panose="020B0604020202020204" pitchFamily="34" charset="0"/>
              <a:buChar char="•"/>
            </a:pPr>
            <a:r>
              <a:rPr lang="nl-NL" dirty="0"/>
              <a:t>Klik en Tik: oefenprogramma dat uitlegt hoe de computer en internet werkt. Meestal met een vorm van persoonlijke begeleiding.</a:t>
            </a:r>
          </a:p>
          <a:p>
            <a:pPr marL="171450" indent="-171450">
              <a:buFont typeface="Arial" panose="020B0604020202020204" pitchFamily="34" charset="0"/>
              <a:buChar char="•"/>
            </a:pPr>
            <a:r>
              <a:rPr lang="nl-NL" dirty="0"/>
              <a:t>Student aan huis: Hulp als digitale apparaten niet  goed werken (landelijk). Kosten: 10 euro  voorfietskosten en 11,50 euro per kwartier. Minimaal 30 minuten, abonnement is mogelijk.</a:t>
            </a:r>
          </a:p>
        </p:txBody>
      </p:sp>
      <p:sp>
        <p:nvSpPr>
          <p:cNvPr id="4" name="Tijdelijke aanduiding voor dianummer 3"/>
          <p:cNvSpPr>
            <a:spLocks noGrp="1"/>
          </p:cNvSpPr>
          <p:nvPr>
            <p:ph type="sldNum" sz="quarter" idx="5"/>
          </p:nvPr>
        </p:nvSpPr>
        <p:spPr/>
        <p:txBody>
          <a:bodyPr/>
          <a:lstStyle/>
          <a:p>
            <a:fld id="{FE785013-C613-4842-8BC9-F10EF9BB3D64}" type="slidenum">
              <a:rPr lang="nl-NL" smtClean="0"/>
              <a:t>33</a:t>
            </a:fld>
            <a:endParaRPr lang="nl-NL"/>
          </a:p>
        </p:txBody>
      </p:sp>
    </p:spTree>
    <p:extLst>
      <p:ext uri="{BB962C8B-B14F-4D97-AF65-F5344CB8AC3E}">
        <p14:creationId xmlns:p14="http://schemas.microsoft.com/office/powerpoint/2010/main" val="2449204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Prevalence of </a:t>
            </a:r>
            <a:r>
              <a:rPr lang="nl-NL" dirty="0" err="1"/>
              <a:t>Undernutrition</a:t>
            </a:r>
            <a:r>
              <a:rPr lang="nl-NL" dirty="0"/>
              <a:t> in Community-</a:t>
            </a:r>
            <a:r>
              <a:rPr lang="nl-NL" dirty="0" err="1"/>
              <a:t>Dwelling</a:t>
            </a:r>
            <a:r>
              <a:rPr lang="nl-NL" dirty="0"/>
              <a:t> </a:t>
            </a:r>
            <a:r>
              <a:rPr lang="nl-NL" dirty="0" err="1"/>
              <a:t>Older</a:t>
            </a:r>
            <a:r>
              <a:rPr lang="nl-NL" dirty="0"/>
              <a:t> </a:t>
            </a:r>
            <a:r>
              <a:rPr lang="nl-NL" dirty="0" err="1"/>
              <a:t>Adults</a:t>
            </a:r>
            <a:r>
              <a:rPr lang="nl-NL" dirty="0"/>
              <a:t> in The Netherlands: Application of </a:t>
            </a:r>
            <a:r>
              <a:rPr lang="nl-NL" dirty="0" err="1"/>
              <a:t>the</a:t>
            </a:r>
            <a:r>
              <a:rPr lang="nl-NL" dirty="0"/>
              <a:t> SNAQ65+ Screening Tool </a:t>
            </a:r>
            <a:r>
              <a:rPr lang="nl-NL" dirty="0" err="1"/>
              <a:t>and</a:t>
            </a:r>
            <a:r>
              <a:rPr lang="nl-NL" dirty="0"/>
              <a:t> GLIM Consensus Criteria Yaren </a:t>
            </a:r>
            <a:r>
              <a:rPr lang="nl-NL" dirty="0" err="1"/>
              <a:t>Zügül</a:t>
            </a:r>
            <a:r>
              <a:rPr lang="nl-NL" dirty="0"/>
              <a:t> 1 , Caroline van Rossum 2 </a:t>
            </a:r>
            <a:r>
              <a:rPr lang="nl-NL" dirty="0" err="1"/>
              <a:t>and</a:t>
            </a:r>
            <a:r>
              <a:rPr lang="nl-NL" dirty="0"/>
              <a:t> Marjolein Visser 1; 2023</a:t>
            </a:r>
          </a:p>
          <a:p>
            <a:endParaRPr lang="nl-NL" dirty="0"/>
          </a:p>
          <a:p>
            <a:r>
              <a:rPr lang="nl-NL" dirty="0"/>
              <a:t>Aandacht gaat vaak uit naar overgewicht, bij ouderen is er echter ook een risico op ondergewicht.</a:t>
            </a:r>
          </a:p>
          <a:p>
            <a:r>
              <a:rPr lang="nl-NL" dirty="0"/>
              <a:t>Ondervoeding ontstaat als iemand een tijdje minder eet en drinkt dan nodig is om gezond te blijven. Mensen hebben dit zelf vaak niet door.</a:t>
            </a:r>
          </a:p>
          <a:p>
            <a:endParaRPr lang="nl-NL" dirty="0"/>
          </a:p>
          <a:p>
            <a:r>
              <a:rPr lang="nl-NL" dirty="0"/>
              <a:t>Meer risico bij:</a:t>
            </a:r>
          </a:p>
          <a:p>
            <a:pPr marL="171450" indent="-171450">
              <a:buFontTx/>
              <a:buChar char="-"/>
            </a:pPr>
            <a:r>
              <a:rPr lang="nl-NL" dirty="0"/>
              <a:t>Toename leeftijd</a:t>
            </a:r>
          </a:p>
          <a:p>
            <a:pPr marL="171450" indent="-171450">
              <a:buFontTx/>
              <a:buChar char="-"/>
            </a:pPr>
            <a:r>
              <a:rPr lang="nl-NL" dirty="0"/>
              <a:t>Meer onderliggende problemen</a:t>
            </a:r>
          </a:p>
          <a:p>
            <a:pPr marL="171450" indent="-171450">
              <a:buFontTx/>
              <a:buChar char="-"/>
            </a:pPr>
            <a:r>
              <a:rPr lang="nl-NL" dirty="0"/>
              <a:t>Vrouwen lopen iets meer risico dan mannen</a:t>
            </a:r>
          </a:p>
        </p:txBody>
      </p:sp>
      <p:sp>
        <p:nvSpPr>
          <p:cNvPr id="4" name="Tijdelijke aanduiding voor dianummer 3"/>
          <p:cNvSpPr>
            <a:spLocks noGrp="1"/>
          </p:cNvSpPr>
          <p:nvPr>
            <p:ph type="sldNum" sz="quarter" idx="5"/>
          </p:nvPr>
        </p:nvSpPr>
        <p:spPr/>
        <p:txBody>
          <a:bodyPr/>
          <a:lstStyle/>
          <a:p>
            <a:fld id="{0294EE6C-97DB-4441-8C67-1DBEAC3204B0}" type="slidenum">
              <a:rPr lang="nl-NL" smtClean="0"/>
              <a:t>36</a:t>
            </a:fld>
            <a:endParaRPr lang="nl-NL"/>
          </a:p>
        </p:txBody>
      </p:sp>
    </p:spTree>
    <p:extLst>
      <p:ext uri="{BB962C8B-B14F-4D97-AF65-F5344CB8AC3E}">
        <p14:creationId xmlns:p14="http://schemas.microsoft.com/office/powerpoint/2010/main" val="4181689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Gewichtsverlies betekent ook verlies van spiermassa, die moet je als je ouder wordt juist proberen te behouden. Het is belangrijk om te kunnen bewegen, een goede conditie te houden en je evenwicht te kunnen bewaren.</a:t>
            </a:r>
          </a:p>
          <a:p>
            <a:endParaRPr lang="nl-NL" dirty="0"/>
          </a:p>
          <a:p>
            <a:r>
              <a:rPr lang="nl-NL" dirty="0"/>
              <a:t>Het is altijd goed om ongewild gewichtsverlies met je huisarts te bespreken. Er kan sprake zijn van een onderliggende ziekte.</a:t>
            </a:r>
          </a:p>
        </p:txBody>
      </p:sp>
      <p:sp>
        <p:nvSpPr>
          <p:cNvPr id="4" name="Tijdelijke aanduiding voor dianummer 3"/>
          <p:cNvSpPr>
            <a:spLocks noGrp="1"/>
          </p:cNvSpPr>
          <p:nvPr>
            <p:ph type="sldNum" sz="quarter" idx="5"/>
          </p:nvPr>
        </p:nvSpPr>
        <p:spPr/>
        <p:txBody>
          <a:bodyPr/>
          <a:lstStyle/>
          <a:p>
            <a:fld id="{0294EE6C-97DB-4441-8C67-1DBEAC3204B0}" type="slidenum">
              <a:rPr lang="nl-NL" smtClean="0"/>
              <a:t>37</a:t>
            </a:fld>
            <a:endParaRPr lang="nl-NL"/>
          </a:p>
        </p:txBody>
      </p:sp>
    </p:spTree>
    <p:extLst>
      <p:ext uri="{BB962C8B-B14F-4D97-AF65-F5344CB8AC3E}">
        <p14:creationId xmlns:p14="http://schemas.microsoft.com/office/powerpoint/2010/main" val="2230857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E1FB-C093-C94F-93CA-DD50CF888431}"/>
              </a:ext>
            </a:extLst>
          </p:cNvPr>
          <p:cNvSpPr>
            <a:spLocks noGrp="1"/>
          </p:cNvSpPr>
          <p:nvPr>
            <p:ph type="ctrTitle"/>
          </p:nvPr>
        </p:nvSpPr>
        <p:spPr>
          <a:xfrm>
            <a:off x="1524000" y="1396313"/>
            <a:ext cx="9144000" cy="2113649"/>
          </a:xfrm>
        </p:spPr>
        <p:txBody>
          <a:bodyPr anchor="b"/>
          <a:lstStyle>
            <a:lvl1pPr algn="ctr">
              <a:defRPr sz="6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endParaRPr lang="nl-NL" dirty="0"/>
          </a:p>
        </p:txBody>
      </p:sp>
      <p:sp>
        <p:nvSpPr>
          <p:cNvPr id="3" name="Subtitle 2">
            <a:extLst>
              <a:ext uri="{FF2B5EF4-FFF2-40B4-BE49-F238E27FC236}">
                <a16:creationId xmlns:a16="http://schemas.microsoft.com/office/drawing/2014/main" id="{A36ED5A2-815F-E348-BE29-43CC87409F76}"/>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Date Placeholder 3">
            <a:extLst>
              <a:ext uri="{FF2B5EF4-FFF2-40B4-BE49-F238E27FC236}">
                <a16:creationId xmlns:a16="http://schemas.microsoft.com/office/drawing/2014/main" id="{1DCF847E-2393-B24C-A8F8-6E90C872AB92}"/>
              </a:ext>
            </a:extLst>
          </p:cNvPr>
          <p:cNvSpPr>
            <a:spLocks noGrp="1"/>
          </p:cNvSpPr>
          <p:nvPr>
            <p:ph type="dt" sz="half" idx="10"/>
          </p:nvPr>
        </p:nvSpPr>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CEE77E40-3412-2043-8751-ECAB75A7B3F6}" type="datetimeFigureOut">
              <a:rPr lang="nl-NL" smtClean="0"/>
              <a:pPr/>
              <a:t>7-10-2024</a:t>
            </a:fld>
            <a:endParaRPr lang="nl-NL" dirty="0"/>
          </a:p>
        </p:txBody>
      </p:sp>
      <p:sp>
        <p:nvSpPr>
          <p:cNvPr id="5" name="Footer Placeholder 4">
            <a:extLst>
              <a:ext uri="{FF2B5EF4-FFF2-40B4-BE49-F238E27FC236}">
                <a16:creationId xmlns:a16="http://schemas.microsoft.com/office/drawing/2014/main" id="{0C6BD375-8AFA-5B4B-828F-595128FA84D8}"/>
              </a:ext>
            </a:extLst>
          </p:cNvPr>
          <p:cNvSpPr>
            <a:spLocks noGrp="1"/>
          </p:cNvSpPr>
          <p:nvPr>
            <p:ph type="ftr" sz="quarter" idx="11"/>
          </p:nvPr>
        </p:nvSpPr>
        <p:spPr/>
        <p:txBody>
          <a:bodyPr/>
          <a:lstStyle>
            <a:lvl1pP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l-NL" dirty="0"/>
          </a:p>
        </p:txBody>
      </p:sp>
      <p:sp>
        <p:nvSpPr>
          <p:cNvPr id="6" name="Slide Number Placeholder 5">
            <a:extLst>
              <a:ext uri="{FF2B5EF4-FFF2-40B4-BE49-F238E27FC236}">
                <a16:creationId xmlns:a16="http://schemas.microsoft.com/office/drawing/2014/main" id="{1975427A-736E-BC40-8BDF-666B7E0FA054}"/>
              </a:ext>
            </a:extLst>
          </p:cNvPr>
          <p:cNvSpPr>
            <a:spLocks noGrp="1"/>
          </p:cNvSpPr>
          <p:nvPr>
            <p:ph type="sldNum" sz="quarter" idx="12"/>
          </p:nvPr>
        </p:nvSpPr>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9FA4CA3A-EBEE-0048-BDAC-00A563B903DA}" type="slidenum">
              <a:rPr lang="nl-NL" smtClean="0"/>
              <a:pPr/>
              <a:t>‹nr.›</a:t>
            </a:fld>
            <a:endParaRPr lang="nl-NL" dirty="0"/>
          </a:p>
        </p:txBody>
      </p:sp>
    </p:spTree>
    <p:extLst>
      <p:ext uri="{BB962C8B-B14F-4D97-AF65-F5344CB8AC3E}">
        <p14:creationId xmlns:p14="http://schemas.microsoft.com/office/powerpoint/2010/main" val="378150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met bij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089483-DB6B-7145-AAE3-0F5F49AA7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4">
            <a:extLst>
              <a:ext uri="{FF2B5EF4-FFF2-40B4-BE49-F238E27FC236}">
                <a16:creationId xmlns:a16="http://schemas.microsoft.com/office/drawing/2014/main" id="{4630D3DF-74BE-3E4E-9FD7-50F99C7E53BD}"/>
              </a:ext>
            </a:extLst>
          </p:cNvPr>
          <p:cNvSpPr>
            <a:spLocks noGrp="1"/>
          </p:cNvSpPr>
          <p:nvPr>
            <p:ph type="dt" sz="half" idx="10"/>
          </p:nvPr>
        </p:nvSpPr>
        <p:spPr/>
        <p:txBody>
          <a:bodyPr/>
          <a:lstStyle/>
          <a:p>
            <a:fld id="{CEE77E40-3412-2043-8751-ECAB75A7B3F6}" type="datetimeFigureOut">
              <a:rPr lang="nl-NL" smtClean="0"/>
              <a:t>7-10-2024</a:t>
            </a:fld>
            <a:endParaRPr lang="nl-NL"/>
          </a:p>
        </p:txBody>
      </p:sp>
      <p:sp>
        <p:nvSpPr>
          <p:cNvPr id="6" name="Footer Placeholder 5">
            <a:extLst>
              <a:ext uri="{FF2B5EF4-FFF2-40B4-BE49-F238E27FC236}">
                <a16:creationId xmlns:a16="http://schemas.microsoft.com/office/drawing/2014/main" id="{E11F4E0C-F0D4-644A-AECD-A3704173AA2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30AD699-A4D6-9E4E-9C9D-8F7A63D123BF}"/>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3">
            <a:extLst>
              <a:ext uri="{FF2B5EF4-FFF2-40B4-BE49-F238E27FC236}">
                <a16:creationId xmlns:a16="http://schemas.microsoft.com/office/drawing/2014/main" id="{48D8700C-04ED-B544-9678-F166BE761ADE}"/>
              </a:ext>
            </a:extLst>
          </p:cNvPr>
          <p:cNvSpPr/>
          <p:nvPr userDrawn="1"/>
        </p:nvSpPr>
        <p:spPr>
          <a:xfrm>
            <a:off x="-4638671" y="-63661"/>
            <a:ext cx="10180166" cy="698532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71 w 10000"/>
              <a:gd name="connsiteY3" fmla="*/ 8699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32 w 10000"/>
              <a:gd name="connsiteY3" fmla="*/ 9120 h 10000"/>
              <a:gd name="connsiteX4" fmla="*/ 0 w 10000"/>
              <a:gd name="connsiteY4" fmla="*/ 10000 h 10000"/>
              <a:gd name="connsiteX0" fmla="*/ 0 w 10118"/>
              <a:gd name="connsiteY0" fmla="*/ 10018 h 10018"/>
              <a:gd name="connsiteX1" fmla="*/ 2000 w 10118"/>
              <a:gd name="connsiteY1" fmla="*/ 18 h 10018"/>
              <a:gd name="connsiteX2" fmla="*/ 10118 w 10118"/>
              <a:gd name="connsiteY2" fmla="*/ 0 h 10018"/>
              <a:gd name="connsiteX3" fmla="*/ 7932 w 10118"/>
              <a:gd name="connsiteY3" fmla="*/ 9138 h 10018"/>
              <a:gd name="connsiteX4" fmla="*/ 0 w 10118"/>
              <a:gd name="connsiteY4" fmla="*/ 10018 h 10018"/>
              <a:gd name="connsiteX0" fmla="*/ 0 w 8294"/>
              <a:gd name="connsiteY0" fmla="*/ 9120 h 9138"/>
              <a:gd name="connsiteX1" fmla="*/ 176 w 8294"/>
              <a:gd name="connsiteY1" fmla="*/ 18 h 9138"/>
              <a:gd name="connsiteX2" fmla="*/ 8294 w 8294"/>
              <a:gd name="connsiteY2" fmla="*/ 0 h 9138"/>
              <a:gd name="connsiteX3" fmla="*/ 6108 w 8294"/>
              <a:gd name="connsiteY3" fmla="*/ 9138 h 9138"/>
              <a:gd name="connsiteX4" fmla="*/ 0 w 8294"/>
              <a:gd name="connsiteY4" fmla="*/ 9120 h 9138"/>
              <a:gd name="connsiteX0" fmla="*/ 22 w 9809"/>
              <a:gd name="connsiteY0" fmla="*/ 10000 h 10000"/>
              <a:gd name="connsiteX1" fmla="*/ 21 w 9809"/>
              <a:gd name="connsiteY1" fmla="*/ 20 h 10000"/>
              <a:gd name="connsiteX2" fmla="*/ 9809 w 9809"/>
              <a:gd name="connsiteY2" fmla="*/ 0 h 10000"/>
              <a:gd name="connsiteX3" fmla="*/ 7173 w 9809"/>
              <a:gd name="connsiteY3" fmla="*/ 10000 h 10000"/>
              <a:gd name="connsiteX4" fmla="*/ 22 w 9809"/>
              <a:gd name="connsiteY4" fmla="*/ 10000 h 10000"/>
              <a:gd name="connsiteX0" fmla="*/ 0 w 10050"/>
              <a:gd name="connsiteY0" fmla="*/ 10020 h 10020"/>
              <a:gd name="connsiteX1" fmla="*/ 71 w 10050"/>
              <a:gd name="connsiteY1" fmla="*/ 20 h 10020"/>
              <a:gd name="connsiteX2" fmla="*/ 10050 w 10050"/>
              <a:gd name="connsiteY2" fmla="*/ 0 h 10020"/>
              <a:gd name="connsiteX3" fmla="*/ 7363 w 10050"/>
              <a:gd name="connsiteY3" fmla="*/ 10000 h 10020"/>
              <a:gd name="connsiteX4" fmla="*/ 0 w 10050"/>
              <a:gd name="connsiteY4" fmla="*/ 10020 h 10020"/>
              <a:gd name="connsiteX0" fmla="*/ 0 w 10050"/>
              <a:gd name="connsiteY0" fmla="*/ 10020 h 10020"/>
              <a:gd name="connsiteX1" fmla="*/ 2031 w 10050"/>
              <a:gd name="connsiteY1" fmla="*/ 1015 h 10020"/>
              <a:gd name="connsiteX2" fmla="*/ 10050 w 10050"/>
              <a:gd name="connsiteY2" fmla="*/ 0 h 10020"/>
              <a:gd name="connsiteX3" fmla="*/ 7363 w 10050"/>
              <a:gd name="connsiteY3" fmla="*/ 10000 h 10020"/>
              <a:gd name="connsiteX4" fmla="*/ 0 w 10050"/>
              <a:gd name="connsiteY4" fmla="*/ 10020 h 10020"/>
              <a:gd name="connsiteX0" fmla="*/ 0 w 10050"/>
              <a:gd name="connsiteY0" fmla="*/ 10020 h 10020"/>
              <a:gd name="connsiteX1" fmla="*/ 1291 w 10050"/>
              <a:gd name="connsiteY1" fmla="*/ 6 h 10020"/>
              <a:gd name="connsiteX2" fmla="*/ 10050 w 10050"/>
              <a:gd name="connsiteY2" fmla="*/ 0 h 10020"/>
              <a:gd name="connsiteX3" fmla="*/ 7363 w 10050"/>
              <a:gd name="connsiteY3" fmla="*/ 10000 h 10020"/>
              <a:gd name="connsiteX4" fmla="*/ 0 w 10050"/>
              <a:gd name="connsiteY4" fmla="*/ 10020 h 10020"/>
              <a:gd name="connsiteX0" fmla="*/ 988 w 8763"/>
              <a:gd name="connsiteY0" fmla="*/ 9077 h 10000"/>
              <a:gd name="connsiteX1" fmla="*/ 4 w 8763"/>
              <a:gd name="connsiteY1" fmla="*/ 6 h 10000"/>
              <a:gd name="connsiteX2" fmla="*/ 8763 w 8763"/>
              <a:gd name="connsiteY2" fmla="*/ 0 h 10000"/>
              <a:gd name="connsiteX3" fmla="*/ 6076 w 8763"/>
              <a:gd name="connsiteY3" fmla="*/ 10000 h 10000"/>
              <a:gd name="connsiteX4" fmla="*/ 988 w 8763"/>
              <a:gd name="connsiteY4" fmla="*/ 9077 h 10000"/>
              <a:gd name="connsiteX0" fmla="*/ 7 w 10021"/>
              <a:gd name="connsiteY0" fmla="*/ 10020 h 10020"/>
              <a:gd name="connsiteX1" fmla="*/ 26 w 10021"/>
              <a:gd name="connsiteY1" fmla="*/ 6 h 10020"/>
              <a:gd name="connsiteX2" fmla="*/ 10021 w 10021"/>
              <a:gd name="connsiteY2" fmla="*/ 0 h 10020"/>
              <a:gd name="connsiteX3" fmla="*/ 6955 w 10021"/>
              <a:gd name="connsiteY3" fmla="*/ 10000 h 10020"/>
              <a:gd name="connsiteX4" fmla="*/ 7 w 10021"/>
              <a:gd name="connsiteY4" fmla="*/ 10020 h 10020"/>
              <a:gd name="connsiteX0" fmla="*/ 14 w 10028"/>
              <a:gd name="connsiteY0" fmla="*/ 10020 h 10020"/>
              <a:gd name="connsiteX1" fmla="*/ 33 w 10028"/>
              <a:gd name="connsiteY1" fmla="*/ 6 h 10020"/>
              <a:gd name="connsiteX2" fmla="*/ 10028 w 10028"/>
              <a:gd name="connsiteY2" fmla="*/ 0 h 10020"/>
              <a:gd name="connsiteX3" fmla="*/ 6962 w 10028"/>
              <a:gd name="connsiteY3" fmla="*/ 10000 h 10020"/>
              <a:gd name="connsiteX4" fmla="*/ 14 w 10028"/>
              <a:gd name="connsiteY4" fmla="*/ 10020 h 10020"/>
              <a:gd name="connsiteX0" fmla="*/ 0 w 10014"/>
              <a:gd name="connsiteY0" fmla="*/ 10020 h 10020"/>
              <a:gd name="connsiteX1" fmla="*/ 19 w 10014"/>
              <a:gd name="connsiteY1" fmla="*/ 6 h 10020"/>
              <a:gd name="connsiteX2" fmla="*/ 10014 w 10014"/>
              <a:gd name="connsiteY2" fmla="*/ 0 h 10020"/>
              <a:gd name="connsiteX3" fmla="*/ 6948 w 10014"/>
              <a:gd name="connsiteY3" fmla="*/ 10000 h 10020"/>
              <a:gd name="connsiteX4" fmla="*/ 0 w 10014"/>
              <a:gd name="connsiteY4" fmla="*/ 10020 h 10020"/>
              <a:gd name="connsiteX0" fmla="*/ 0 w 10014"/>
              <a:gd name="connsiteY0" fmla="*/ 10020 h 10020"/>
              <a:gd name="connsiteX1" fmla="*/ 19 w 10014"/>
              <a:gd name="connsiteY1" fmla="*/ 6 h 10020"/>
              <a:gd name="connsiteX2" fmla="*/ 10014 w 10014"/>
              <a:gd name="connsiteY2" fmla="*/ 0 h 10020"/>
              <a:gd name="connsiteX3" fmla="*/ 6948 w 10014"/>
              <a:gd name="connsiteY3" fmla="*/ 10000 h 10020"/>
              <a:gd name="connsiteX4" fmla="*/ 0 w 10014"/>
              <a:gd name="connsiteY4" fmla="*/ 10020 h 10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20">
                <a:moveTo>
                  <a:pt x="0" y="10020"/>
                </a:moveTo>
                <a:cubicBezTo>
                  <a:pt x="39" y="6687"/>
                  <a:pt x="-28" y="3378"/>
                  <a:pt x="19" y="6"/>
                </a:cubicBezTo>
                <a:lnTo>
                  <a:pt x="10014" y="0"/>
                </a:lnTo>
                <a:lnTo>
                  <a:pt x="6948" y="10000"/>
                </a:lnTo>
                <a:lnTo>
                  <a:pt x="0" y="10020"/>
                </a:lnTo>
                <a:close/>
              </a:path>
            </a:pathLst>
          </a:custGeom>
          <a:blipFill dpi="0" rotWithShape="1">
            <a:blip r:embed="rId3">
              <a:extLst>
                <a:ext uri="{28A0092B-C50C-407E-A947-70E740481C1C}">
                  <a14:useLocalDpi xmlns:a14="http://schemas.microsoft.com/office/drawing/2010/main" val="0"/>
                </a:ext>
              </a:extLst>
            </a:blip>
            <a:srcRect/>
            <a:stretch>
              <a:fillRect l="42676" r="-453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2671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Pr>
        <a:solidFill>
          <a:srgbClr val="0121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rgbClr val="FACA21"/>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bg1"/>
                </a:solidFill>
              </a:defRPr>
            </a:lvl1pPr>
          </a:lstStyle>
          <a:p>
            <a:fld id="{CEE77E40-3412-2043-8751-ECAB75A7B3F6}" type="datetimeFigureOut">
              <a:rPr lang="nl-NL" smtClean="0"/>
              <a:pPr/>
              <a:t>7-10-2024</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071948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8EC3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tx1">
                    <a:lumMod val="75000"/>
                    <a:lumOff val="25000"/>
                  </a:schemeClr>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tx1">
                    <a:lumMod val="75000"/>
                    <a:lumOff val="25000"/>
                  </a:schemeClr>
                </a:solidFill>
              </a:defRPr>
            </a:lvl1pPr>
          </a:lstStyle>
          <a:p>
            <a:fld id="{CEE77E40-3412-2043-8751-ECAB75A7B3F6}" type="datetimeFigureOut">
              <a:rPr lang="nl-NL" smtClean="0"/>
              <a:pPr/>
              <a:t>7-10-2024</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753456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rgbClr val="D11A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bg1"/>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bg1"/>
                </a:solidFill>
              </a:defRPr>
            </a:lvl1pPr>
          </a:lstStyle>
          <a:p>
            <a:fld id="{CEE77E40-3412-2043-8751-ECAB75A7B3F6}" type="datetimeFigureOut">
              <a:rPr lang="nl-NL" smtClean="0"/>
              <a:pPr/>
              <a:t>7-10-2024</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4118398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rgbClr val="FEE8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tx1">
                    <a:lumMod val="75000"/>
                    <a:lumOff val="25000"/>
                  </a:schemeClr>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tx1">
                    <a:lumMod val="75000"/>
                    <a:lumOff val="25000"/>
                  </a:schemeClr>
                </a:solidFill>
              </a:defRPr>
            </a:lvl1pPr>
          </a:lstStyle>
          <a:p>
            <a:fld id="{CEE77E40-3412-2043-8751-ECAB75A7B3F6}" type="datetimeFigureOut">
              <a:rPr lang="nl-NL" smtClean="0"/>
              <a:pPr/>
              <a:t>7-10-2024</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290927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1C37-CCB7-2F45-B885-21EEB58ED64A}"/>
              </a:ext>
            </a:extLst>
          </p:cNvPr>
          <p:cNvSpPr>
            <a:spLocks noGrp="1"/>
          </p:cNvSpPr>
          <p:nvPr>
            <p:ph type="title"/>
          </p:nvPr>
        </p:nvSpPr>
        <p:spPr/>
        <p:txBody>
          <a:bodyPr/>
          <a:lstStyle/>
          <a:p>
            <a:r>
              <a:rPr lang="nl-NL"/>
              <a:t>Klik om stijl te bewerken</a:t>
            </a:r>
          </a:p>
        </p:txBody>
      </p:sp>
      <p:sp>
        <p:nvSpPr>
          <p:cNvPr id="3" name="Vertical Text Placeholder 2">
            <a:extLst>
              <a:ext uri="{FF2B5EF4-FFF2-40B4-BE49-F238E27FC236}">
                <a16:creationId xmlns:a16="http://schemas.microsoft.com/office/drawing/2014/main" id="{5177501F-82B1-0C40-AC7B-D95C0F8D81A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3ECA8202-875C-714A-9FDD-E929A8FFB3B4}"/>
              </a:ext>
            </a:extLst>
          </p:cNvPr>
          <p:cNvSpPr>
            <a:spLocks noGrp="1"/>
          </p:cNvSpPr>
          <p:nvPr>
            <p:ph type="dt" sz="half" idx="10"/>
          </p:nvPr>
        </p:nvSpPr>
        <p:spPr/>
        <p:txBody>
          <a:bodyPr/>
          <a:lstStyle/>
          <a:p>
            <a:fld id="{CEE77E40-3412-2043-8751-ECAB75A7B3F6}" type="datetimeFigureOut">
              <a:rPr lang="nl-NL" smtClean="0"/>
              <a:t>7-10-2024</a:t>
            </a:fld>
            <a:endParaRPr lang="nl-NL"/>
          </a:p>
        </p:txBody>
      </p:sp>
      <p:sp>
        <p:nvSpPr>
          <p:cNvPr id="5" name="Footer Placeholder 4">
            <a:extLst>
              <a:ext uri="{FF2B5EF4-FFF2-40B4-BE49-F238E27FC236}">
                <a16:creationId xmlns:a16="http://schemas.microsoft.com/office/drawing/2014/main" id="{D08B37A6-EB35-364C-B476-272C0CAF0B8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661ACFA-11C1-C14F-8CA9-B995F194C92C}"/>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1069755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CB10A-E79D-AF43-A77D-E0DD17D372A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Vertical Text Placeholder 2">
            <a:extLst>
              <a:ext uri="{FF2B5EF4-FFF2-40B4-BE49-F238E27FC236}">
                <a16:creationId xmlns:a16="http://schemas.microsoft.com/office/drawing/2014/main" id="{C0FA387B-7531-E94D-AE27-4F29AC73839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F69CE0C4-0417-7748-A123-8FB8E81AC573}"/>
              </a:ext>
            </a:extLst>
          </p:cNvPr>
          <p:cNvSpPr>
            <a:spLocks noGrp="1"/>
          </p:cNvSpPr>
          <p:nvPr>
            <p:ph type="dt" sz="half" idx="10"/>
          </p:nvPr>
        </p:nvSpPr>
        <p:spPr/>
        <p:txBody>
          <a:bodyPr/>
          <a:lstStyle/>
          <a:p>
            <a:fld id="{CEE77E40-3412-2043-8751-ECAB75A7B3F6}" type="datetimeFigureOut">
              <a:rPr lang="nl-NL" smtClean="0"/>
              <a:t>7-10-2024</a:t>
            </a:fld>
            <a:endParaRPr lang="nl-NL"/>
          </a:p>
        </p:txBody>
      </p:sp>
      <p:sp>
        <p:nvSpPr>
          <p:cNvPr id="5" name="Footer Placeholder 4">
            <a:extLst>
              <a:ext uri="{FF2B5EF4-FFF2-40B4-BE49-F238E27FC236}">
                <a16:creationId xmlns:a16="http://schemas.microsoft.com/office/drawing/2014/main" id="{E08C1873-B0B1-9F48-9B14-E8FE188EF0C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F986848-5D41-7B48-A56A-F7C89F2E43C6}"/>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824101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09"/>
            <a:ext cx="10515600" cy="1325563"/>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838200" y="2335427"/>
            <a:ext cx="10515600" cy="38415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7-10-2024</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71847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10"/>
            <a:ext cx="10515600" cy="941516"/>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2731476" y="1825625"/>
            <a:ext cx="8622323"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7-10-2024</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7" name="Rectangle 6">
            <a:extLst>
              <a:ext uri="{FF2B5EF4-FFF2-40B4-BE49-F238E27FC236}">
                <a16:creationId xmlns:a16="http://schemas.microsoft.com/office/drawing/2014/main" id="{B83A55E9-F375-BE4F-9596-3920089BCDEB}"/>
              </a:ext>
            </a:extLst>
          </p:cNvPr>
          <p:cNvSpPr/>
          <p:nvPr userDrawn="1"/>
        </p:nvSpPr>
        <p:spPr>
          <a:xfrm>
            <a:off x="838200" y="1825625"/>
            <a:ext cx="1789497" cy="4351338"/>
          </a:xfrm>
          <a:prstGeom prst="rect">
            <a:avLst/>
          </a:prstGeom>
          <a:blipFill dpi="0" rotWithShape="1">
            <a:blip r:embed="rId3">
              <a:extLst>
                <a:ext uri="{28A0092B-C50C-407E-A947-70E740481C1C}">
                  <a14:useLocalDpi xmlns:a14="http://schemas.microsoft.com/office/drawing/2010/main" val="0"/>
                </a:ext>
              </a:extLst>
            </a:blip>
            <a:srcRect/>
            <a:stretch>
              <a:fillRect l="-64112" r="-1996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3625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09"/>
            <a:ext cx="10515600" cy="1325563"/>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838200" y="2335427"/>
            <a:ext cx="10515600" cy="38415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7-10-2024</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7" name="Rectangle 6">
            <a:extLst>
              <a:ext uri="{FF2B5EF4-FFF2-40B4-BE49-F238E27FC236}">
                <a16:creationId xmlns:a16="http://schemas.microsoft.com/office/drawing/2014/main" id="{225CDE98-724B-CE41-8AF1-DB15CAFC3028}"/>
              </a:ext>
            </a:extLst>
          </p:cNvPr>
          <p:cNvSpPr/>
          <p:nvPr userDrawn="1"/>
        </p:nvSpPr>
        <p:spPr>
          <a:xfrm>
            <a:off x="8056344" y="3429000"/>
            <a:ext cx="3737811" cy="2747963"/>
          </a:xfrm>
          <a:prstGeom prst="rect">
            <a:avLst/>
          </a:prstGeom>
          <a:blipFill dpi="0" rotWithShape="1">
            <a:blip r:embed="rId3">
              <a:extLst>
                <a:ext uri="{28A0092B-C50C-407E-A947-70E740481C1C}">
                  <a14:useLocalDpi xmlns:a14="http://schemas.microsoft.com/office/drawing/2010/main" val="0"/>
                </a:ext>
              </a:extLst>
            </a:blip>
            <a:srcRect/>
            <a:stretch>
              <a:fillRect l="-4992" r="-49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0719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7194-8997-984C-B434-C39416B6F724}"/>
              </a:ext>
            </a:extLst>
          </p:cNvPr>
          <p:cNvSpPr>
            <a:spLocks noGrp="1"/>
          </p:cNvSpPr>
          <p:nvPr>
            <p:ph type="title"/>
          </p:nvPr>
        </p:nvSpPr>
        <p:spPr>
          <a:xfrm>
            <a:off x="831850" y="444844"/>
            <a:ext cx="6693415" cy="4117632"/>
          </a:xfrm>
        </p:spPr>
        <p:txBody>
          <a:bodyPr anchor="b"/>
          <a:lstStyle>
            <a:lvl1pPr>
              <a:defRPr sz="6000"/>
            </a:lvl1pPr>
          </a:lstStyle>
          <a:p>
            <a:r>
              <a:rPr lang="nl-NL"/>
              <a:t>Klik om stijl te bewerken</a:t>
            </a:r>
          </a:p>
        </p:txBody>
      </p:sp>
      <p:sp>
        <p:nvSpPr>
          <p:cNvPr id="3" name="Text Placeholder 2">
            <a:extLst>
              <a:ext uri="{FF2B5EF4-FFF2-40B4-BE49-F238E27FC236}">
                <a16:creationId xmlns:a16="http://schemas.microsoft.com/office/drawing/2014/main" id="{E30C9621-70D3-2B4C-8C49-F0614DA2A7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C1219CB6-6667-6148-9123-EBDF29FCB85A}"/>
              </a:ext>
            </a:extLst>
          </p:cNvPr>
          <p:cNvSpPr>
            <a:spLocks noGrp="1"/>
          </p:cNvSpPr>
          <p:nvPr>
            <p:ph type="dt" sz="half" idx="10"/>
          </p:nvPr>
        </p:nvSpPr>
        <p:spPr/>
        <p:txBody>
          <a:bodyPr/>
          <a:lstStyle/>
          <a:p>
            <a:fld id="{CEE77E40-3412-2043-8751-ECAB75A7B3F6}" type="datetimeFigureOut">
              <a:rPr lang="nl-NL" smtClean="0"/>
              <a:t>7-10-2024</a:t>
            </a:fld>
            <a:endParaRPr lang="nl-NL"/>
          </a:p>
        </p:txBody>
      </p:sp>
      <p:sp>
        <p:nvSpPr>
          <p:cNvPr id="5" name="Footer Placeholder 4">
            <a:extLst>
              <a:ext uri="{FF2B5EF4-FFF2-40B4-BE49-F238E27FC236}">
                <a16:creationId xmlns:a16="http://schemas.microsoft.com/office/drawing/2014/main" id="{0CEA6971-EA2C-BB41-B337-E7F0FFAD8F6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CA7DBE8-F0C3-FC47-B0D1-4B49BE530BDF}"/>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3254929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359E-AAE0-3F41-AC6B-1E5D0B5A27DB}"/>
              </a:ext>
            </a:extLst>
          </p:cNvPr>
          <p:cNvSpPr>
            <a:spLocks noGrp="1"/>
          </p:cNvSpPr>
          <p:nvPr>
            <p:ph type="title"/>
          </p:nvPr>
        </p:nvSpPr>
        <p:spPr>
          <a:xfrm>
            <a:off x="838200" y="365125"/>
            <a:ext cx="9138138" cy="1325563"/>
          </a:xfrm>
        </p:spPr>
        <p:txBody>
          <a:bodyPr/>
          <a:lstStyle/>
          <a:p>
            <a:r>
              <a:rPr lang="nl-NL"/>
              <a:t>Klik om stijl te bewerken</a:t>
            </a:r>
          </a:p>
        </p:txBody>
      </p:sp>
      <p:sp>
        <p:nvSpPr>
          <p:cNvPr id="3" name="Content Placeholder 2">
            <a:extLst>
              <a:ext uri="{FF2B5EF4-FFF2-40B4-BE49-F238E27FC236}">
                <a16:creationId xmlns:a16="http://schemas.microsoft.com/office/drawing/2014/main" id="{2CF1C7D6-4F97-4448-973C-335D610673F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Content Placeholder 3">
            <a:extLst>
              <a:ext uri="{FF2B5EF4-FFF2-40B4-BE49-F238E27FC236}">
                <a16:creationId xmlns:a16="http://schemas.microsoft.com/office/drawing/2014/main" id="{95257C98-97FF-714D-9D03-7BF3ADB965B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4">
            <a:extLst>
              <a:ext uri="{FF2B5EF4-FFF2-40B4-BE49-F238E27FC236}">
                <a16:creationId xmlns:a16="http://schemas.microsoft.com/office/drawing/2014/main" id="{AEC7EF27-3A3C-584C-9F6A-DB773AB355AD}"/>
              </a:ext>
            </a:extLst>
          </p:cNvPr>
          <p:cNvSpPr>
            <a:spLocks noGrp="1"/>
          </p:cNvSpPr>
          <p:nvPr>
            <p:ph type="dt" sz="half" idx="10"/>
          </p:nvPr>
        </p:nvSpPr>
        <p:spPr/>
        <p:txBody>
          <a:bodyPr/>
          <a:lstStyle/>
          <a:p>
            <a:fld id="{CEE77E40-3412-2043-8751-ECAB75A7B3F6}" type="datetimeFigureOut">
              <a:rPr lang="nl-NL" smtClean="0"/>
              <a:t>7-10-2024</a:t>
            </a:fld>
            <a:endParaRPr lang="nl-NL"/>
          </a:p>
        </p:txBody>
      </p:sp>
      <p:sp>
        <p:nvSpPr>
          <p:cNvPr id="6" name="Footer Placeholder 5">
            <a:extLst>
              <a:ext uri="{FF2B5EF4-FFF2-40B4-BE49-F238E27FC236}">
                <a16:creationId xmlns:a16="http://schemas.microsoft.com/office/drawing/2014/main" id="{DD514C4E-CD64-BC44-8B4E-8AE4F25AC811}"/>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7E57992C-E910-C446-8C38-1F557150462F}"/>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30206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1AD7-7651-3F47-8C23-5D9BDC5C9A3D}"/>
              </a:ext>
            </a:extLst>
          </p:cNvPr>
          <p:cNvSpPr>
            <a:spLocks noGrp="1"/>
          </p:cNvSpPr>
          <p:nvPr>
            <p:ph type="title"/>
          </p:nvPr>
        </p:nvSpPr>
        <p:spPr>
          <a:xfrm>
            <a:off x="839788" y="365125"/>
            <a:ext cx="9136550" cy="1325563"/>
          </a:xfrm>
        </p:spPr>
        <p:txBody>
          <a:bodyPr/>
          <a:lstStyle/>
          <a:p>
            <a:r>
              <a:rPr lang="nl-NL"/>
              <a:t>Klik om stijl te bewerken</a:t>
            </a:r>
          </a:p>
        </p:txBody>
      </p:sp>
      <p:sp>
        <p:nvSpPr>
          <p:cNvPr id="3" name="Text Placeholder 2">
            <a:extLst>
              <a:ext uri="{FF2B5EF4-FFF2-40B4-BE49-F238E27FC236}">
                <a16:creationId xmlns:a16="http://schemas.microsoft.com/office/drawing/2014/main" id="{FF19E6FA-5E64-864D-B083-8697EC564E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A401B93C-221E-B845-A6A0-D5D5FA78D35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ext Placeholder 4">
            <a:extLst>
              <a:ext uri="{FF2B5EF4-FFF2-40B4-BE49-F238E27FC236}">
                <a16:creationId xmlns:a16="http://schemas.microsoft.com/office/drawing/2014/main" id="{F4C15BE2-16A4-B644-8FCB-6FA1EBC8B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90E0AA06-A280-8547-86D6-1CEEFAF414D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6">
            <a:extLst>
              <a:ext uri="{FF2B5EF4-FFF2-40B4-BE49-F238E27FC236}">
                <a16:creationId xmlns:a16="http://schemas.microsoft.com/office/drawing/2014/main" id="{35F86F8B-BD21-9E49-BEE1-F831F1FC2C19}"/>
              </a:ext>
            </a:extLst>
          </p:cNvPr>
          <p:cNvSpPr>
            <a:spLocks noGrp="1"/>
          </p:cNvSpPr>
          <p:nvPr>
            <p:ph type="dt" sz="half" idx="10"/>
          </p:nvPr>
        </p:nvSpPr>
        <p:spPr/>
        <p:txBody>
          <a:bodyPr/>
          <a:lstStyle/>
          <a:p>
            <a:fld id="{CEE77E40-3412-2043-8751-ECAB75A7B3F6}" type="datetimeFigureOut">
              <a:rPr lang="nl-NL" smtClean="0"/>
              <a:t>7-10-2024</a:t>
            </a:fld>
            <a:endParaRPr lang="nl-NL"/>
          </a:p>
        </p:txBody>
      </p:sp>
      <p:sp>
        <p:nvSpPr>
          <p:cNvPr id="8" name="Footer Placeholder 7">
            <a:extLst>
              <a:ext uri="{FF2B5EF4-FFF2-40B4-BE49-F238E27FC236}">
                <a16:creationId xmlns:a16="http://schemas.microsoft.com/office/drawing/2014/main" id="{0F0BBA0F-767A-4B43-99A5-2FCA8E05EAC8}"/>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EC27FA29-DEE0-1F43-AA26-2297D9F4A446}"/>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46185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A8FB-1EC9-5F4D-942A-76629F9AEC6C}"/>
              </a:ext>
            </a:extLst>
          </p:cNvPr>
          <p:cNvSpPr>
            <a:spLocks noGrp="1"/>
          </p:cNvSpPr>
          <p:nvPr>
            <p:ph type="title"/>
          </p:nvPr>
        </p:nvSpPr>
        <p:spPr>
          <a:xfrm>
            <a:off x="838200" y="365126"/>
            <a:ext cx="9138138" cy="971306"/>
          </a:xfrm>
        </p:spPr>
        <p:txBody>
          <a:bodyPr/>
          <a:lstStyle/>
          <a:p>
            <a:r>
              <a:rPr lang="nl-NL"/>
              <a:t>Klik om stijl te bewerken</a:t>
            </a:r>
            <a:endParaRPr lang="nl-NL" dirty="0"/>
          </a:p>
        </p:txBody>
      </p:sp>
      <p:sp>
        <p:nvSpPr>
          <p:cNvPr id="3" name="Date Placeholder 2">
            <a:extLst>
              <a:ext uri="{FF2B5EF4-FFF2-40B4-BE49-F238E27FC236}">
                <a16:creationId xmlns:a16="http://schemas.microsoft.com/office/drawing/2014/main" id="{5B0C64D1-B076-914B-B192-8FDD3CA50C09}"/>
              </a:ext>
            </a:extLst>
          </p:cNvPr>
          <p:cNvSpPr>
            <a:spLocks noGrp="1"/>
          </p:cNvSpPr>
          <p:nvPr>
            <p:ph type="dt" sz="half" idx="10"/>
          </p:nvPr>
        </p:nvSpPr>
        <p:spPr/>
        <p:txBody>
          <a:bodyPr/>
          <a:lstStyle/>
          <a:p>
            <a:fld id="{CEE77E40-3412-2043-8751-ECAB75A7B3F6}" type="datetimeFigureOut">
              <a:rPr lang="nl-NL" smtClean="0"/>
              <a:t>7-10-2024</a:t>
            </a:fld>
            <a:endParaRPr lang="nl-NL"/>
          </a:p>
        </p:txBody>
      </p:sp>
      <p:sp>
        <p:nvSpPr>
          <p:cNvPr id="4" name="Footer Placeholder 3">
            <a:extLst>
              <a:ext uri="{FF2B5EF4-FFF2-40B4-BE49-F238E27FC236}">
                <a16:creationId xmlns:a16="http://schemas.microsoft.com/office/drawing/2014/main" id="{43D2A496-544E-3948-B201-294F4CE8B260}"/>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E3D95A73-F51C-0D40-A5A9-C28B2DCC5191}"/>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199147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CC77E5-F0B6-544F-8EB2-F50A1C170BB4}"/>
              </a:ext>
            </a:extLst>
          </p:cNvPr>
          <p:cNvSpPr>
            <a:spLocks noGrp="1"/>
          </p:cNvSpPr>
          <p:nvPr>
            <p:ph type="dt" sz="half" idx="10"/>
          </p:nvPr>
        </p:nvSpPr>
        <p:spPr/>
        <p:txBody>
          <a:bodyPr/>
          <a:lstStyle/>
          <a:p>
            <a:fld id="{CEE77E40-3412-2043-8751-ECAB75A7B3F6}" type="datetimeFigureOut">
              <a:rPr lang="nl-NL" smtClean="0"/>
              <a:t>7-10-2024</a:t>
            </a:fld>
            <a:endParaRPr lang="nl-NL"/>
          </a:p>
        </p:txBody>
      </p:sp>
      <p:sp>
        <p:nvSpPr>
          <p:cNvPr id="3" name="Footer Placeholder 2">
            <a:extLst>
              <a:ext uri="{FF2B5EF4-FFF2-40B4-BE49-F238E27FC236}">
                <a16:creationId xmlns:a16="http://schemas.microsoft.com/office/drawing/2014/main" id="{B2A4E7B4-A871-464C-BDC9-58E9FC741788}"/>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4798786B-8449-5C4F-A982-4CCA4D5085AA}"/>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924239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C6BBD-3DB2-9D43-B5D9-54D964B433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3" name="Text Placeholder 2">
            <a:extLst>
              <a:ext uri="{FF2B5EF4-FFF2-40B4-BE49-F238E27FC236}">
                <a16:creationId xmlns:a16="http://schemas.microsoft.com/office/drawing/2014/main" id="{F6DE1F4C-04D9-A14D-8A2B-2F3D10BC24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BD5A7109-A7B7-A240-B3D3-0E8B7139E0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CEE77E40-3412-2043-8751-ECAB75A7B3F6}" type="datetimeFigureOut">
              <a:rPr lang="nl-NL" smtClean="0"/>
              <a:pPr/>
              <a:t>7-10-2024</a:t>
            </a:fld>
            <a:endParaRPr lang="nl-NL" dirty="0"/>
          </a:p>
        </p:txBody>
      </p:sp>
      <p:sp>
        <p:nvSpPr>
          <p:cNvPr id="5" name="Footer Placeholder 4">
            <a:extLst>
              <a:ext uri="{FF2B5EF4-FFF2-40B4-BE49-F238E27FC236}">
                <a16:creationId xmlns:a16="http://schemas.microsoft.com/office/drawing/2014/main" id="{353FA65E-BABA-A14F-8283-45C02EE36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l-NL" dirty="0"/>
          </a:p>
        </p:txBody>
      </p:sp>
      <p:sp>
        <p:nvSpPr>
          <p:cNvPr id="6" name="Slide Number Placeholder 5">
            <a:extLst>
              <a:ext uri="{FF2B5EF4-FFF2-40B4-BE49-F238E27FC236}">
                <a16:creationId xmlns:a16="http://schemas.microsoft.com/office/drawing/2014/main" id="{A265CCC5-DFED-D640-BBB6-499DB3CFD5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fld id="{9FA4CA3A-EBEE-0048-BDAC-00A563B903DA}" type="slidenum">
              <a:rPr lang="nl-NL" smtClean="0"/>
              <a:pPr/>
              <a:t>‹nr.›</a:t>
            </a:fld>
            <a:endParaRPr lang="nl-NL" dirty="0"/>
          </a:p>
        </p:txBody>
      </p:sp>
    </p:spTree>
    <p:extLst>
      <p:ext uri="{BB962C8B-B14F-4D97-AF65-F5344CB8AC3E}">
        <p14:creationId xmlns:p14="http://schemas.microsoft.com/office/powerpoint/2010/main" val="3513466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51" r:id="rId5"/>
    <p:sldLayoutId id="2147483652" r:id="rId6"/>
    <p:sldLayoutId id="2147483653" r:id="rId7"/>
    <p:sldLayoutId id="2147483654" r:id="rId8"/>
    <p:sldLayoutId id="2147483655" r:id="rId9"/>
    <p:sldLayoutId id="2147483656" r:id="rId10"/>
    <p:sldLayoutId id="2147483657" r:id="rId11"/>
    <p:sldLayoutId id="2147483660" r:id="rId12"/>
    <p:sldLayoutId id="2147483661" r:id="rId13"/>
    <p:sldLayoutId id="2147483662" r:id="rId14"/>
    <p:sldLayoutId id="2147483658" r:id="rId15"/>
    <p:sldLayoutId id="2147483659" r:id="rId16"/>
  </p:sldLayoutIdLst>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descr="Afbeelding met logo&#10;&#10;Automatisch gegenereerde beschrijving">
            <a:extLst>
              <a:ext uri="{FF2B5EF4-FFF2-40B4-BE49-F238E27FC236}">
                <a16:creationId xmlns:a16="http://schemas.microsoft.com/office/drawing/2014/main" id="{80AC3C91-D63C-B25F-B0EE-600363AEF140}"/>
              </a:ext>
            </a:extLst>
          </p:cNvPr>
          <p:cNvPicPr>
            <a:picLocks noGrp="1" noChangeAspect="1"/>
          </p:cNvPicPr>
          <p:nvPr>
            <p:ph idx="1"/>
          </p:nvPr>
        </p:nvPicPr>
        <p:blipFill>
          <a:blip r:embed="rId2"/>
          <a:stretch>
            <a:fillRect/>
          </a:stretch>
        </p:blipFill>
        <p:spPr>
          <a:xfrm>
            <a:off x="1085849" y="1819321"/>
            <a:ext cx="9838023" cy="3590879"/>
          </a:xfrm>
          <a:noFill/>
        </p:spPr>
      </p:pic>
    </p:spTree>
    <p:extLst>
      <p:ext uri="{BB962C8B-B14F-4D97-AF65-F5344CB8AC3E}">
        <p14:creationId xmlns:p14="http://schemas.microsoft.com/office/powerpoint/2010/main" val="1810951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152918-DE99-0729-0A70-D75353DE5099}"/>
              </a:ext>
            </a:extLst>
          </p:cNvPr>
          <p:cNvSpPr>
            <a:spLocks noGrp="1"/>
          </p:cNvSpPr>
          <p:nvPr>
            <p:ph type="title"/>
          </p:nvPr>
        </p:nvSpPr>
        <p:spPr/>
        <p:txBody>
          <a:bodyPr/>
          <a:lstStyle/>
          <a:p>
            <a:pPr algn="ctr"/>
            <a:r>
              <a:rPr lang="nl-NL" dirty="0">
                <a:solidFill>
                  <a:srgbClr val="002060"/>
                </a:solidFill>
              </a:rPr>
              <a:t>Onveilige woning</a:t>
            </a:r>
          </a:p>
        </p:txBody>
      </p:sp>
      <p:pic>
        <p:nvPicPr>
          <p:cNvPr id="4" name="Picture 4" descr="1 trap">
            <a:extLst>
              <a:ext uri="{FF2B5EF4-FFF2-40B4-BE49-F238E27FC236}">
                <a16:creationId xmlns:a16="http://schemas.microsoft.com/office/drawing/2014/main" id="{3A69AF02-4E91-55E0-1C4C-75C18E7715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32054" y="2427681"/>
            <a:ext cx="2881312" cy="3841750"/>
          </a:xfr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0332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574F4-F46E-FDE0-891C-1FFC96F80537}"/>
              </a:ext>
            </a:extLst>
          </p:cNvPr>
          <p:cNvSpPr>
            <a:spLocks noGrp="1"/>
          </p:cNvSpPr>
          <p:nvPr>
            <p:ph type="title"/>
          </p:nvPr>
        </p:nvSpPr>
        <p:spPr>
          <a:xfrm>
            <a:off x="838200" y="884109"/>
            <a:ext cx="10515600" cy="1325563"/>
          </a:xfrm>
        </p:spPr>
        <p:txBody>
          <a:bodyPr anchor="ctr">
            <a:normAutofit/>
          </a:bodyPr>
          <a:lstStyle/>
          <a:p>
            <a:pPr algn="ctr"/>
            <a:r>
              <a:rPr lang="nl-NL" dirty="0">
                <a:solidFill>
                  <a:srgbClr val="002060"/>
                </a:solidFill>
              </a:rPr>
              <a:t>Onveilige woning</a:t>
            </a:r>
          </a:p>
        </p:txBody>
      </p:sp>
      <p:pic>
        <p:nvPicPr>
          <p:cNvPr id="4" name="Picture 7" descr="Image24">
            <a:extLst>
              <a:ext uri="{FF2B5EF4-FFF2-40B4-BE49-F238E27FC236}">
                <a16:creationId xmlns:a16="http://schemas.microsoft.com/office/drawing/2014/main" id="{A233988E-11CE-7FB7-C531-CEBAB0E8900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0966" b="2614"/>
          <a:stretch/>
        </p:blipFill>
        <p:spPr bwMode="auto">
          <a:xfrm>
            <a:off x="838200" y="2335427"/>
            <a:ext cx="10515600" cy="3841536"/>
          </a:xfrm>
          <a:prstGeom prst="rect">
            <a:avLst/>
          </a:prstGeom>
          <a:solidFill>
            <a:srgbClr val="FFFFFF"/>
          </a:solidFill>
          <a:ln w="25400">
            <a:solidFill>
              <a:srgbClr val="FFCC00"/>
            </a:solidFill>
            <a:miter lim="800000"/>
            <a:headEnd/>
            <a:tailEnd/>
          </a:ln>
        </p:spPr>
      </p:pic>
    </p:spTree>
    <p:extLst>
      <p:ext uri="{BB962C8B-B14F-4D97-AF65-F5344CB8AC3E}">
        <p14:creationId xmlns:p14="http://schemas.microsoft.com/office/powerpoint/2010/main" val="1383458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7314BE-4DB2-2BB3-9C74-C908AAC69480}"/>
              </a:ext>
            </a:extLst>
          </p:cNvPr>
          <p:cNvSpPr>
            <a:spLocks noGrp="1"/>
          </p:cNvSpPr>
          <p:nvPr>
            <p:ph type="title"/>
          </p:nvPr>
        </p:nvSpPr>
        <p:spPr/>
        <p:txBody>
          <a:bodyPr/>
          <a:lstStyle/>
          <a:p>
            <a:pPr algn="ctr"/>
            <a:r>
              <a:rPr lang="nl-NL" dirty="0">
                <a:solidFill>
                  <a:srgbClr val="002060"/>
                </a:solidFill>
              </a:rPr>
              <a:t>Onveilige woning</a:t>
            </a:r>
          </a:p>
        </p:txBody>
      </p:sp>
      <p:pic>
        <p:nvPicPr>
          <p:cNvPr id="4" name="Picture 1029" descr="slaapkamer2">
            <a:extLst>
              <a:ext uri="{FF2B5EF4-FFF2-40B4-BE49-F238E27FC236}">
                <a16:creationId xmlns:a16="http://schemas.microsoft.com/office/drawing/2014/main" id="{E4D4888A-931A-9A79-5F8A-EBA5A7691A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0616" y="2000372"/>
            <a:ext cx="4469257" cy="4443719"/>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411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988131-267A-BC0C-3D31-F591F65DBC76}"/>
              </a:ext>
            </a:extLst>
          </p:cNvPr>
          <p:cNvSpPr>
            <a:spLocks noGrp="1"/>
          </p:cNvSpPr>
          <p:nvPr>
            <p:ph type="title"/>
          </p:nvPr>
        </p:nvSpPr>
        <p:spPr/>
        <p:txBody>
          <a:bodyPr/>
          <a:lstStyle/>
          <a:p>
            <a:pPr algn="ctr"/>
            <a:r>
              <a:rPr lang="nl-NL" dirty="0">
                <a:solidFill>
                  <a:srgbClr val="002060"/>
                </a:solidFill>
              </a:rPr>
              <a:t>Onveilige woning</a:t>
            </a:r>
          </a:p>
        </p:txBody>
      </p:sp>
      <p:pic>
        <p:nvPicPr>
          <p:cNvPr id="4" name="Picture 4" descr="157_5791">
            <a:extLst>
              <a:ext uri="{FF2B5EF4-FFF2-40B4-BE49-F238E27FC236}">
                <a16:creationId xmlns:a16="http://schemas.microsoft.com/office/drawing/2014/main" id="{4E4C699E-0289-4CDF-B831-C984BD55CD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82966" y="1920733"/>
            <a:ext cx="3789774" cy="4130689"/>
          </a:xfr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descr="180px-Pantoffels">
            <a:extLst>
              <a:ext uri="{FF2B5EF4-FFF2-40B4-BE49-F238E27FC236}">
                <a16:creationId xmlns:a16="http://schemas.microsoft.com/office/drawing/2014/main" id="{924CA330-E96F-BEF5-CD97-B029C97D6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438" y="3784472"/>
            <a:ext cx="3024187" cy="2266950"/>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560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785BA-C4F6-69F7-CB85-F3B8E3CFE97B}"/>
              </a:ext>
            </a:extLst>
          </p:cNvPr>
          <p:cNvSpPr>
            <a:spLocks noGrp="1"/>
          </p:cNvSpPr>
          <p:nvPr>
            <p:ph type="title"/>
          </p:nvPr>
        </p:nvSpPr>
        <p:spPr/>
        <p:txBody>
          <a:bodyPr/>
          <a:lstStyle/>
          <a:p>
            <a:r>
              <a:rPr lang="nl-NL" dirty="0">
                <a:solidFill>
                  <a:srgbClr val="002060"/>
                </a:solidFill>
              </a:rPr>
              <a:t>Randvoorwaarde 2: woonomgeving</a:t>
            </a:r>
          </a:p>
        </p:txBody>
      </p:sp>
      <p:pic>
        <p:nvPicPr>
          <p:cNvPr id="4" name="Picture 4" descr="tuin">
            <a:extLst>
              <a:ext uri="{FF2B5EF4-FFF2-40B4-BE49-F238E27FC236}">
                <a16:creationId xmlns:a16="http://schemas.microsoft.com/office/drawing/2014/main" id="{6B0653D6-71C7-DD70-BA00-DD5947721D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0203" y="2209672"/>
            <a:ext cx="5639266" cy="4230644"/>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501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8186E8-BB4B-3A53-8CC7-E7788A6B8BFA}"/>
              </a:ext>
            </a:extLst>
          </p:cNvPr>
          <p:cNvSpPr>
            <a:spLocks noGrp="1"/>
          </p:cNvSpPr>
          <p:nvPr>
            <p:ph type="title"/>
          </p:nvPr>
        </p:nvSpPr>
        <p:spPr/>
        <p:txBody>
          <a:bodyPr/>
          <a:lstStyle/>
          <a:p>
            <a:pPr algn="ctr"/>
            <a:r>
              <a:rPr lang="nl-NL" dirty="0">
                <a:solidFill>
                  <a:srgbClr val="002060"/>
                </a:solidFill>
              </a:rPr>
              <a:t>Onveilige woonomgeving</a:t>
            </a:r>
          </a:p>
        </p:txBody>
      </p:sp>
      <p:pic>
        <p:nvPicPr>
          <p:cNvPr id="4" name="Picture 4" descr="losliggende tegels en gras-1">
            <a:extLst>
              <a:ext uri="{FF2B5EF4-FFF2-40B4-BE49-F238E27FC236}">
                <a16:creationId xmlns:a16="http://schemas.microsoft.com/office/drawing/2014/main" id="{4317C927-6233-7CE8-F181-C033090E3F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13070" y="2031733"/>
            <a:ext cx="5636564" cy="4227423"/>
          </a:xfr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520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8BFB9-72B1-FF55-F330-A73E91035E72}"/>
              </a:ext>
            </a:extLst>
          </p:cNvPr>
          <p:cNvSpPr>
            <a:spLocks noGrp="1"/>
          </p:cNvSpPr>
          <p:nvPr>
            <p:ph type="title"/>
          </p:nvPr>
        </p:nvSpPr>
        <p:spPr/>
        <p:txBody>
          <a:bodyPr/>
          <a:lstStyle/>
          <a:p>
            <a:pPr algn="ctr"/>
            <a:r>
              <a:rPr lang="nl-NL" dirty="0">
                <a:solidFill>
                  <a:srgbClr val="002060"/>
                </a:solidFill>
              </a:rPr>
              <a:t>Randvoorwaarde 3: welzijn</a:t>
            </a:r>
          </a:p>
        </p:txBody>
      </p:sp>
      <p:pic>
        <p:nvPicPr>
          <p:cNvPr id="4" name="Picture 17" descr="IMG_0582">
            <a:extLst>
              <a:ext uri="{FF2B5EF4-FFF2-40B4-BE49-F238E27FC236}">
                <a16:creationId xmlns:a16="http://schemas.microsoft.com/office/drawing/2014/main" id="{ED28B61C-E78E-0A20-205C-97A84923CB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5943" y="2105297"/>
            <a:ext cx="5754358" cy="4256601"/>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818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970DB-9B31-C000-97E5-0D17040798F9}"/>
              </a:ext>
            </a:extLst>
          </p:cNvPr>
          <p:cNvSpPr>
            <a:spLocks noGrp="1"/>
          </p:cNvSpPr>
          <p:nvPr>
            <p:ph type="title"/>
          </p:nvPr>
        </p:nvSpPr>
        <p:spPr/>
        <p:txBody>
          <a:bodyPr/>
          <a:lstStyle/>
          <a:p>
            <a:pPr algn="ctr"/>
            <a:r>
              <a:rPr lang="nl-NL" dirty="0">
                <a:solidFill>
                  <a:srgbClr val="002060"/>
                </a:solidFill>
              </a:rPr>
              <a:t>Bewegen</a:t>
            </a:r>
          </a:p>
        </p:txBody>
      </p:sp>
      <p:sp>
        <p:nvSpPr>
          <p:cNvPr id="3" name="Tijdelijke aanduiding voor inhoud 2">
            <a:extLst>
              <a:ext uri="{FF2B5EF4-FFF2-40B4-BE49-F238E27FC236}">
                <a16:creationId xmlns:a16="http://schemas.microsoft.com/office/drawing/2014/main" id="{0F65DBDA-0E42-28E1-EFC9-25987B139FB3}"/>
              </a:ext>
            </a:extLst>
          </p:cNvPr>
          <p:cNvSpPr>
            <a:spLocks noGrp="1"/>
          </p:cNvSpPr>
          <p:nvPr>
            <p:ph idx="1"/>
          </p:nvPr>
        </p:nvSpPr>
        <p:spPr/>
        <p:txBody>
          <a:bodyPr>
            <a:normAutofit fontScale="70000" lnSpcReduction="20000"/>
          </a:bodyPr>
          <a:lstStyle/>
          <a:p>
            <a:pPr>
              <a:lnSpc>
                <a:spcPts val="3000"/>
              </a:lnSpc>
              <a:spcBef>
                <a:spcPts val="0"/>
              </a:spcBef>
              <a:spcAft>
                <a:spcPts val="0"/>
              </a:spcAft>
              <a:buClr>
                <a:srgbClr val="002060"/>
              </a:buClr>
              <a:defRPr/>
            </a:pPr>
            <a:r>
              <a:rPr kumimoji="1" lang="nl-NL" altLang="nl-NL" sz="2400" dirty="0">
                <a:solidFill>
                  <a:srgbClr val="002060"/>
                </a:solidFill>
              </a:rPr>
              <a:t>Fanatiek sporten hoeft niet</a:t>
            </a:r>
          </a:p>
          <a:p>
            <a:pPr>
              <a:lnSpc>
                <a:spcPts val="3000"/>
              </a:lnSpc>
              <a:spcBef>
                <a:spcPts val="0"/>
              </a:spcBef>
              <a:spcAft>
                <a:spcPts val="0"/>
              </a:spcAft>
              <a:buClr>
                <a:srgbClr val="002060"/>
              </a:buClr>
              <a:defRPr/>
            </a:pPr>
            <a:r>
              <a:rPr kumimoji="1" lang="nl-NL" altLang="nl-NL" sz="2400" dirty="0">
                <a:solidFill>
                  <a:srgbClr val="002060"/>
                </a:solidFill>
              </a:rPr>
              <a:t>Wekelijks 2,5 uur verspreid over meer dagen. Matig inspannend bewegen is voldoende. Dus niet slenteren, wel stevig doorstappen.</a:t>
            </a:r>
          </a:p>
          <a:p>
            <a:pPr>
              <a:lnSpc>
                <a:spcPts val="3000"/>
              </a:lnSpc>
              <a:spcBef>
                <a:spcPts val="0"/>
              </a:spcBef>
              <a:spcAft>
                <a:spcPts val="0"/>
              </a:spcAft>
              <a:buClr>
                <a:srgbClr val="002060"/>
              </a:buClr>
              <a:defRPr/>
            </a:pPr>
            <a:r>
              <a:rPr kumimoji="1" lang="nl-NL" altLang="nl-NL" sz="2400" dirty="0">
                <a:solidFill>
                  <a:srgbClr val="002060"/>
                </a:solidFill>
              </a:rPr>
              <a:t>Meer fietsen, lopen, tuinieren of huishoudelijk werk doen</a:t>
            </a:r>
          </a:p>
          <a:p>
            <a:pPr>
              <a:lnSpc>
                <a:spcPts val="3000"/>
              </a:lnSpc>
              <a:spcBef>
                <a:spcPts val="0"/>
              </a:spcBef>
              <a:spcAft>
                <a:spcPts val="0"/>
              </a:spcAft>
              <a:buClr>
                <a:srgbClr val="002060"/>
              </a:buClr>
              <a:defRPr/>
            </a:pPr>
            <a:r>
              <a:rPr kumimoji="1" lang="nl-NL" altLang="nl-NL" sz="2400" dirty="0">
                <a:solidFill>
                  <a:srgbClr val="002060"/>
                </a:solidFill>
              </a:rPr>
              <a:t>Iedere beweging telt</a:t>
            </a:r>
          </a:p>
          <a:p>
            <a:pPr>
              <a:lnSpc>
                <a:spcPts val="3000"/>
              </a:lnSpc>
              <a:spcBef>
                <a:spcPts val="0"/>
              </a:spcBef>
              <a:spcAft>
                <a:spcPts val="0"/>
              </a:spcAft>
              <a:buClr>
                <a:srgbClr val="002060"/>
              </a:buClr>
              <a:defRPr/>
            </a:pPr>
            <a:r>
              <a:rPr kumimoji="1" lang="nl-NL" altLang="nl-NL" sz="2400" dirty="0">
                <a:solidFill>
                  <a:srgbClr val="002060"/>
                </a:solidFill>
              </a:rPr>
              <a:t>2x per week oefeningen om spieren en botten te versterken en voor een goede balans.</a:t>
            </a:r>
          </a:p>
          <a:p>
            <a:pPr>
              <a:lnSpc>
                <a:spcPts val="3000"/>
              </a:lnSpc>
              <a:spcBef>
                <a:spcPts val="0"/>
              </a:spcBef>
              <a:spcAft>
                <a:spcPts val="0"/>
              </a:spcAft>
              <a:buClr>
                <a:srgbClr val="D18009"/>
              </a:buClr>
              <a:defRPr/>
            </a:pPr>
            <a:endParaRPr kumimoji="1" lang="nl-NL" altLang="nl-NL" sz="2400" dirty="0">
              <a:solidFill>
                <a:srgbClr val="002060"/>
              </a:solidFill>
            </a:endParaRPr>
          </a:p>
          <a:p>
            <a:pPr marL="0" indent="0">
              <a:lnSpc>
                <a:spcPts val="3000"/>
              </a:lnSpc>
              <a:spcBef>
                <a:spcPts val="0"/>
              </a:spcBef>
              <a:spcAft>
                <a:spcPts val="0"/>
              </a:spcAft>
              <a:buFontTx/>
              <a:buNone/>
              <a:defRPr/>
            </a:pPr>
            <a:r>
              <a:rPr kumimoji="1" lang="nl-NL" altLang="nl-NL" sz="2400" dirty="0">
                <a:solidFill>
                  <a:srgbClr val="002060"/>
                </a:solidFill>
              </a:rPr>
              <a:t>Meer is altijd beter, maar voel je niet schuldig.</a:t>
            </a:r>
          </a:p>
          <a:p>
            <a:pPr>
              <a:lnSpc>
                <a:spcPts val="3000"/>
              </a:lnSpc>
              <a:spcBef>
                <a:spcPts val="0"/>
              </a:spcBef>
              <a:spcAft>
                <a:spcPts val="0"/>
              </a:spcAft>
              <a:defRPr/>
            </a:pPr>
            <a:r>
              <a:rPr kumimoji="1" lang="nl-NL" altLang="nl-NL" sz="2400" dirty="0">
                <a:solidFill>
                  <a:srgbClr val="002060"/>
                </a:solidFill>
              </a:rPr>
              <a:t>Voorkom zitten</a:t>
            </a:r>
          </a:p>
          <a:p>
            <a:endParaRPr lang="nl-NL" dirty="0"/>
          </a:p>
        </p:txBody>
      </p:sp>
    </p:spTree>
    <p:extLst>
      <p:ext uri="{BB962C8B-B14F-4D97-AF65-F5344CB8AC3E}">
        <p14:creationId xmlns:p14="http://schemas.microsoft.com/office/powerpoint/2010/main" val="3252760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F27EB-2ED4-419F-0ABD-CD1CED50B5F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A14B72C-2B48-7764-1D74-E59FE56BC9B1}"/>
              </a:ext>
            </a:extLst>
          </p:cNvPr>
          <p:cNvSpPr>
            <a:spLocks noGrp="1"/>
          </p:cNvSpPr>
          <p:nvPr>
            <p:ph idx="1"/>
          </p:nvPr>
        </p:nvSpPr>
        <p:spPr/>
        <p:txBody>
          <a:bodyPr>
            <a:normAutofit/>
          </a:bodyPr>
          <a:lstStyle/>
          <a:p>
            <a:pPr marL="0" indent="0" algn="ctr">
              <a:buNone/>
            </a:pPr>
            <a:r>
              <a:rPr lang="nl-NL" sz="3600" b="1" dirty="0">
                <a:solidFill>
                  <a:srgbClr val="002060"/>
                </a:solidFill>
              </a:rPr>
              <a:t>Sporten en bewegen</a:t>
            </a:r>
          </a:p>
          <a:p>
            <a:pPr marL="0" indent="0" algn="ctr">
              <a:buNone/>
            </a:pPr>
            <a:r>
              <a:rPr lang="nl-NL" sz="3600" b="1" dirty="0">
                <a:solidFill>
                  <a:srgbClr val="002060"/>
                </a:solidFill>
              </a:rPr>
              <a:t>voor ouderen </a:t>
            </a:r>
          </a:p>
          <a:p>
            <a:pPr marL="0" indent="0" algn="ctr">
              <a:buNone/>
            </a:pPr>
            <a:r>
              <a:rPr lang="nl-NL" sz="3600" b="1" dirty="0">
                <a:solidFill>
                  <a:srgbClr val="002060"/>
                </a:solidFill>
              </a:rPr>
              <a:t>in de eigen gemeente</a:t>
            </a:r>
          </a:p>
        </p:txBody>
      </p:sp>
    </p:spTree>
    <p:extLst>
      <p:ext uri="{BB962C8B-B14F-4D97-AF65-F5344CB8AC3E}">
        <p14:creationId xmlns:p14="http://schemas.microsoft.com/office/powerpoint/2010/main" val="3347300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3FC3F-51A5-F8E9-38B3-5A0273BB8A21}"/>
              </a:ext>
            </a:extLst>
          </p:cNvPr>
          <p:cNvSpPr>
            <a:spLocks noGrp="1"/>
          </p:cNvSpPr>
          <p:nvPr>
            <p:ph type="title"/>
          </p:nvPr>
        </p:nvSpPr>
        <p:spPr/>
        <p:txBody>
          <a:bodyPr/>
          <a:lstStyle/>
          <a:p>
            <a:pPr algn="ctr"/>
            <a:r>
              <a:rPr lang="nl-NL" dirty="0">
                <a:solidFill>
                  <a:srgbClr val="002060"/>
                </a:solidFill>
              </a:rPr>
              <a:t>Voordelen van bewegen</a:t>
            </a:r>
          </a:p>
        </p:txBody>
      </p:sp>
      <p:sp>
        <p:nvSpPr>
          <p:cNvPr id="3" name="Tijdelijke aanduiding voor inhoud 2">
            <a:extLst>
              <a:ext uri="{FF2B5EF4-FFF2-40B4-BE49-F238E27FC236}">
                <a16:creationId xmlns:a16="http://schemas.microsoft.com/office/drawing/2014/main" id="{643197D7-8EE4-D24C-3DF5-BE622D6DAD30}"/>
              </a:ext>
            </a:extLst>
          </p:cNvPr>
          <p:cNvSpPr>
            <a:spLocks noGrp="1"/>
          </p:cNvSpPr>
          <p:nvPr>
            <p:ph idx="1"/>
          </p:nvPr>
        </p:nvSpPr>
        <p:spPr/>
        <p:txBody>
          <a:bodyPr>
            <a:normAutofit fontScale="77500" lnSpcReduction="20000"/>
          </a:bodyPr>
          <a:lstStyle/>
          <a:p>
            <a:pPr marL="0" indent="0">
              <a:buNone/>
            </a:pPr>
            <a:r>
              <a:rPr lang="nl-NL" dirty="0">
                <a:solidFill>
                  <a:srgbClr val="002060"/>
                </a:solidFill>
              </a:rPr>
              <a:t>Lichamelijk</a:t>
            </a:r>
            <a:r>
              <a:rPr lang="nl-NL" sz="2000" dirty="0">
                <a:solidFill>
                  <a:srgbClr val="002060"/>
                </a:solidFill>
              </a:rPr>
              <a:t>:</a:t>
            </a:r>
          </a:p>
          <a:p>
            <a:r>
              <a:rPr lang="nl-NL" sz="2000" dirty="0">
                <a:solidFill>
                  <a:srgbClr val="002060"/>
                </a:solidFill>
              </a:rPr>
              <a:t>Soepele spieren/gewrichten</a:t>
            </a:r>
          </a:p>
          <a:p>
            <a:r>
              <a:rPr lang="nl-NL" sz="2000" dirty="0">
                <a:solidFill>
                  <a:srgbClr val="002060"/>
                </a:solidFill>
              </a:rPr>
              <a:t>Meer energie en weerstand</a:t>
            </a:r>
          </a:p>
          <a:p>
            <a:pPr marL="0" indent="0">
              <a:buNone/>
            </a:pPr>
            <a:r>
              <a:rPr lang="nl-NL" dirty="0">
                <a:solidFill>
                  <a:srgbClr val="002060"/>
                </a:solidFill>
              </a:rPr>
              <a:t>Geestelijk</a:t>
            </a:r>
            <a:r>
              <a:rPr lang="nl-NL" sz="2000" dirty="0">
                <a:solidFill>
                  <a:srgbClr val="002060"/>
                </a:solidFill>
              </a:rPr>
              <a:t>:</a:t>
            </a:r>
          </a:p>
          <a:p>
            <a:r>
              <a:rPr lang="nl-NL" sz="2000" dirty="0">
                <a:solidFill>
                  <a:srgbClr val="002060"/>
                </a:solidFill>
              </a:rPr>
              <a:t>Ontspanning en plezier</a:t>
            </a:r>
          </a:p>
          <a:p>
            <a:r>
              <a:rPr lang="nl-NL" sz="2000" dirty="0">
                <a:solidFill>
                  <a:srgbClr val="002060"/>
                </a:solidFill>
              </a:rPr>
              <a:t>Remt klachten van dementie</a:t>
            </a:r>
          </a:p>
          <a:p>
            <a:pPr marL="0" indent="0">
              <a:buNone/>
            </a:pPr>
            <a:r>
              <a:rPr lang="nl-NL" dirty="0">
                <a:solidFill>
                  <a:srgbClr val="002060"/>
                </a:solidFill>
              </a:rPr>
              <a:t>Sociaal</a:t>
            </a:r>
            <a:r>
              <a:rPr lang="nl-NL" sz="2000" dirty="0">
                <a:solidFill>
                  <a:srgbClr val="002060"/>
                </a:solidFill>
              </a:rPr>
              <a:t>:</a:t>
            </a:r>
          </a:p>
          <a:p>
            <a:r>
              <a:rPr lang="nl-NL" sz="2000" dirty="0">
                <a:solidFill>
                  <a:srgbClr val="002060"/>
                </a:solidFill>
              </a:rPr>
              <a:t>Contact en nieuwe vriendschappen</a:t>
            </a:r>
          </a:p>
          <a:p>
            <a:pPr marL="0" indent="0">
              <a:buNone/>
            </a:pPr>
            <a:endParaRPr lang="nl-NL" dirty="0">
              <a:solidFill>
                <a:srgbClr val="002060"/>
              </a:solidFill>
            </a:endParaRPr>
          </a:p>
        </p:txBody>
      </p:sp>
    </p:spTree>
    <p:extLst>
      <p:ext uri="{BB962C8B-B14F-4D97-AF65-F5344CB8AC3E}">
        <p14:creationId xmlns:p14="http://schemas.microsoft.com/office/powerpoint/2010/main" val="1955282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1A6A5-E630-D3EA-1853-560EEF4D9DE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E6F669A-092A-57F3-7AE7-475448CCED45}"/>
              </a:ext>
            </a:extLst>
          </p:cNvPr>
          <p:cNvSpPr>
            <a:spLocks noGrp="1"/>
          </p:cNvSpPr>
          <p:nvPr>
            <p:ph idx="1"/>
          </p:nvPr>
        </p:nvSpPr>
        <p:spPr/>
        <p:txBody>
          <a:bodyPr>
            <a:normAutofit/>
          </a:bodyPr>
          <a:lstStyle/>
          <a:p>
            <a:pPr marL="0" indent="0" algn="ctr">
              <a:buNone/>
            </a:pPr>
            <a:r>
              <a:rPr lang="nl-NL" sz="4000" b="1" dirty="0">
                <a:solidFill>
                  <a:srgbClr val="002060"/>
                </a:solidFill>
              </a:rPr>
              <a:t>‘Zolang mogelijk</a:t>
            </a:r>
          </a:p>
          <a:p>
            <a:pPr marL="0" indent="0" algn="ctr">
              <a:buNone/>
            </a:pPr>
            <a:r>
              <a:rPr lang="nl-NL" sz="4000" b="1" dirty="0">
                <a:solidFill>
                  <a:srgbClr val="002060"/>
                </a:solidFill>
              </a:rPr>
              <a:t> thuis blijven wonen’</a:t>
            </a:r>
          </a:p>
        </p:txBody>
      </p:sp>
    </p:spTree>
    <p:extLst>
      <p:ext uri="{BB962C8B-B14F-4D97-AF65-F5344CB8AC3E}">
        <p14:creationId xmlns:p14="http://schemas.microsoft.com/office/powerpoint/2010/main" val="3733778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5EB88-9F31-323E-D737-8B3438D6CF90}"/>
              </a:ext>
            </a:extLst>
          </p:cNvPr>
          <p:cNvSpPr>
            <a:spLocks noGrp="1"/>
          </p:cNvSpPr>
          <p:nvPr>
            <p:ph type="title"/>
          </p:nvPr>
        </p:nvSpPr>
        <p:spPr/>
        <p:txBody>
          <a:bodyPr/>
          <a:lstStyle/>
          <a:p>
            <a:pPr algn="ctr"/>
            <a:r>
              <a:rPr lang="nl-NL" dirty="0">
                <a:solidFill>
                  <a:srgbClr val="002060"/>
                </a:solidFill>
              </a:rPr>
              <a:t>Veilig op pad</a:t>
            </a:r>
          </a:p>
        </p:txBody>
      </p:sp>
      <p:sp>
        <p:nvSpPr>
          <p:cNvPr id="3" name="Tijdelijke aanduiding voor inhoud 2">
            <a:extLst>
              <a:ext uri="{FF2B5EF4-FFF2-40B4-BE49-F238E27FC236}">
                <a16:creationId xmlns:a16="http://schemas.microsoft.com/office/drawing/2014/main" id="{C0E29F5D-5064-552F-B963-BA8DDB932CC7}"/>
              </a:ext>
            </a:extLst>
          </p:cNvPr>
          <p:cNvSpPr>
            <a:spLocks noGrp="1"/>
          </p:cNvSpPr>
          <p:nvPr>
            <p:ph idx="1"/>
          </p:nvPr>
        </p:nvSpPr>
        <p:spPr/>
        <p:txBody>
          <a:bodyPr>
            <a:normAutofit fontScale="55000" lnSpcReduction="20000"/>
          </a:bodyPr>
          <a:lstStyle/>
          <a:p>
            <a:r>
              <a:rPr lang="nl-NL" dirty="0">
                <a:solidFill>
                  <a:srgbClr val="002060"/>
                </a:solidFill>
              </a:rPr>
              <a:t>Stevige schoenen</a:t>
            </a:r>
          </a:p>
          <a:p>
            <a:r>
              <a:rPr lang="nl-NL" dirty="0">
                <a:solidFill>
                  <a:srgbClr val="002060"/>
                </a:solidFill>
              </a:rPr>
              <a:t>Wandelstok</a:t>
            </a:r>
          </a:p>
          <a:p>
            <a:r>
              <a:rPr lang="nl-NL" dirty="0">
                <a:solidFill>
                  <a:srgbClr val="002060"/>
                </a:solidFill>
              </a:rPr>
              <a:t>Looprek</a:t>
            </a:r>
          </a:p>
          <a:p>
            <a:r>
              <a:rPr lang="nl-NL" dirty="0">
                <a:solidFill>
                  <a:srgbClr val="002060"/>
                </a:solidFill>
              </a:rPr>
              <a:t>Rollator</a:t>
            </a:r>
          </a:p>
          <a:p>
            <a:r>
              <a:rPr lang="nl-NL" dirty="0">
                <a:solidFill>
                  <a:srgbClr val="002060"/>
                </a:solidFill>
              </a:rPr>
              <a:t>Rolstoel</a:t>
            </a:r>
          </a:p>
          <a:p>
            <a:r>
              <a:rPr lang="nl-NL" dirty="0">
                <a:solidFill>
                  <a:srgbClr val="002060"/>
                </a:solidFill>
              </a:rPr>
              <a:t>Elektrische fiets</a:t>
            </a:r>
          </a:p>
          <a:p>
            <a:r>
              <a:rPr lang="nl-NL" dirty="0">
                <a:solidFill>
                  <a:srgbClr val="002060"/>
                </a:solidFill>
              </a:rPr>
              <a:t>Aangepaste auto</a:t>
            </a:r>
          </a:p>
          <a:p>
            <a:r>
              <a:rPr lang="nl-NL" dirty="0" err="1">
                <a:solidFill>
                  <a:srgbClr val="002060"/>
                </a:solidFill>
              </a:rPr>
              <a:t>Duofiets</a:t>
            </a:r>
            <a:endParaRPr lang="nl-NL" dirty="0">
              <a:solidFill>
                <a:srgbClr val="002060"/>
              </a:solidFill>
            </a:endParaRPr>
          </a:p>
          <a:p>
            <a:r>
              <a:rPr lang="nl-NL" dirty="0" err="1">
                <a:solidFill>
                  <a:srgbClr val="002060"/>
                </a:solidFill>
              </a:rPr>
              <a:t>Scootmobiel</a:t>
            </a:r>
            <a:endParaRPr lang="nl-NL" dirty="0">
              <a:solidFill>
                <a:srgbClr val="002060"/>
              </a:solidFill>
            </a:endParaRPr>
          </a:p>
          <a:p>
            <a:r>
              <a:rPr lang="nl-NL" dirty="0">
                <a:solidFill>
                  <a:srgbClr val="002060"/>
                </a:solidFill>
              </a:rPr>
              <a:t>Brommobiel</a:t>
            </a:r>
          </a:p>
        </p:txBody>
      </p:sp>
      <p:pic>
        <p:nvPicPr>
          <p:cNvPr id="4" name="Picture 11" descr="rollators">
            <a:extLst>
              <a:ext uri="{FF2B5EF4-FFF2-40B4-BE49-F238E27FC236}">
                <a16:creationId xmlns:a16="http://schemas.microsoft.com/office/drawing/2014/main" id="{4038E42F-510E-3A5B-9193-900F9140C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377469" y="2349500"/>
            <a:ext cx="4895850" cy="3827463"/>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40228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5EB88-9F31-323E-D737-8B3438D6CF90}"/>
              </a:ext>
            </a:extLst>
          </p:cNvPr>
          <p:cNvSpPr>
            <a:spLocks noGrp="1"/>
          </p:cNvSpPr>
          <p:nvPr>
            <p:ph type="title"/>
          </p:nvPr>
        </p:nvSpPr>
        <p:spPr/>
        <p:txBody>
          <a:bodyPr>
            <a:normAutofit/>
          </a:bodyPr>
          <a:lstStyle/>
          <a:p>
            <a:pPr algn="ctr"/>
            <a:r>
              <a:rPr lang="nl-NL" dirty="0">
                <a:solidFill>
                  <a:srgbClr val="002060"/>
                </a:solidFill>
              </a:rPr>
              <a:t>Slim horloge met valdetectie</a:t>
            </a:r>
          </a:p>
        </p:txBody>
      </p:sp>
      <p:sp>
        <p:nvSpPr>
          <p:cNvPr id="3" name="Tijdelijke aanduiding voor inhoud 2">
            <a:extLst>
              <a:ext uri="{FF2B5EF4-FFF2-40B4-BE49-F238E27FC236}">
                <a16:creationId xmlns:a16="http://schemas.microsoft.com/office/drawing/2014/main" id="{C0E29F5D-5064-552F-B963-BA8DDB932CC7}"/>
              </a:ext>
            </a:extLst>
          </p:cNvPr>
          <p:cNvSpPr>
            <a:spLocks noGrp="1"/>
          </p:cNvSpPr>
          <p:nvPr>
            <p:ph idx="1"/>
          </p:nvPr>
        </p:nvSpPr>
        <p:spPr>
          <a:xfrm>
            <a:off x="297873" y="2040283"/>
            <a:ext cx="10515600" cy="4752108"/>
          </a:xfrm>
        </p:spPr>
        <p:txBody>
          <a:bodyPr>
            <a:normAutofit lnSpcReduction="10000"/>
          </a:bodyPr>
          <a:lstStyle/>
          <a:p>
            <a:r>
              <a:rPr lang="nl-NL" sz="2600" dirty="0">
                <a:solidFill>
                  <a:srgbClr val="002060"/>
                </a:solidFill>
              </a:rPr>
              <a:t>Telefoonnummers aan koppelen</a:t>
            </a:r>
          </a:p>
          <a:p>
            <a:r>
              <a:rPr lang="nl-NL" sz="2600" dirty="0">
                <a:solidFill>
                  <a:srgbClr val="002060"/>
                </a:solidFill>
              </a:rPr>
              <a:t>Contact via het horloge / of via telefoon</a:t>
            </a:r>
          </a:p>
          <a:p>
            <a:r>
              <a:rPr lang="nl-NL" sz="2600" dirty="0">
                <a:solidFill>
                  <a:srgbClr val="002060"/>
                </a:solidFill>
              </a:rPr>
              <a:t>Veel verschillende soorten</a:t>
            </a:r>
          </a:p>
          <a:p>
            <a:r>
              <a:rPr lang="nl-NL" sz="2600" dirty="0">
                <a:solidFill>
                  <a:srgbClr val="002060"/>
                </a:solidFill>
              </a:rPr>
              <a:t>Persoonlijke voorkeur</a:t>
            </a:r>
          </a:p>
          <a:p>
            <a:pPr lvl="1"/>
            <a:r>
              <a:rPr lang="nl-NL" sz="2600" dirty="0">
                <a:solidFill>
                  <a:srgbClr val="002060"/>
                </a:solidFill>
              </a:rPr>
              <a:t>Uiterlijk</a:t>
            </a:r>
          </a:p>
          <a:p>
            <a:pPr lvl="1"/>
            <a:r>
              <a:rPr lang="nl-NL" sz="2600" dirty="0">
                <a:solidFill>
                  <a:srgbClr val="002060"/>
                </a:solidFill>
              </a:rPr>
              <a:t>Draaggemak</a:t>
            </a:r>
          </a:p>
          <a:p>
            <a:pPr lvl="1"/>
            <a:r>
              <a:rPr lang="nl-NL" sz="2600" dirty="0">
                <a:solidFill>
                  <a:srgbClr val="002060"/>
                </a:solidFill>
              </a:rPr>
              <a:t>Gevoeligheid in kunnen stellen</a:t>
            </a:r>
          </a:p>
          <a:p>
            <a:endParaRPr lang="nl-NL" dirty="0">
              <a:solidFill>
                <a:srgbClr val="002060"/>
              </a:solidFill>
            </a:endParaRPr>
          </a:p>
        </p:txBody>
      </p:sp>
      <p:pic>
        <p:nvPicPr>
          <p:cNvPr id="5" name="Afbeelding 4">
            <a:extLst>
              <a:ext uri="{FF2B5EF4-FFF2-40B4-BE49-F238E27FC236}">
                <a16:creationId xmlns:a16="http://schemas.microsoft.com/office/drawing/2014/main" id="{074768D3-9B36-A929-0045-13665CB69D84}"/>
              </a:ext>
            </a:extLst>
          </p:cNvPr>
          <p:cNvPicPr>
            <a:picLocks noChangeAspect="1"/>
          </p:cNvPicPr>
          <p:nvPr/>
        </p:nvPicPr>
        <p:blipFill>
          <a:blip r:embed="rId3"/>
          <a:stretch>
            <a:fillRect/>
          </a:stretch>
        </p:blipFill>
        <p:spPr>
          <a:xfrm>
            <a:off x="8140148" y="2739513"/>
            <a:ext cx="3342566" cy="3342566"/>
          </a:xfrm>
          <a:prstGeom prst="rect">
            <a:avLst/>
          </a:prstGeom>
        </p:spPr>
      </p:pic>
    </p:spTree>
    <p:extLst>
      <p:ext uri="{BB962C8B-B14F-4D97-AF65-F5344CB8AC3E}">
        <p14:creationId xmlns:p14="http://schemas.microsoft.com/office/powerpoint/2010/main" val="2028875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5EB88-9F31-323E-D737-8B3438D6CF90}"/>
              </a:ext>
            </a:extLst>
          </p:cNvPr>
          <p:cNvSpPr>
            <a:spLocks noGrp="1"/>
          </p:cNvSpPr>
          <p:nvPr>
            <p:ph type="title"/>
          </p:nvPr>
        </p:nvSpPr>
        <p:spPr>
          <a:xfrm>
            <a:off x="-244094" y="884109"/>
            <a:ext cx="10515600" cy="1325563"/>
          </a:xfrm>
        </p:spPr>
        <p:txBody>
          <a:bodyPr/>
          <a:lstStyle/>
          <a:p>
            <a:pPr algn="ctr"/>
            <a:r>
              <a:rPr lang="nl-NL" dirty="0">
                <a:solidFill>
                  <a:srgbClr val="002060"/>
                </a:solidFill>
              </a:rPr>
              <a:t>Help!</a:t>
            </a:r>
          </a:p>
        </p:txBody>
      </p:sp>
      <p:sp>
        <p:nvSpPr>
          <p:cNvPr id="3" name="Tijdelijke aanduiding voor inhoud 2">
            <a:extLst>
              <a:ext uri="{FF2B5EF4-FFF2-40B4-BE49-F238E27FC236}">
                <a16:creationId xmlns:a16="http://schemas.microsoft.com/office/drawing/2014/main" id="{C0E29F5D-5064-552F-B963-BA8DDB932CC7}"/>
              </a:ext>
            </a:extLst>
          </p:cNvPr>
          <p:cNvSpPr>
            <a:spLocks noGrp="1"/>
          </p:cNvSpPr>
          <p:nvPr>
            <p:ph idx="1"/>
          </p:nvPr>
        </p:nvSpPr>
        <p:spPr>
          <a:xfrm>
            <a:off x="297873" y="2040283"/>
            <a:ext cx="10515600" cy="4752108"/>
          </a:xfrm>
        </p:spPr>
        <p:txBody>
          <a:bodyPr>
            <a:normAutofit/>
          </a:bodyPr>
          <a:lstStyle/>
          <a:p>
            <a:r>
              <a:rPr lang="nl-NL" sz="4000" dirty="0">
                <a:solidFill>
                  <a:srgbClr val="002060"/>
                </a:solidFill>
              </a:rPr>
              <a:t>Persoonlijke alarmering</a:t>
            </a:r>
          </a:p>
          <a:p>
            <a:endParaRPr lang="nl-NL" dirty="0">
              <a:solidFill>
                <a:srgbClr val="FF0000"/>
              </a:solidFill>
            </a:endParaRPr>
          </a:p>
        </p:txBody>
      </p:sp>
      <p:pic>
        <p:nvPicPr>
          <p:cNvPr id="4" name="Afbeelding 3">
            <a:extLst>
              <a:ext uri="{FF2B5EF4-FFF2-40B4-BE49-F238E27FC236}">
                <a16:creationId xmlns:a16="http://schemas.microsoft.com/office/drawing/2014/main" id="{5097D6AB-C595-3B8B-A4A1-9D5DD08DE3C3}"/>
              </a:ext>
            </a:extLst>
          </p:cNvPr>
          <p:cNvPicPr>
            <a:picLocks noChangeAspect="1"/>
          </p:cNvPicPr>
          <p:nvPr/>
        </p:nvPicPr>
        <p:blipFill>
          <a:blip r:embed="rId3"/>
          <a:stretch>
            <a:fillRect/>
          </a:stretch>
        </p:blipFill>
        <p:spPr>
          <a:xfrm>
            <a:off x="297873" y="3365846"/>
            <a:ext cx="4133229" cy="2739325"/>
          </a:xfrm>
          <a:prstGeom prst="rect">
            <a:avLst/>
          </a:prstGeom>
        </p:spPr>
      </p:pic>
      <p:pic>
        <p:nvPicPr>
          <p:cNvPr id="5" name="Afbeelding 4">
            <a:extLst>
              <a:ext uri="{FF2B5EF4-FFF2-40B4-BE49-F238E27FC236}">
                <a16:creationId xmlns:a16="http://schemas.microsoft.com/office/drawing/2014/main" id="{3C336573-3B59-9057-EAF5-7F9AFEAF90F9}"/>
              </a:ext>
            </a:extLst>
          </p:cNvPr>
          <p:cNvPicPr>
            <a:picLocks noChangeAspect="1"/>
          </p:cNvPicPr>
          <p:nvPr/>
        </p:nvPicPr>
        <p:blipFill>
          <a:blip r:embed="rId4"/>
          <a:stretch>
            <a:fillRect/>
          </a:stretch>
        </p:blipFill>
        <p:spPr>
          <a:xfrm>
            <a:off x="3946511" y="3024371"/>
            <a:ext cx="3577411" cy="3577411"/>
          </a:xfrm>
          <a:prstGeom prst="rect">
            <a:avLst/>
          </a:prstGeom>
        </p:spPr>
      </p:pic>
      <p:pic>
        <p:nvPicPr>
          <p:cNvPr id="6" name="Afbeelding 5">
            <a:extLst>
              <a:ext uri="{FF2B5EF4-FFF2-40B4-BE49-F238E27FC236}">
                <a16:creationId xmlns:a16="http://schemas.microsoft.com/office/drawing/2014/main" id="{69142538-EB9A-6590-72C1-C8BABB8E952F}"/>
              </a:ext>
            </a:extLst>
          </p:cNvPr>
          <p:cNvPicPr>
            <a:picLocks noChangeAspect="1"/>
          </p:cNvPicPr>
          <p:nvPr/>
        </p:nvPicPr>
        <p:blipFill>
          <a:blip r:embed="rId5"/>
          <a:stretch>
            <a:fillRect/>
          </a:stretch>
        </p:blipFill>
        <p:spPr>
          <a:xfrm>
            <a:off x="7991328" y="1822046"/>
            <a:ext cx="3364112" cy="4354996"/>
          </a:xfrm>
          <a:prstGeom prst="rect">
            <a:avLst/>
          </a:prstGeom>
        </p:spPr>
      </p:pic>
    </p:spTree>
    <p:extLst>
      <p:ext uri="{BB962C8B-B14F-4D97-AF65-F5344CB8AC3E}">
        <p14:creationId xmlns:p14="http://schemas.microsoft.com/office/powerpoint/2010/main" val="1555575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5EB88-9F31-323E-D737-8B3438D6CF90}"/>
              </a:ext>
            </a:extLst>
          </p:cNvPr>
          <p:cNvSpPr>
            <a:spLocks noGrp="1"/>
          </p:cNvSpPr>
          <p:nvPr>
            <p:ph type="title"/>
          </p:nvPr>
        </p:nvSpPr>
        <p:spPr/>
        <p:txBody>
          <a:bodyPr>
            <a:normAutofit/>
          </a:bodyPr>
          <a:lstStyle/>
          <a:p>
            <a:pPr algn="ctr"/>
            <a:r>
              <a:rPr lang="nl-NL" dirty="0">
                <a:solidFill>
                  <a:srgbClr val="002060"/>
                </a:solidFill>
              </a:rPr>
              <a:t>Goedemorgen!</a:t>
            </a:r>
          </a:p>
        </p:txBody>
      </p:sp>
      <p:sp>
        <p:nvSpPr>
          <p:cNvPr id="3" name="Tijdelijke aanduiding voor inhoud 2">
            <a:extLst>
              <a:ext uri="{FF2B5EF4-FFF2-40B4-BE49-F238E27FC236}">
                <a16:creationId xmlns:a16="http://schemas.microsoft.com/office/drawing/2014/main" id="{C0E29F5D-5064-552F-B963-BA8DDB932CC7}"/>
              </a:ext>
            </a:extLst>
          </p:cNvPr>
          <p:cNvSpPr>
            <a:spLocks noGrp="1"/>
          </p:cNvSpPr>
          <p:nvPr>
            <p:ph idx="1"/>
          </p:nvPr>
        </p:nvSpPr>
        <p:spPr>
          <a:xfrm>
            <a:off x="297873" y="2040283"/>
            <a:ext cx="10515600" cy="4752108"/>
          </a:xfrm>
        </p:spPr>
        <p:txBody>
          <a:bodyPr>
            <a:normAutofit/>
          </a:bodyPr>
          <a:lstStyle/>
          <a:p>
            <a:r>
              <a:rPr lang="nl-NL" sz="4000" dirty="0">
                <a:solidFill>
                  <a:srgbClr val="002060"/>
                </a:solidFill>
              </a:rPr>
              <a:t>Telefooncirkel</a:t>
            </a:r>
          </a:p>
          <a:p>
            <a:r>
              <a:rPr lang="nl-NL" sz="4000" dirty="0" err="1">
                <a:solidFill>
                  <a:srgbClr val="002060"/>
                </a:solidFill>
              </a:rPr>
              <a:t>Whats</a:t>
            </a:r>
            <a:r>
              <a:rPr lang="nl-NL" sz="4000" dirty="0">
                <a:solidFill>
                  <a:srgbClr val="002060"/>
                </a:solidFill>
              </a:rPr>
              <a:t> app groep</a:t>
            </a:r>
          </a:p>
          <a:p>
            <a:endParaRPr lang="nl-NL" dirty="0">
              <a:solidFill>
                <a:srgbClr val="FF0000"/>
              </a:solidFill>
            </a:endParaRPr>
          </a:p>
        </p:txBody>
      </p:sp>
      <p:pic>
        <p:nvPicPr>
          <p:cNvPr id="4" name="Afbeelding 3">
            <a:extLst>
              <a:ext uri="{FF2B5EF4-FFF2-40B4-BE49-F238E27FC236}">
                <a16:creationId xmlns:a16="http://schemas.microsoft.com/office/drawing/2014/main" id="{AE2F5E6F-57A2-BCB5-742B-C0B52F53B633}"/>
              </a:ext>
            </a:extLst>
          </p:cNvPr>
          <p:cNvPicPr>
            <a:picLocks noChangeAspect="1"/>
          </p:cNvPicPr>
          <p:nvPr/>
        </p:nvPicPr>
        <p:blipFill>
          <a:blip r:embed="rId3"/>
          <a:stretch>
            <a:fillRect/>
          </a:stretch>
        </p:blipFill>
        <p:spPr>
          <a:xfrm>
            <a:off x="6901913" y="2503667"/>
            <a:ext cx="3911560" cy="2608661"/>
          </a:xfrm>
          <a:prstGeom prst="rect">
            <a:avLst/>
          </a:prstGeom>
        </p:spPr>
      </p:pic>
    </p:spTree>
    <p:extLst>
      <p:ext uri="{BB962C8B-B14F-4D97-AF65-F5344CB8AC3E}">
        <p14:creationId xmlns:p14="http://schemas.microsoft.com/office/powerpoint/2010/main" val="1094445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4C1EB9-E8ED-3B41-6EB4-DC0D74842937}"/>
              </a:ext>
            </a:extLst>
          </p:cNvPr>
          <p:cNvSpPr>
            <a:spLocks noGrp="1"/>
          </p:cNvSpPr>
          <p:nvPr>
            <p:ph type="title"/>
          </p:nvPr>
        </p:nvSpPr>
        <p:spPr/>
        <p:txBody>
          <a:bodyPr/>
          <a:lstStyle/>
          <a:p>
            <a:pPr algn="ctr"/>
            <a:r>
              <a:rPr lang="nl-NL" dirty="0">
                <a:solidFill>
                  <a:srgbClr val="002060"/>
                </a:solidFill>
              </a:rPr>
              <a:t>Wat is goede voeding?</a:t>
            </a:r>
          </a:p>
        </p:txBody>
      </p:sp>
      <p:pic>
        <p:nvPicPr>
          <p:cNvPr id="4" name="Tijdelijke aanduiding voor inhoud 2">
            <a:extLst>
              <a:ext uri="{FF2B5EF4-FFF2-40B4-BE49-F238E27FC236}">
                <a16:creationId xmlns:a16="http://schemas.microsoft.com/office/drawing/2014/main" id="{8DE851AC-6F79-A0FB-20B9-C0927F372F9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7926" y="2317644"/>
            <a:ext cx="4940165" cy="3841750"/>
          </a:xfrm>
        </p:spPr>
      </p:pic>
      <p:pic>
        <p:nvPicPr>
          <p:cNvPr id="5" name="Picture 6" descr="drinkwater3">
            <a:extLst>
              <a:ext uri="{FF2B5EF4-FFF2-40B4-BE49-F238E27FC236}">
                <a16:creationId xmlns:a16="http://schemas.microsoft.com/office/drawing/2014/main" id="{A2DCD919-B464-784D-B24B-C932AF7F9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622" y="2209672"/>
            <a:ext cx="3267182" cy="3939326"/>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78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498A32-9DC7-1678-1033-DB8538A845C1}"/>
              </a:ext>
            </a:extLst>
          </p:cNvPr>
          <p:cNvSpPr>
            <a:spLocks noGrp="1"/>
          </p:cNvSpPr>
          <p:nvPr>
            <p:ph type="title"/>
          </p:nvPr>
        </p:nvSpPr>
        <p:spPr/>
        <p:txBody>
          <a:bodyPr/>
          <a:lstStyle/>
          <a:p>
            <a:pPr algn="ctr"/>
            <a:r>
              <a:rPr lang="nl-NL" dirty="0">
                <a:solidFill>
                  <a:srgbClr val="002060"/>
                </a:solidFill>
              </a:rPr>
              <a:t>Goede voeding</a:t>
            </a:r>
          </a:p>
        </p:txBody>
      </p:sp>
      <p:sp>
        <p:nvSpPr>
          <p:cNvPr id="4" name="Tekstvak 3">
            <a:extLst>
              <a:ext uri="{FF2B5EF4-FFF2-40B4-BE49-F238E27FC236}">
                <a16:creationId xmlns:a16="http://schemas.microsoft.com/office/drawing/2014/main" id="{B9DFA0FD-6165-7D08-279C-D91D99BFB1AF}"/>
              </a:ext>
            </a:extLst>
          </p:cNvPr>
          <p:cNvSpPr txBox="1"/>
          <p:nvPr/>
        </p:nvSpPr>
        <p:spPr>
          <a:xfrm>
            <a:off x="6095999" y="2410692"/>
            <a:ext cx="5029201" cy="3231654"/>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sz="5400" b="1" dirty="0">
                <a:solidFill>
                  <a:srgbClr val="002060"/>
                </a:solidFill>
              </a:rPr>
              <a:t>Voorkomt</a:t>
            </a:r>
            <a:r>
              <a:rPr lang="nl-NL" sz="5400" dirty="0"/>
              <a:t>:</a:t>
            </a:r>
          </a:p>
          <a:p>
            <a:endParaRPr lang="nl-NL" dirty="0"/>
          </a:p>
          <a:p>
            <a:pPr marL="285750" indent="-285750">
              <a:buFont typeface="Arial" panose="020B0604020202020204" pitchFamily="34" charset="0"/>
              <a:buChar char="•"/>
            </a:pPr>
            <a:r>
              <a:rPr lang="nl-NL" sz="4400" dirty="0">
                <a:solidFill>
                  <a:srgbClr val="002060"/>
                </a:solidFill>
              </a:rPr>
              <a:t>tekorten</a:t>
            </a:r>
          </a:p>
          <a:p>
            <a:pPr marL="285750" indent="-285750">
              <a:buFont typeface="Arial" panose="020B0604020202020204" pitchFamily="34" charset="0"/>
              <a:buChar char="•"/>
            </a:pPr>
            <a:r>
              <a:rPr lang="nl-NL" sz="4400" dirty="0">
                <a:solidFill>
                  <a:srgbClr val="002060"/>
                </a:solidFill>
              </a:rPr>
              <a:t>ziektes</a:t>
            </a:r>
          </a:p>
          <a:p>
            <a:pPr marL="285750" indent="-285750">
              <a:buFont typeface="Arial" panose="020B0604020202020204" pitchFamily="34" charset="0"/>
              <a:buChar char="•"/>
            </a:pPr>
            <a:r>
              <a:rPr lang="nl-NL" sz="4400" dirty="0">
                <a:solidFill>
                  <a:srgbClr val="002060"/>
                </a:solidFill>
              </a:rPr>
              <a:t>schadelijke stoffen</a:t>
            </a:r>
          </a:p>
        </p:txBody>
      </p:sp>
      <p:sp>
        <p:nvSpPr>
          <p:cNvPr id="5" name="Tekstvak 4">
            <a:extLst>
              <a:ext uri="{FF2B5EF4-FFF2-40B4-BE49-F238E27FC236}">
                <a16:creationId xmlns:a16="http://schemas.microsoft.com/office/drawing/2014/main" id="{CB966C78-D72A-3A81-6784-AF0E402624B6}"/>
              </a:ext>
            </a:extLst>
          </p:cNvPr>
          <p:cNvSpPr txBox="1"/>
          <p:nvPr/>
        </p:nvSpPr>
        <p:spPr>
          <a:xfrm>
            <a:off x="1620982" y="2410691"/>
            <a:ext cx="3699163" cy="3231654"/>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sz="5400" b="1" dirty="0">
                <a:solidFill>
                  <a:srgbClr val="002060"/>
                </a:solidFill>
              </a:rPr>
              <a:t>Zorgt voor</a:t>
            </a:r>
            <a:r>
              <a:rPr lang="nl-NL" sz="5400" dirty="0">
                <a:solidFill>
                  <a:srgbClr val="002060"/>
                </a:solidFill>
              </a:rPr>
              <a:t>:</a:t>
            </a:r>
          </a:p>
          <a:p>
            <a:endParaRPr lang="nl-NL" dirty="0">
              <a:solidFill>
                <a:srgbClr val="002060"/>
              </a:solidFill>
            </a:endParaRPr>
          </a:p>
          <a:p>
            <a:pPr marL="285750" indent="-285750">
              <a:buFont typeface="Arial" panose="020B0604020202020204" pitchFamily="34" charset="0"/>
              <a:buChar char="•"/>
            </a:pPr>
            <a:r>
              <a:rPr lang="nl-NL" sz="4400" dirty="0">
                <a:solidFill>
                  <a:srgbClr val="002060"/>
                </a:solidFill>
              </a:rPr>
              <a:t>energie</a:t>
            </a:r>
          </a:p>
          <a:p>
            <a:pPr marL="285750" indent="-285750">
              <a:buFont typeface="Arial" panose="020B0604020202020204" pitchFamily="34" charset="0"/>
              <a:buChar char="•"/>
            </a:pPr>
            <a:r>
              <a:rPr lang="nl-NL" sz="4400" dirty="0">
                <a:solidFill>
                  <a:srgbClr val="002060"/>
                </a:solidFill>
              </a:rPr>
              <a:t>weerstand</a:t>
            </a:r>
          </a:p>
          <a:p>
            <a:pPr marL="285750" indent="-285750">
              <a:buFont typeface="Arial" panose="020B0604020202020204" pitchFamily="34" charset="0"/>
              <a:buChar char="•"/>
            </a:pPr>
            <a:r>
              <a:rPr lang="nl-NL" sz="4400" dirty="0">
                <a:solidFill>
                  <a:srgbClr val="002060"/>
                </a:solidFill>
              </a:rPr>
              <a:t>reserves</a:t>
            </a:r>
          </a:p>
        </p:txBody>
      </p:sp>
    </p:spTree>
    <p:extLst>
      <p:ext uri="{BB962C8B-B14F-4D97-AF65-F5344CB8AC3E}">
        <p14:creationId xmlns:p14="http://schemas.microsoft.com/office/powerpoint/2010/main" val="2802371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08BF2C-D3AC-F410-63A4-6A45CB124C10}"/>
              </a:ext>
            </a:extLst>
          </p:cNvPr>
          <p:cNvSpPr>
            <a:spLocks noGrp="1"/>
          </p:cNvSpPr>
          <p:nvPr>
            <p:ph type="title"/>
          </p:nvPr>
        </p:nvSpPr>
        <p:spPr/>
        <p:txBody>
          <a:bodyPr>
            <a:normAutofit/>
          </a:bodyPr>
          <a:lstStyle/>
          <a:p>
            <a:r>
              <a:rPr lang="nl-NL" sz="3600" dirty="0">
                <a:solidFill>
                  <a:srgbClr val="002060"/>
                </a:solidFill>
              </a:rPr>
              <a:t>Tips voor verantwoord medicijngebruik</a:t>
            </a:r>
          </a:p>
        </p:txBody>
      </p:sp>
      <p:sp>
        <p:nvSpPr>
          <p:cNvPr id="3" name="Tijdelijke aanduiding voor inhoud 2">
            <a:extLst>
              <a:ext uri="{FF2B5EF4-FFF2-40B4-BE49-F238E27FC236}">
                <a16:creationId xmlns:a16="http://schemas.microsoft.com/office/drawing/2014/main" id="{284B0A21-0662-3EBC-B2DB-8E2B58F71788}"/>
              </a:ext>
            </a:extLst>
          </p:cNvPr>
          <p:cNvSpPr>
            <a:spLocks noGrp="1"/>
          </p:cNvSpPr>
          <p:nvPr>
            <p:ph idx="1"/>
          </p:nvPr>
        </p:nvSpPr>
        <p:spPr/>
        <p:txBody>
          <a:bodyPr>
            <a:normAutofit fontScale="70000" lnSpcReduction="20000"/>
          </a:bodyPr>
          <a:lstStyle/>
          <a:p>
            <a:r>
              <a:rPr lang="nl-NL" dirty="0">
                <a:solidFill>
                  <a:srgbClr val="002060"/>
                </a:solidFill>
              </a:rPr>
              <a:t>Gebruik uw medicijn in de juiste dosering</a:t>
            </a:r>
          </a:p>
          <a:p>
            <a:r>
              <a:rPr lang="nl-NL" dirty="0">
                <a:solidFill>
                  <a:srgbClr val="002060"/>
                </a:solidFill>
              </a:rPr>
              <a:t>Gebruik uw medicijn op het juiste tijdstip</a:t>
            </a:r>
          </a:p>
          <a:p>
            <a:r>
              <a:rPr lang="nl-NL" dirty="0">
                <a:solidFill>
                  <a:srgbClr val="002060"/>
                </a:solidFill>
              </a:rPr>
              <a:t>Breek uw medicijn niet kapot, tenzij dit is</a:t>
            </a:r>
          </a:p>
          <a:p>
            <a:pPr marL="0" indent="0">
              <a:buNone/>
            </a:pPr>
            <a:r>
              <a:rPr lang="nl-NL" dirty="0">
                <a:solidFill>
                  <a:srgbClr val="002060"/>
                </a:solidFill>
              </a:rPr>
              <a:t>   voorgeschreven</a:t>
            </a:r>
          </a:p>
          <a:p>
            <a:r>
              <a:rPr lang="nl-NL" dirty="0">
                <a:solidFill>
                  <a:srgbClr val="002060"/>
                </a:solidFill>
              </a:rPr>
              <a:t>Neem uw medicijnen in met een vol glas water</a:t>
            </a:r>
          </a:p>
          <a:p>
            <a:r>
              <a:rPr lang="nl-NL" dirty="0">
                <a:solidFill>
                  <a:srgbClr val="002060"/>
                </a:solidFill>
              </a:rPr>
              <a:t>Gebruik een pillendoos</a:t>
            </a:r>
          </a:p>
          <a:p>
            <a:r>
              <a:rPr lang="nl-NL" dirty="0">
                <a:solidFill>
                  <a:srgbClr val="002060"/>
                </a:solidFill>
              </a:rPr>
              <a:t>Bewaar uw medicijnen op een droge donkere plek</a:t>
            </a:r>
          </a:p>
          <a:p>
            <a:r>
              <a:rPr lang="nl-NL" dirty="0">
                <a:solidFill>
                  <a:srgbClr val="002060"/>
                </a:solidFill>
              </a:rPr>
              <a:t>Laat de huisarts of apotheek regelmatig de dosis controleren</a:t>
            </a:r>
          </a:p>
        </p:txBody>
      </p:sp>
      <p:pic>
        <p:nvPicPr>
          <p:cNvPr id="4" name="Picture 7" descr="foto_pillendoos">
            <a:extLst>
              <a:ext uri="{FF2B5EF4-FFF2-40B4-BE49-F238E27FC236}">
                <a16:creationId xmlns:a16="http://schemas.microsoft.com/office/drawing/2014/main" id="{15867F71-B175-8704-989A-F379E2D02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3569" y="2176603"/>
            <a:ext cx="2254822" cy="4000360"/>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97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0DB3CA-B9CC-E10C-99F6-337E6753C922}"/>
              </a:ext>
            </a:extLst>
          </p:cNvPr>
          <p:cNvSpPr>
            <a:spLocks noGrp="1"/>
          </p:cNvSpPr>
          <p:nvPr>
            <p:ph type="title"/>
          </p:nvPr>
        </p:nvSpPr>
        <p:spPr/>
        <p:txBody>
          <a:bodyPr/>
          <a:lstStyle/>
          <a:p>
            <a:pPr algn="ctr"/>
            <a:r>
              <a:rPr lang="nl-NL" dirty="0">
                <a:solidFill>
                  <a:srgbClr val="002060"/>
                </a:solidFill>
              </a:rPr>
              <a:t>Randvoorwaarde 4: zorg</a:t>
            </a:r>
          </a:p>
        </p:txBody>
      </p:sp>
      <p:sp>
        <p:nvSpPr>
          <p:cNvPr id="3" name="Tijdelijke aanduiding voor inhoud 2">
            <a:extLst>
              <a:ext uri="{FF2B5EF4-FFF2-40B4-BE49-F238E27FC236}">
                <a16:creationId xmlns:a16="http://schemas.microsoft.com/office/drawing/2014/main" id="{50B27D49-47B4-A8B6-2ED0-2783F824F5A9}"/>
              </a:ext>
            </a:extLst>
          </p:cNvPr>
          <p:cNvSpPr>
            <a:spLocks noGrp="1"/>
          </p:cNvSpPr>
          <p:nvPr>
            <p:ph idx="1"/>
          </p:nvPr>
        </p:nvSpPr>
        <p:spPr/>
        <p:txBody>
          <a:bodyPr/>
          <a:lstStyle/>
          <a:p>
            <a:r>
              <a:rPr lang="nl-NL" dirty="0">
                <a:solidFill>
                  <a:srgbClr val="002060"/>
                </a:solidFill>
              </a:rPr>
              <a:t>Familie</a:t>
            </a:r>
          </a:p>
          <a:p>
            <a:r>
              <a:rPr lang="nl-NL" dirty="0">
                <a:solidFill>
                  <a:srgbClr val="002060"/>
                </a:solidFill>
              </a:rPr>
              <a:t>Vrienden/kennissen</a:t>
            </a:r>
          </a:p>
          <a:p>
            <a:r>
              <a:rPr lang="nl-NL" dirty="0">
                <a:solidFill>
                  <a:srgbClr val="002060"/>
                </a:solidFill>
              </a:rPr>
              <a:t>Buurtgenoten/dorpsgenoten</a:t>
            </a:r>
          </a:p>
          <a:p>
            <a:endParaRPr lang="nl-NL" dirty="0">
              <a:solidFill>
                <a:srgbClr val="002060"/>
              </a:solidFill>
            </a:endParaRPr>
          </a:p>
          <a:p>
            <a:pPr marL="0" indent="0">
              <a:buNone/>
            </a:pPr>
            <a:r>
              <a:rPr lang="nl-NL" dirty="0">
                <a:solidFill>
                  <a:srgbClr val="002060"/>
                </a:solidFill>
              </a:rPr>
              <a:t>Sociaal netwerk</a:t>
            </a:r>
          </a:p>
        </p:txBody>
      </p:sp>
    </p:spTree>
    <p:extLst>
      <p:ext uri="{BB962C8B-B14F-4D97-AF65-F5344CB8AC3E}">
        <p14:creationId xmlns:p14="http://schemas.microsoft.com/office/powerpoint/2010/main" val="2850906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329B-D568-1323-88D9-6191B564E5FA}"/>
              </a:ext>
            </a:extLst>
          </p:cNvPr>
          <p:cNvSpPr>
            <a:spLocks noGrp="1"/>
          </p:cNvSpPr>
          <p:nvPr>
            <p:ph type="title"/>
          </p:nvPr>
        </p:nvSpPr>
        <p:spPr/>
        <p:txBody>
          <a:bodyPr/>
          <a:lstStyle/>
          <a:p>
            <a:endParaRPr lang="nl-NL" dirty="0"/>
          </a:p>
        </p:txBody>
      </p:sp>
      <p:sp>
        <p:nvSpPr>
          <p:cNvPr id="5" name="Tijdelijke aanduiding voor inhoud 4">
            <a:extLst>
              <a:ext uri="{FF2B5EF4-FFF2-40B4-BE49-F238E27FC236}">
                <a16:creationId xmlns:a16="http://schemas.microsoft.com/office/drawing/2014/main" id="{44EF8E96-AAFC-E810-CF35-468A7B4F6644}"/>
              </a:ext>
            </a:extLst>
          </p:cNvPr>
          <p:cNvSpPr>
            <a:spLocks noGrp="1"/>
          </p:cNvSpPr>
          <p:nvPr>
            <p:ph idx="1"/>
          </p:nvPr>
        </p:nvSpPr>
        <p:spPr>
          <a:xfrm>
            <a:off x="838200" y="2209672"/>
            <a:ext cx="10515600" cy="4301697"/>
          </a:xfrm>
        </p:spPr>
        <p:txBody>
          <a:bodyPr>
            <a:normAutofit fontScale="92500" lnSpcReduction="10000"/>
          </a:bodyPr>
          <a:lstStyle/>
          <a:p>
            <a:r>
              <a:rPr lang="nl-NL" dirty="0">
                <a:solidFill>
                  <a:srgbClr val="002060"/>
                </a:solidFill>
              </a:rPr>
              <a:t>Woningaanpassing</a:t>
            </a:r>
          </a:p>
          <a:p>
            <a:r>
              <a:rPr lang="nl-NL" dirty="0">
                <a:solidFill>
                  <a:srgbClr val="002060"/>
                </a:solidFill>
              </a:rPr>
              <a:t>Huishoudelijke hulp</a:t>
            </a:r>
          </a:p>
          <a:p>
            <a:r>
              <a:rPr lang="nl-NL" dirty="0">
                <a:solidFill>
                  <a:srgbClr val="002060"/>
                </a:solidFill>
              </a:rPr>
              <a:t>Maaltijdvoorziening</a:t>
            </a:r>
          </a:p>
          <a:p>
            <a:r>
              <a:rPr lang="nl-NL" dirty="0">
                <a:solidFill>
                  <a:srgbClr val="002060"/>
                </a:solidFill>
              </a:rPr>
              <a:t>Individuele begeleiding</a:t>
            </a:r>
          </a:p>
          <a:p>
            <a:r>
              <a:rPr lang="nl-NL" dirty="0">
                <a:solidFill>
                  <a:srgbClr val="002060"/>
                </a:solidFill>
              </a:rPr>
              <a:t>Vervoersvoorziening</a:t>
            </a:r>
          </a:p>
          <a:p>
            <a:r>
              <a:rPr lang="nl-NL" dirty="0">
                <a:solidFill>
                  <a:srgbClr val="002060"/>
                </a:solidFill>
              </a:rPr>
              <a:t>Beschermde woonplek</a:t>
            </a:r>
          </a:p>
          <a:p>
            <a:r>
              <a:rPr lang="nl-NL" dirty="0">
                <a:solidFill>
                  <a:srgbClr val="002060"/>
                </a:solidFill>
              </a:rPr>
              <a:t>Dagbesteding op maat</a:t>
            </a:r>
          </a:p>
        </p:txBody>
      </p:sp>
      <p:pic>
        <p:nvPicPr>
          <p:cNvPr id="6" name="Picture 10">
            <a:extLst>
              <a:ext uri="{FF2B5EF4-FFF2-40B4-BE49-F238E27FC236}">
                <a16:creationId xmlns:a16="http://schemas.microsoft.com/office/drawing/2014/main" id="{8D4666CE-EAC6-265C-2DE1-5931688A1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521" y="2272549"/>
            <a:ext cx="4326811" cy="417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01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9EDF4-565F-6CD7-BC30-FD1AE4732D97}"/>
              </a:ext>
            </a:extLst>
          </p:cNvPr>
          <p:cNvSpPr>
            <a:spLocks noGrp="1"/>
          </p:cNvSpPr>
          <p:nvPr>
            <p:ph type="title"/>
          </p:nvPr>
        </p:nvSpPr>
        <p:spPr/>
        <p:txBody>
          <a:bodyPr/>
          <a:lstStyle/>
          <a:p>
            <a:pPr algn="ctr"/>
            <a:r>
              <a:rPr lang="nl-NL" dirty="0">
                <a:solidFill>
                  <a:srgbClr val="002060"/>
                </a:solidFill>
              </a:rPr>
              <a:t>Wat betekent WMO?</a:t>
            </a:r>
          </a:p>
        </p:txBody>
      </p:sp>
      <p:sp>
        <p:nvSpPr>
          <p:cNvPr id="3" name="Tijdelijke aanduiding voor inhoud 2">
            <a:extLst>
              <a:ext uri="{FF2B5EF4-FFF2-40B4-BE49-F238E27FC236}">
                <a16:creationId xmlns:a16="http://schemas.microsoft.com/office/drawing/2014/main" id="{94BD8A68-F5E5-6C29-D229-3ABC6745284F}"/>
              </a:ext>
            </a:extLst>
          </p:cNvPr>
          <p:cNvSpPr>
            <a:spLocks noGrp="1"/>
          </p:cNvSpPr>
          <p:nvPr>
            <p:ph idx="1"/>
          </p:nvPr>
        </p:nvSpPr>
        <p:spPr/>
        <p:txBody>
          <a:bodyPr/>
          <a:lstStyle/>
          <a:p>
            <a:pPr marL="0" indent="0">
              <a:buNone/>
            </a:pPr>
            <a:r>
              <a:rPr lang="nl-NL" u="sng" dirty="0">
                <a:solidFill>
                  <a:srgbClr val="002060"/>
                </a:solidFill>
              </a:rPr>
              <a:t>Wet maatschappelijke ondersteuning</a:t>
            </a:r>
            <a:endParaRPr lang="nl-NL" dirty="0">
              <a:solidFill>
                <a:srgbClr val="002060"/>
              </a:solidFill>
            </a:endParaRPr>
          </a:p>
          <a:p>
            <a:pPr marL="0" indent="0">
              <a:buNone/>
            </a:pPr>
            <a:r>
              <a:rPr lang="nl-NL" dirty="0" err="1">
                <a:solidFill>
                  <a:srgbClr val="002060"/>
                </a:solidFill>
              </a:rPr>
              <a:t>Wmo</a:t>
            </a:r>
            <a:r>
              <a:rPr lang="nl-NL" dirty="0">
                <a:solidFill>
                  <a:srgbClr val="002060"/>
                </a:solidFill>
              </a:rPr>
              <a:t> is een taak van de gemeente</a:t>
            </a:r>
          </a:p>
          <a:p>
            <a:r>
              <a:rPr lang="nl-NL" dirty="0">
                <a:solidFill>
                  <a:srgbClr val="002060"/>
                </a:solidFill>
              </a:rPr>
              <a:t>Aanvragen via </a:t>
            </a:r>
            <a:r>
              <a:rPr lang="nl-NL" dirty="0" err="1">
                <a:solidFill>
                  <a:srgbClr val="002060"/>
                </a:solidFill>
              </a:rPr>
              <a:t>Wmo</a:t>
            </a:r>
            <a:r>
              <a:rPr lang="nl-NL" dirty="0">
                <a:solidFill>
                  <a:srgbClr val="002060"/>
                </a:solidFill>
              </a:rPr>
              <a:t>-loket of een sociaal wijkteam (verschilt per gemeente)</a:t>
            </a:r>
          </a:p>
          <a:p>
            <a:r>
              <a:rPr lang="nl-NL" dirty="0">
                <a:solidFill>
                  <a:srgbClr val="002060"/>
                </a:solidFill>
              </a:rPr>
              <a:t>Inzicht in persoonlijke situatie door (keukentafel)gesprek of telefoongesprek</a:t>
            </a:r>
          </a:p>
        </p:txBody>
      </p:sp>
    </p:spTree>
    <p:extLst>
      <p:ext uri="{BB962C8B-B14F-4D97-AF65-F5344CB8AC3E}">
        <p14:creationId xmlns:p14="http://schemas.microsoft.com/office/powerpoint/2010/main" val="3564714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824116-7A1D-448C-5779-7C4ED3B08DB7}"/>
              </a:ext>
            </a:extLst>
          </p:cNvPr>
          <p:cNvSpPr>
            <a:spLocks noGrp="1"/>
          </p:cNvSpPr>
          <p:nvPr>
            <p:ph type="title"/>
          </p:nvPr>
        </p:nvSpPr>
        <p:spPr/>
        <p:txBody>
          <a:bodyPr/>
          <a:lstStyle/>
          <a:p>
            <a:r>
              <a:rPr lang="nl-NL" dirty="0">
                <a:solidFill>
                  <a:srgbClr val="002060"/>
                </a:solidFill>
              </a:rPr>
              <a:t>Wat speelt mee bij het zolang mogelijk thuis blijven wonen?</a:t>
            </a:r>
          </a:p>
        </p:txBody>
      </p:sp>
      <p:sp>
        <p:nvSpPr>
          <p:cNvPr id="3" name="Tijdelijke aanduiding voor inhoud 2">
            <a:extLst>
              <a:ext uri="{FF2B5EF4-FFF2-40B4-BE49-F238E27FC236}">
                <a16:creationId xmlns:a16="http://schemas.microsoft.com/office/drawing/2014/main" id="{DAF2F319-2100-4120-3729-E9143B7B2800}"/>
              </a:ext>
            </a:extLst>
          </p:cNvPr>
          <p:cNvSpPr>
            <a:spLocks noGrp="1"/>
          </p:cNvSpPr>
          <p:nvPr>
            <p:ph idx="1"/>
          </p:nvPr>
        </p:nvSpPr>
        <p:spPr/>
        <p:txBody>
          <a:bodyPr/>
          <a:lstStyle/>
          <a:p>
            <a:pPr marL="0" indent="0">
              <a:buNone/>
            </a:pPr>
            <a:r>
              <a:rPr lang="nl-NL" u="sng" dirty="0">
                <a:solidFill>
                  <a:srgbClr val="002060"/>
                </a:solidFill>
              </a:rPr>
              <a:t>Vier randvoorwaarden:</a:t>
            </a:r>
          </a:p>
          <a:p>
            <a:pPr marL="457200" indent="-457200">
              <a:buFont typeface="+mj-lt"/>
              <a:buAutoNum type="arabicPeriod"/>
            </a:pPr>
            <a:r>
              <a:rPr lang="nl-NL" dirty="0">
                <a:solidFill>
                  <a:srgbClr val="002060"/>
                </a:solidFill>
              </a:rPr>
              <a:t>Woning</a:t>
            </a:r>
          </a:p>
          <a:p>
            <a:pPr marL="457200" indent="-457200">
              <a:buFont typeface="+mj-lt"/>
              <a:buAutoNum type="arabicPeriod"/>
            </a:pPr>
            <a:r>
              <a:rPr lang="nl-NL" dirty="0">
                <a:solidFill>
                  <a:srgbClr val="002060"/>
                </a:solidFill>
              </a:rPr>
              <a:t>Woonomgeving</a:t>
            </a:r>
          </a:p>
          <a:p>
            <a:pPr marL="457200" indent="-457200">
              <a:buFont typeface="+mj-lt"/>
              <a:buAutoNum type="arabicPeriod"/>
            </a:pPr>
            <a:r>
              <a:rPr lang="nl-NL" dirty="0">
                <a:solidFill>
                  <a:srgbClr val="002060"/>
                </a:solidFill>
              </a:rPr>
              <a:t>Welzijn</a:t>
            </a:r>
          </a:p>
          <a:p>
            <a:pPr marL="457200" indent="-457200">
              <a:buFont typeface="+mj-lt"/>
              <a:buAutoNum type="arabicPeriod"/>
            </a:pPr>
            <a:r>
              <a:rPr lang="nl-NL" dirty="0">
                <a:solidFill>
                  <a:srgbClr val="002060"/>
                </a:solidFill>
              </a:rPr>
              <a:t>Zorg</a:t>
            </a:r>
          </a:p>
        </p:txBody>
      </p:sp>
    </p:spTree>
    <p:extLst>
      <p:ext uri="{BB962C8B-B14F-4D97-AF65-F5344CB8AC3E}">
        <p14:creationId xmlns:p14="http://schemas.microsoft.com/office/powerpoint/2010/main" val="1143943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D50AE-90C0-5C13-D897-C2A4D41A7B01}"/>
              </a:ext>
            </a:extLst>
          </p:cNvPr>
          <p:cNvSpPr>
            <a:spLocks noGrp="1"/>
          </p:cNvSpPr>
          <p:nvPr>
            <p:ph type="title"/>
          </p:nvPr>
        </p:nvSpPr>
        <p:spPr/>
        <p:txBody>
          <a:bodyPr/>
          <a:lstStyle/>
          <a:p>
            <a:pPr algn="ctr"/>
            <a:r>
              <a:rPr lang="nl-NL" dirty="0">
                <a:solidFill>
                  <a:srgbClr val="002060"/>
                </a:solidFill>
              </a:rPr>
              <a:t>Wat regelt de WMO?</a:t>
            </a:r>
          </a:p>
        </p:txBody>
      </p:sp>
      <p:sp>
        <p:nvSpPr>
          <p:cNvPr id="3" name="Tijdelijke aanduiding voor inhoud 2">
            <a:extLst>
              <a:ext uri="{FF2B5EF4-FFF2-40B4-BE49-F238E27FC236}">
                <a16:creationId xmlns:a16="http://schemas.microsoft.com/office/drawing/2014/main" id="{23E4A452-36E5-92C6-1E91-BED2A755EE2C}"/>
              </a:ext>
            </a:extLst>
          </p:cNvPr>
          <p:cNvSpPr>
            <a:spLocks noGrp="1"/>
          </p:cNvSpPr>
          <p:nvPr>
            <p:ph idx="1"/>
          </p:nvPr>
        </p:nvSpPr>
        <p:spPr/>
        <p:txBody>
          <a:bodyPr>
            <a:normAutofit fontScale="92500" lnSpcReduction="20000"/>
          </a:bodyPr>
          <a:lstStyle/>
          <a:p>
            <a:pPr marL="0" indent="0">
              <a:buNone/>
            </a:pPr>
            <a:r>
              <a:rPr lang="nl-NL" dirty="0">
                <a:solidFill>
                  <a:srgbClr val="002060"/>
                </a:solidFill>
              </a:rPr>
              <a:t>Ondersteuning voor:</a:t>
            </a:r>
          </a:p>
          <a:p>
            <a:r>
              <a:rPr lang="nl-NL" dirty="0">
                <a:solidFill>
                  <a:srgbClr val="002060"/>
                </a:solidFill>
              </a:rPr>
              <a:t>Mensen die hulp nodig hebben; </a:t>
            </a:r>
          </a:p>
          <a:p>
            <a:pPr marL="0" indent="0">
              <a:buNone/>
            </a:pPr>
            <a:r>
              <a:rPr lang="nl-NL" i="1" dirty="0">
                <a:solidFill>
                  <a:srgbClr val="002060"/>
                </a:solidFill>
              </a:rPr>
              <a:t>       bijvoorbeeld in het huishouden</a:t>
            </a:r>
          </a:p>
          <a:p>
            <a:r>
              <a:rPr lang="nl-NL" dirty="0">
                <a:solidFill>
                  <a:srgbClr val="002060"/>
                </a:solidFill>
              </a:rPr>
              <a:t>Mensen die zich inzetten voor de medemens; </a:t>
            </a:r>
          </a:p>
          <a:p>
            <a:pPr marL="0" indent="0">
              <a:buNone/>
            </a:pPr>
            <a:r>
              <a:rPr lang="nl-NL" i="1" dirty="0">
                <a:solidFill>
                  <a:srgbClr val="002060"/>
                </a:solidFill>
              </a:rPr>
              <a:t>       vrijwilligers en mantelzorgers</a:t>
            </a:r>
          </a:p>
          <a:p>
            <a:pPr marL="0" indent="0">
              <a:buNone/>
            </a:pPr>
            <a:r>
              <a:rPr lang="nl-NL" i="1" dirty="0">
                <a:solidFill>
                  <a:srgbClr val="002060"/>
                </a:solidFill>
              </a:rPr>
              <a:t>Om er voor te zorgen dat mensen zo lang mogelijk thuis kunnen blijven wonen</a:t>
            </a:r>
          </a:p>
        </p:txBody>
      </p:sp>
    </p:spTree>
    <p:extLst>
      <p:ext uri="{BB962C8B-B14F-4D97-AF65-F5344CB8AC3E}">
        <p14:creationId xmlns:p14="http://schemas.microsoft.com/office/powerpoint/2010/main" val="2204594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005066-E39E-92E8-B428-6623772ADA3F}"/>
              </a:ext>
            </a:extLst>
          </p:cNvPr>
          <p:cNvSpPr>
            <a:spLocks noGrp="1"/>
          </p:cNvSpPr>
          <p:nvPr>
            <p:ph type="title"/>
          </p:nvPr>
        </p:nvSpPr>
        <p:spPr/>
        <p:txBody>
          <a:bodyPr/>
          <a:lstStyle/>
          <a:p>
            <a:pPr algn="ctr"/>
            <a:r>
              <a:rPr lang="nl-NL" dirty="0">
                <a:solidFill>
                  <a:srgbClr val="002060"/>
                </a:solidFill>
              </a:rPr>
              <a:t>Als mantelzorg nodig is</a:t>
            </a:r>
          </a:p>
        </p:txBody>
      </p:sp>
      <p:sp>
        <p:nvSpPr>
          <p:cNvPr id="3" name="Tijdelijke aanduiding voor inhoud 2">
            <a:extLst>
              <a:ext uri="{FF2B5EF4-FFF2-40B4-BE49-F238E27FC236}">
                <a16:creationId xmlns:a16="http://schemas.microsoft.com/office/drawing/2014/main" id="{2813ED17-597D-7410-40DE-561F78EB3051}"/>
              </a:ext>
            </a:extLst>
          </p:cNvPr>
          <p:cNvSpPr>
            <a:spLocks noGrp="1"/>
          </p:cNvSpPr>
          <p:nvPr>
            <p:ph idx="1"/>
          </p:nvPr>
        </p:nvSpPr>
        <p:spPr/>
        <p:txBody>
          <a:bodyPr>
            <a:normAutofit fontScale="85000" lnSpcReduction="10000"/>
          </a:bodyPr>
          <a:lstStyle/>
          <a:p>
            <a:pPr marL="0" indent="0">
              <a:buNone/>
            </a:pPr>
            <a:r>
              <a:rPr lang="nl-NL" dirty="0">
                <a:solidFill>
                  <a:srgbClr val="002060"/>
                </a:solidFill>
              </a:rPr>
              <a:t>Aandachtspunten voor de mantelzorger:</a:t>
            </a:r>
          </a:p>
          <a:p>
            <a:r>
              <a:rPr lang="nl-NL" dirty="0">
                <a:solidFill>
                  <a:srgbClr val="002060"/>
                </a:solidFill>
              </a:rPr>
              <a:t>Grenzen aangeven</a:t>
            </a:r>
          </a:p>
          <a:p>
            <a:r>
              <a:rPr lang="nl-NL" dirty="0">
                <a:solidFill>
                  <a:srgbClr val="002060"/>
                </a:solidFill>
              </a:rPr>
              <a:t>Tijd voor jezelf nemen</a:t>
            </a:r>
          </a:p>
          <a:p>
            <a:r>
              <a:rPr lang="nl-NL" dirty="0">
                <a:solidFill>
                  <a:srgbClr val="002060"/>
                </a:solidFill>
              </a:rPr>
              <a:t>Zorg verdelen (over de familie)</a:t>
            </a:r>
          </a:p>
          <a:p>
            <a:r>
              <a:rPr lang="nl-NL" dirty="0" err="1">
                <a:solidFill>
                  <a:srgbClr val="002060"/>
                </a:solidFill>
              </a:rPr>
              <a:t>Evt</a:t>
            </a:r>
            <a:r>
              <a:rPr lang="nl-NL" dirty="0">
                <a:solidFill>
                  <a:srgbClr val="002060"/>
                </a:solidFill>
              </a:rPr>
              <a:t> professionele hulp inschakelen</a:t>
            </a:r>
          </a:p>
          <a:p>
            <a:r>
              <a:rPr lang="nl-NL" dirty="0">
                <a:solidFill>
                  <a:srgbClr val="002060"/>
                </a:solidFill>
              </a:rPr>
              <a:t>Maak financiële afspraken</a:t>
            </a:r>
          </a:p>
          <a:p>
            <a:r>
              <a:rPr lang="nl-NL" dirty="0">
                <a:solidFill>
                  <a:srgbClr val="002060"/>
                </a:solidFill>
              </a:rPr>
              <a:t>Spreek irritaties uit</a:t>
            </a:r>
          </a:p>
        </p:txBody>
      </p:sp>
    </p:spTree>
    <p:extLst>
      <p:ext uri="{BB962C8B-B14F-4D97-AF65-F5344CB8AC3E}">
        <p14:creationId xmlns:p14="http://schemas.microsoft.com/office/powerpoint/2010/main" val="3844877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1708A-E6AC-216F-4A11-18C64CC2B19E}"/>
              </a:ext>
            </a:extLst>
          </p:cNvPr>
          <p:cNvSpPr>
            <a:spLocks noGrp="1"/>
          </p:cNvSpPr>
          <p:nvPr>
            <p:ph type="title"/>
          </p:nvPr>
        </p:nvSpPr>
        <p:spPr/>
        <p:txBody>
          <a:bodyPr/>
          <a:lstStyle/>
          <a:p>
            <a:pPr algn="ctr"/>
            <a:r>
              <a:rPr lang="nl-NL" dirty="0">
                <a:solidFill>
                  <a:srgbClr val="002060"/>
                </a:solidFill>
              </a:rPr>
              <a:t>Aandachtspunten voor de oudere</a:t>
            </a:r>
          </a:p>
        </p:txBody>
      </p:sp>
      <p:sp>
        <p:nvSpPr>
          <p:cNvPr id="3" name="Tijdelijke aanduiding voor inhoud 2">
            <a:extLst>
              <a:ext uri="{FF2B5EF4-FFF2-40B4-BE49-F238E27FC236}">
                <a16:creationId xmlns:a16="http://schemas.microsoft.com/office/drawing/2014/main" id="{32F93665-FF8C-4888-0D99-675001A67580}"/>
              </a:ext>
            </a:extLst>
          </p:cNvPr>
          <p:cNvSpPr>
            <a:spLocks noGrp="1"/>
          </p:cNvSpPr>
          <p:nvPr>
            <p:ph idx="1"/>
          </p:nvPr>
        </p:nvSpPr>
        <p:spPr/>
        <p:txBody>
          <a:bodyPr/>
          <a:lstStyle/>
          <a:p>
            <a:r>
              <a:rPr lang="nl-NL" dirty="0">
                <a:solidFill>
                  <a:srgbClr val="002060"/>
                </a:solidFill>
              </a:rPr>
              <a:t>Zorg dat de financiën goed zijn geregeld</a:t>
            </a:r>
          </a:p>
          <a:p>
            <a:r>
              <a:rPr lang="nl-NL" dirty="0">
                <a:solidFill>
                  <a:srgbClr val="002060"/>
                </a:solidFill>
              </a:rPr>
              <a:t>Probeer de zorg over meerdere personen te verdelen</a:t>
            </a:r>
          </a:p>
          <a:p>
            <a:r>
              <a:rPr lang="nl-NL" dirty="0">
                <a:solidFill>
                  <a:srgbClr val="002060"/>
                </a:solidFill>
              </a:rPr>
              <a:t>Schakel tijdig professionele hulp in</a:t>
            </a:r>
          </a:p>
          <a:p>
            <a:r>
              <a:rPr lang="nl-NL" dirty="0">
                <a:solidFill>
                  <a:srgbClr val="002060"/>
                </a:solidFill>
              </a:rPr>
              <a:t>Geef de eigen grenzen aan</a:t>
            </a:r>
          </a:p>
          <a:p>
            <a:r>
              <a:rPr lang="nl-NL" dirty="0">
                <a:solidFill>
                  <a:srgbClr val="002060"/>
                </a:solidFill>
              </a:rPr>
              <a:t>Maak uw testament op</a:t>
            </a:r>
          </a:p>
        </p:txBody>
      </p:sp>
    </p:spTree>
    <p:extLst>
      <p:ext uri="{BB962C8B-B14F-4D97-AF65-F5344CB8AC3E}">
        <p14:creationId xmlns:p14="http://schemas.microsoft.com/office/powerpoint/2010/main" val="1555360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1708A-E6AC-216F-4A11-18C64CC2B19E}"/>
              </a:ext>
            </a:extLst>
          </p:cNvPr>
          <p:cNvSpPr>
            <a:spLocks noGrp="1"/>
          </p:cNvSpPr>
          <p:nvPr>
            <p:ph type="title"/>
          </p:nvPr>
        </p:nvSpPr>
        <p:spPr/>
        <p:txBody>
          <a:bodyPr>
            <a:normAutofit/>
          </a:bodyPr>
          <a:lstStyle/>
          <a:p>
            <a:pPr algn="ctr"/>
            <a:r>
              <a:rPr lang="nl-NL" dirty="0">
                <a:solidFill>
                  <a:srgbClr val="002060"/>
                </a:solidFill>
              </a:rPr>
              <a:t>Om kunnen gaan met de computer</a:t>
            </a:r>
          </a:p>
        </p:txBody>
      </p:sp>
      <p:sp>
        <p:nvSpPr>
          <p:cNvPr id="3" name="Tijdelijke aanduiding voor inhoud 2">
            <a:extLst>
              <a:ext uri="{FF2B5EF4-FFF2-40B4-BE49-F238E27FC236}">
                <a16:creationId xmlns:a16="http://schemas.microsoft.com/office/drawing/2014/main" id="{32F93665-FF8C-4888-0D99-675001A67580}"/>
              </a:ext>
            </a:extLst>
          </p:cNvPr>
          <p:cNvSpPr>
            <a:spLocks noGrp="1"/>
          </p:cNvSpPr>
          <p:nvPr>
            <p:ph idx="1"/>
          </p:nvPr>
        </p:nvSpPr>
        <p:spPr/>
        <p:txBody>
          <a:bodyPr>
            <a:normAutofit/>
          </a:bodyPr>
          <a:lstStyle/>
          <a:p>
            <a:r>
              <a:rPr lang="nl-NL" sz="4000" dirty="0">
                <a:solidFill>
                  <a:srgbClr val="002060"/>
                </a:solidFill>
              </a:rPr>
              <a:t>Seniorweb</a:t>
            </a:r>
          </a:p>
          <a:p>
            <a:r>
              <a:rPr lang="nl-NL" sz="4000" dirty="0">
                <a:solidFill>
                  <a:srgbClr val="002060"/>
                </a:solidFill>
              </a:rPr>
              <a:t>Bibliotheek: cursus Klik en Tik</a:t>
            </a:r>
          </a:p>
          <a:p>
            <a:r>
              <a:rPr lang="nl-NL" sz="4000" dirty="0">
                <a:solidFill>
                  <a:srgbClr val="002060"/>
                </a:solidFill>
              </a:rPr>
              <a:t>Student aan huis</a:t>
            </a:r>
          </a:p>
        </p:txBody>
      </p:sp>
    </p:spTree>
    <p:extLst>
      <p:ext uri="{BB962C8B-B14F-4D97-AF65-F5344CB8AC3E}">
        <p14:creationId xmlns:p14="http://schemas.microsoft.com/office/powerpoint/2010/main" val="3488809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6AE6BC-BAF4-E1D4-F374-D2199EC9816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0880F037-64BA-4C65-FFDB-D4A410831063}"/>
              </a:ext>
            </a:extLst>
          </p:cNvPr>
          <p:cNvSpPr>
            <a:spLocks noGrp="1"/>
          </p:cNvSpPr>
          <p:nvPr>
            <p:ph idx="1"/>
          </p:nvPr>
        </p:nvSpPr>
        <p:spPr/>
        <p:txBody>
          <a:bodyPr>
            <a:normAutofit/>
          </a:bodyPr>
          <a:lstStyle/>
          <a:p>
            <a:pPr marL="0" indent="0" algn="ctr">
              <a:buNone/>
            </a:pPr>
            <a:r>
              <a:rPr lang="nl-NL" sz="3200" b="1" dirty="0">
                <a:solidFill>
                  <a:srgbClr val="002060"/>
                </a:solidFill>
              </a:rPr>
              <a:t>Dank</a:t>
            </a:r>
          </a:p>
          <a:p>
            <a:pPr marL="0" indent="0" algn="ctr">
              <a:buNone/>
            </a:pPr>
            <a:r>
              <a:rPr lang="nl-NL" sz="3200" b="1" dirty="0">
                <a:solidFill>
                  <a:srgbClr val="002060"/>
                </a:solidFill>
              </a:rPr>
              <a:t>voor</a:t>
            </a:r>
          </a:p>
          <a:p>
            <a:pPr marL="0" indent="0" algn="ctr">
              <a:buNone/>
            </a:pPr>
            <a:r>
              <a:rPr lang="nl-NL" sz="3200" b="1" dirty="0">
                <a:solidFill>
                  <a:srgbClr val="002060"/>
                </a:solidFill>
              </a:rPr>
              <a:t>uw</a:t>
            </a:r>
          </a:p>
          <a:p>
            <a:pPr marL="0" indent="0" algn="ctr">
              <a:buNone/>
            </a:pPr>
            <a:r>
              <a:rPr lang="nl-NL" sz="3200" b="1" dirty="0">
                <a:solidFill>
                  <a:srgbClr val="002060"/>
                </a:solidFill>
              </a:rPr>
              <a:t>aandacht!</a:t>
            </a:r>
          </a:p>
        </p:txBody>
      </p:sp>
    </p:spTree>
    <p:extLst>
      <p:ext uri="{BB962C8B-B14F-4D97-AF65-F5344CB8AC3E}">
        <p14:creationId xmlns:p14="http://schemas.microsoft.com/office/powerpoint/2010/main" val="4010418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348EC-855A-3B9B-3715-80C7D024FF98}"/>
              </a:ext>
            </a:extLst>
          </p:cNvPr>
          <p:cNvSpPr>
            <a:spLocks noGrp="1"/>
          </p:cNvSpPr>
          <p:nvPr>
            <p:ph type="title"/>
          </p:nvPr>
        </p:nvSpPr>
        <p:spPr>
          <a:xfrm>
            <a:off x="838200" y="1812364"/>
            <a:ext cx="10515600" cy="1325563"/>
          </a:xfrm>
        </p:spPr>
        <p:txBody>
          <a:bodyPr/>
          <a:lstStyle/>
          <a:p>
            <a:r>
              <a:rPr lang="nl-NL" dirty="0"/>
              <a:t>Eventueel ondervoeding als extra thema toevoegen</a:t>
            </a:r>
          </a:p>
        </p:txBody>
      </p:sp>
    </p:spTree>
    <p:extLst>
      <p:ext uri="{BB962C8B-B14F-4D97-AF65-F5344CB8AC3E}">
        <p14:creationId xmlns:p14="http://schemas.microsoft.com/office/powerpoint/2010/main" val="3411672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0DB2-E1AE-AA48-0368-1D729F0EFA99}"/>
              </a:ext>
            </a:extLst>
          </p:cNvPr>
          <p:cNvSpPr>
            <a:spLocks noGrp="1"/>
          </p:cNvSpPr>
          <p:nvPr>
            <p:ph type="title"/>
          </p:nvPr>
        </p:nvSpPr>
        <p:spPr/>
        <p:txBody>
          <a:bodyPr>
            <a:normAutofit/>
          </a:bodyPr>
          <a:lstStyle/>
          <a:p>
            <a:pPr algn="ctr"/>
            <a:r>
              <a:rPr lang="nl-NL" dirty="0">
                <a:solidFill>
                  <a:srgbClr val="002060"/>
                </a:solidFill>
              </a:rPr>
              <a:t>Ondervoeding</a:t>
            </a:r>
          </a:p>
        </p:txBody>
      </p:sp>
      <p:sp>
        <p:nvSpPr>
          <p:cNvPr id="3" name="Tijdelijke aanduiding voor inhoud 2">
            <a:extLst>
              <a:ext uri="{FF2B5EF4-FFF2-40B4-BE49-F238E27FC236}">
                <a16:creationId xmlns:a16="http://schemas.microsoft.com/office/drawing/2014/main" id="{0A13FDA6-7BED-2E85-EA3B-4E3F25871746}"/>
              </a:ext>
            </a:extLst>
          </p:cNvPr>
          <p:cNvSpPr>
            <a:spLocks noGrp="1"/>
          </p:cNvSpPr>
          <p:nvPr>
            <p:ph idx="1"/>
          </p:nvPr>
        </p:nvSpPr>
        <p:spPr>
          <a:xfrm>
            <a:off x="964324" y="2335427"/>
            <a:ext cx="10515600" cy="3841536"/>
          </a:xfrm>
        </p:spPr>
        <p:txBody>
          <a:bodyPr>
            <a:normAutofit/>
          </a:bodyPr>
          <a:lstStyle/>
          <a:p>
            <a:pPr marL="0" indent="0">
              <a:buNone/>
            </a:pPr>
            <a:r>
              <a:rPr lang="nl-NL" dirty="0">
                <a:solidFill>
                  <a:srgbClr val="012145"/>
                </a:solidFill>
              </a:rPr>
              <a:t>(Hoog risico op) ondervoeding komt voor bij:</a:t>
            </a:r>
          </a:p>
          <a:p>
            <a:pPr>
              <a:buFontTx/>
              <a:buChar char="-"/>
            </a:pPr>
            <a:r>
              <a:rPr lang="nl-NL" dirty="0">
                <a:solidFill>
                  <a:srgbClr val="012145"/>
                </a:solidFill>
              </a:rPr>
              <a:t>8,5% van de thuiswonende 65-plussers</a:t>
            </a:r>
          </a:p>
          <a:p>
            <a:pPr>
              <a:buFontTx/>
              <a:buChar char="-"/>
            </a:pPr>
            <a:r>
              <a:rPr lang="nl-NL" dirty="0">
                <a:solidFill>
                  <a:srgbClr val="012145"/>
                </a:solidFill>
              </a:rPr>
              <a:t>19% van de thuiswonende 85-plussers </a:t>
            </a:r>
          </a:p>
        </p:txBody>
      </p:sp>
    </p:spTree>
    <p:extLst>
      <p:ext uri="{BB962C8B-B14F-4D97-AF65-F5344CB8AC3E}">
        <p14:creationId xmlns:p14="http://schemas.microsoft.com/office/powerpoint/2010/main" val="2873340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0DB2-E1AE-AA48-0368-1D729F0EFA99}"/>
              </a:ext>
            </a:extLst>
          </p:cNvPr>
          <p:cNvSpPr>
            <a:spLocks noGrp="1"/>
          </p:cNvSpPr>
          <p:nvPr>
            <p:ph type="title"/>
          </p:nvPr>
        </p:nvSpPr>
        <p:spPr/>
        <p:txBody>
          <a:bodyPr/>
          <a:lstStyle/>
          <a:p>
            <a:pPr algn="ctr"/>
            <a:r>
              <a:rPr lang="nl-NL" dirty="0">
                <a:solidFill>
                  <a:srgbClr val="012145"/>
                </a:solidFill>
              </a:rPr>
              <a:t>Ondervoeding - herkennen</a:t>
            </a:r>
          </a:p>
        </p:txBody>
      </p:sp>
      <p:sp>
        <p:nvSpPr>
          <p:cNvPr id="3" name="Tijdelijke aanduiding voor inhoud 2">
            <a:extLst>
              <a:ext uri="{FF2B5EF4-FFF2-40B4-BE49-F238E27FC236}">
                <a16:creationId xmlns:a16="http://schemas.microsoft.com/office/drawing/2014/main" id="{0A13FDA6-7BED-2E85-EA3B-4E3F25871746}"/>
              </a:ext>
            </a:extLst>
          </p:cNvPr>
          <p:cNvSpPr>
            <a:spLocks noGrp="1"/>
          </p:cNvSpPr>
          <p:nvPr>
            <p:ph idx="1"/>
          </p:nvPr>
        </p:nvSpPr>
        <p:spPr/>
        <p:txBody>
          <a:bodyPr>
            <a:normAutofit/>
          </a:bodyPr>
          <a:lstStyle/>
          <a:p>
            <a:pPr>
              <a:buFontTx/>
              <a:buChar char="-"/>
            </a:pPr>
            <a:r>
              <a:rPr lang="nl-NL" dirty="0">
                <a:solidFill>
                  <a:srgbClr val="012145"/>
                </a:solidFill>
              </a:rPr>
              <a:t>Verliezen van gewicht als dit niet de bedoeling is (dat geldt ook als je overgewicht hebt)</a:t>
            </a:r>
          </a:p>
          <a:p>
            <a:pPr>
              <a:buFontTx/>
              <a:buChar char="-"/>
            </a:pPr>
            <a:r>
              <a:rPr lang="nl-NL" dirty="0">
                <a:solidFill>
                  <a:srgbClr val="012145"/>
                </a:solidFill>
              </a:rPr>
              <a:t>Kleding die te wijd wordt of een horloge die losser gaat zitten</a:t>
            </a:r>
          </a:p>
          <a:p>
            <a:pPr>
              <a:buFontTx/>
              <a:buChar char="-"/>
            </a:pPr>
            <a:r>
              <a:rPr lang="nl-NL" dirty="0">
                <a:solidFill>
                  <a:srgbClr val="012145"/>
                </a:solidFill>
              </a:rPr>
              <a:t>Slechte eetlust</a:t>
            </a:r>
          </a:p>
        </p:txBody>
      </p:sp>
    </p:spTree>
    <p:extLst>
      <p:ext uri="{BB962C8B-B14F-4D97-AF65-F5344CB8AC3E}">
        <p14:creationId xmlns:p14="http://schemas.microsoft.com/office/powerpoint/2010/main" val="1986195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0DB2-E1AE-AA48-0368-1D729F0EFA99}"/>
              </a:ext>
            </a:extLst>
          </p:cNvPr>
          <p:cNvSpPr>
            <a:spLocks noGrp="1"/>
          </p:cNvSpPr>
          <p:nvPr>
            <p:ph type="title"/>
          </p:nvPr>
        </p:nvSpPr>
        <p:spPr>
          <a:xfrm>
            <a:off x="3584027" y="1312841"/>
            <a:ext cx="5328746" cy="1325563"/>
          </a:xfrm>
        </p:spPr>
        <p:txBody>
          <a:bodyPr/>
          <a:lstStyle/>
          <a:p>
            <a:pPr algn="ctr"/>
            <a:r>
              <a:rPr lang="nl-NL" dirty="0">
                <a:solidFill>
                  <a:srgbClr val="012145"/>
                </a:solidFill>
              </a:rPr>
              <a:t>Ondervoed??</a:t>
            </a:r>
          </a:p>
        </p:txBody>
      </p:sp>
      <p:sp>
        <p:nvSpPr>
          <p:cNvPr id="3" name="Tijdelijke aanduiding voor inhoud 2">
            <a:extLst>
              <a:ext uri="{FF2B5EF4-FFF2-40B4-BE49-F238E27FC236}">
                <a16:creationId xmlns:a16="http://schemas.microsoft.com/office/drawing/2014/main" id="{0A13FDA6-7BED-2E85-EA3B-4E3F25871746}"/>
              </a:ext>
            </a:extLst>
          </p:cNvPr>
          <p:cNvSpPr>
            <a:spLocks noGrp="1"/>
          </p:cNvSpPr>
          <p:nvPr>
            <p:ph idx="1"/>
          </p:nvPr>
        </p:nvSpPr>
        <p:spPr>
          <a:xfrm>
            <a:off x="441434" y="2335427"/>
            <a:ext cx="10912366" cy="3841536"/>
          </a:xfrm>
        </p:spPr>
        <p:txBody>
          <a:bodyPr>
            <a:normAutofit/>
          </a:bodyPr>
          <a:lstStyle/>
          <a:p>
            <a:pPr marL="0" indent="0">
              <a:buNone/>
            </a:pPr>
            <a:r>
              <a:rPr lang="nl-NL">
                <a:solidFill>
                  <a:srgbClr val="FF0000"/>
                </a:solidFill>
              </a:rPr>
              <a:t> </a:t>
            </a:r>
            <a:endParaRPr lang="nl-NL" dirty="0">
              <a:solidFill>
                <a:srgbClr val="FF0000"/>
              </a:solidFill>
            </a:endParaRPr>
          </a:p>
        </p:txBody>
      </p:sp>
      <p:pic>
        <p:nvPicPr>
          <p:cNvPr id="4" name="Afbeelding 3">
            <a:extLst>
              <a:ext uri="{FF2B5EF4-FFF2-40B4-BE49-F238E27FC236}">
                <a16:creationId xmlns:a16="http://schemas.microsoft.com/office/drawing/2014/main" id="{B0C83E74-D968-CB05-2F15-329E029963DF}"/>
              </a:ext>
            </a:extLst>
          </p:cNvPr>
          <p:cNvPicPr>
            <a:picLocks noChangeAspect="1"/>
          </p:cNvPicPr>
          <p:nvPr/>
        </p:nvPicPr>
        <p:blipFill rotWithShape="1">
          <a:blip r:embed="rId3"/>
          <a:srcRect l="6302" t="20869" r="4264" b="21310"/>
          <a:stretch/>
        </p:blipFill>
        <p:spPr>
          <a:xfrm>
            <a:off x="838200" y="2647675"/>
            <a:ext cx="10604938" cy="3616803"/>
          </a:xfrm>
          <a:prstGeom prst="rect">
            <a:avLst/>
          </a:prstGeom>
        </p:spPr>
      </p:pic>
    </p:spTree>
    <p:extLst>
      <p:ext uri="{BB962C8B-B14F-4D97-AF65-F5344CB8AC3E}">
        <p14:creationId xmlns:p14="http://schemas.microsoft.com/office/powerpoint/2010/main" val="3175936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0DB2-E1AE-AA48-0368-1D729F0EFA99}"/>
              </a:ext>
            </a:extLst>
          </p:cNvPr>
          <p:cNvSpPr>
            <a:spLocks noGrp="1"/>
          </p:cNvSpPr>
          <p:nvPr>
            <p:ph type="title"/>
          </p:nvPr>
        </p:nvSpPr>
        <p:spPr/>
        <p:txBody>
          <a:bodyPr/>
          <a:lstStyle/>
          <a:p>
            <a:pPr algn="ctr"/>
            <a:r>
              <a:rPr lang="nl-NL" dirty="0">
                <a:solidFill>
                  <a:srgbClr val="012145"/>
                </a:solidFill>
              </a:rPr>
              <a:t>Ondervoeding - oorzaken</a:t>
            </a:r>
          </a:p>
        </p:txBody>
      </p:sp>
      <p:sp>
        <p:nvSpPr>
          <p:cNvPr id="3" name="Tijdelijke aanduiding voor inhoud 2">
            <a:extLst>
              <a:ext uri="{FF2B5EF4-FFF2-40B4-BE49-F238E27FC236}">
                <a16:creationId xmlns:a16="http://schemas.microsoft.com/office/drawing/2014/main" id="{0A13FDA6-7BED-2E85-EA3B-4E3F25871746}"/>
              </a:ext>
            </a:extLst>
          </p:cNvPr>
          <p:cNvSpPr>
            <a:spLocks noGrp="1"/>
          </p:cNvSpPr>
          <p:nvPr>
            <p:ph idx="1"/>
          </p:nvPr>
        </p:nvSpPr>
        <p:spPr>
          <a:xfrm>
            <a:off x="441434" y="2335427"/>
            <a:ext cx="10912366" cy="3841536"/>
          </a:xfrm>
        </p:spPr>
        <p:txBody>
          <a:bodyPr>
            <a:normAutofit fontScale="92500" lnSpcReduction="10000"/>
          </a:bodyPr>
          <a:lstStyle/>
          <a:p>
            <a:pPr marL="0" indent="0">
              <a:buNone/>
            </a:pPr>
            <a:r>
              <a:rPr lang="nl-NL" b="1" dirty="0">
                <a:solidFill>
                  <a:srgbClr val="012145"/>
                </a:solidFill>
              </a:rPr>
              <a:t>Lichamelijk: </a:t>
            </a:r>
            <a:r>
              <a:rPr lang="nl-NL" dirty="0">
                <a:solidFill>
                  <a:srgbClr val="012145"/>
                </a:solidFill>
              </a:rPr>
              <a:t>Veel medicijngebruik, moeilijke stoelgang, gebitsproblemen, achteruitgang van zintuigen, pijn, bepaalde ziektes zoals dementie,</a:t>
            </a:r>
          </a:p>
          <a:p>
            <a:pPr marL="0" indent="0">
              <a:buNone/>
            </a:pPr>
            <a:r>
              <a:rPr lang="nl-NL" b="1" dirty="0">
                <a:solidFill>
                  <a:srgbClr val="012145"/>
                </a:solidFill>
              </a:rPr>
              <a:t>Voor jezelf kunnen zorgen</a:t>
            </a:r>
            <a:r>
              <a:rPr lang="nl-NL" dirty="0">
                <a:solidFill>
                  <a:srgbClr val="012145"/>
                </a:solidFill>
              </a:rPr>
              <a:t>: Moeilijk boodschappen kunnen doen of moeilijk kunnen koken.</a:t>
            </a:r>
          </a:p>
          <a:p>
            <a:pPr marL="0" indent="0">
              <a:buNone/>
            </a:pPr>
            <a:r>
              <a:rPr lang="nl-NL" b="1" dirty="0">
                <a:solidFill>
                  <a:srgbClr val="012145"/>
                </a:solidFill>
              </a:rPr>
              <a:t>Psychische gezondheid</a:t>
            </a:r>
            <a:r>
              <a:rPr lang="nl-NL" dirty="0">
                <a:solidFill>
                  <a:srgbClr val="012145"/>
                </a:solidFill>
              </a:rPr>
              <a:t>: angst, stress, rouw, depressie</a:t>
            </a:r>
          </a:p>
          <a:p>
            <a:pPr marL="0" indent="0">
              <a:buNone/>
            </a:pPr>
            <a:r>
              <a:rPr lang="nl-NL" b="1" dirty="0">
                <a:solidFill>
                  <a:srgbClr val="012145"/>
                </a:solidFill>
              </a:rPr>
              <a:t>Sociale factoren</a:t>
            </a:r>
            <a:r>
              <a:rPr lang="nl-NL" dirty="0">
                <a:solidFill>
                  <a:srgbClr val="012145"/>
                </a:solidFill>
              </a:rPr>
              <a:t>: alleen wonen, ontbreken van een sociaal </a:t>
            </a:r>
            <a:r>
              <a:rPr lang="nl-NL" dirty="0" err="1">
                <a:solidFill>
                  <a:srgbClr val="012145"/>
                </a:solidFill>
              </a:rPr>
              <a:t>netwerk,ontbreken</a:t>
            </a:r>
            <a:r>
              <a:rPr lang="nl-NL" dirty="0">
                <a:solidFill>
                  <a:srgbClr val="012145"/>
                </a:solidFill>
              </a:rPr>
              <a:t> van mantelzorg, financiële problemen</a:t>
            </a:r>
          </a:p>
          <a:p>
            <a:pPr marL="0" indent="0">
              <a:buNone/>
            </a:pPr>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1578452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F150BE-DF34-8F97-50B6-1E6AAB7A163F}"/>
              </a:ext>
            </a:extLst>
          </p:cNvPr>
          <p:cNvSpPr>
            <a:spLocks noGrp="1"/>
          </p:cNvSpPr>
          <p:nvPr>
            <p:ph type="title"/>
          </p:nvPr>
        </p:nvSpPr>
        <p:spPr/>
        <p:txBody>
          <a:bodyPr/>
          <a:lstStyle/>
          <a:p>
            <a:pPr algn="ctr"/>
            <a:r>
              <a:rPr lang="nl-NL" dirty="0">
                <a:solidFill>
                  <a:srgbClr val="002060"/>
                </a:solidFill>
              </a:rPr>
              <a:t>Veilige woning</a:t>
            </a:r>
          </a:p>
        </p:txBody>
      </p:sp>
      <p:sp>
        <p:nvSpPr>
          <p:cNvPr id="3" name="Tijdelijke aanduiding voor inhoud 2">
            <a:extLst>
              <a:ext uri="{FF2B5EF4-FFF2-40B4-BE49-F238E27FC236}">
                <a16:creationId xmlns:a16="http://schemas.microsoft.com/office/drawing/2014/main" id="{67D7D93D-0544-BAF9-2731-B3FF43DA90D9}"/>
              </a:ext>
            </a:extLst>
          </p:cNvPr>
          <p:cNvSpPr>
            <a:spLocks noGrp="1"/>
          </p:cNvSpPr>
          <p:nvPr>
            <p:ph idx="1"/>
          </p:nvPr>
        </p:nvSpPr>
        <p:spPr/>
        <p:txBody>
          <a:bodyPr/>
          <a:lstStyle/>
          <a:p>
            <a:pPr marL="0" indent="0">
              <a:buNone/>
            </a:pPr>
            <a:r>
              <a:rPr lang="nl-NL" dirty="0">
                <a:solidFill>
                  <a:srgbClr val="002060"/>
                </a:solidFill>
              </a:rPr>
              <a:t>Risico op VALLEN is vele malen groter dan op:</a:t>
            </a:r>
          </a:p>
          <a:p>
            <a:r>
              <a:rPr lang="nl-NL" dirty="0">
                <a:solidFill>
                  <a:srgbClr val="002060"/>
                </a:solidFill>
              </a:rPr>
              <a:t>Inbraak</a:t>
            </a:r>
          </a:p>
          <a:p>
            <a:r>
              <a:rPr lang="nl-NL" dirty="0">
                <a:solidFill>
                  <a:srgbClr val="002060"/>
                </a:solidFill>
              </a:rPr>
              <a:t>Beroving</a:t>
            </a:r>
          </a:p>
          <a:p>
            <a:r>
              <a:rPr lang="nl-NL" dirty="0">
                <a:solidFill>
                  <a:srgbClr val="002060"/>
                </a:solidFill>
              </a:rPr>
              <a:t>Brand</a:t>
            </a:r>
          </a:p>
        </p:txBody>
      </p:sp>
    </p:spTree>
    <p:extLst>
      <p:ext uri="{BB962C8B-B14F-4D97-AF65-F5344CB8AC3E}">
        <p14:creationId xmlns:p14="http://schemas.microsoft.com/office/powerpoint/2010/main" val="1017274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0DB2-E1AE-AA48-0368-1D729F0EFA99}"/>
              </a:ext>
            </a:extLst>
          </p:cNvPr>
          <p:cNvSpPr>
            <a:spLocks noGrp="1"/>
          </p:cNvSpPr>
          <p:nvPr>
            <p:ph type="title"/>
          </p:nvPr>
        </p:nvSpPr>
        <p:spPr>
          <a:xfrm>
            <a:off x="262758" y="1409626"/>
            <a:ext cx="5328746" cy="1325563"/>
          </a:xfrm>
        </p:spPr>
        <p:txBody>
          <a:bodyPr/>
          <a:lstStyle/>
          <a:p>
            <a:pPr algn="ctr"/>
            <a:r>
              <a:rPr lang="nl-NL" dirty="0">
                <a:solidFill>
                  <a:srgbClr val="012145"/>
                </a:solidFill>
              </a:rPr>
              <a:t>Ondervoeding </a:t>
            </a:r>
            <a:br>
              <a:rPr lang="nl-NL" dirty="0">
                <a:solidFill>
                  <a:srgbClr val="012145"/>
                </a:solidFill>
              </a:rPr>
            </a:br>
            <a:r>
              <a:rPr lang="nl-NL" dirty="0">
                <a:solidFill>
                  <a:srgbClr val="012145"/>
                </a:solidFill>
              </a:rPr>
              <a:t>- gevolgen</a:t>
            </a:r>
          </a:p>
        </p:txBody>
      </p:sp>
      <p:sp>
        <p:nvSpPr>
          <p:cNvPr id="3" name="Tijdelijke aanduiding voor inhoud 2">
            <a:extLst>
              <a:ext uri="{FF2B5EF4-FFF2-40B4-BE49-F238E27FC236}">
                <a16:creationId xmlns:a16="http://schemas.microsoft.com/office/drawing/2014/main" id="{0A13FDA6-7BED-2E85-EA3B-4E3F25871746}"/>
              </a:ext>
            </a:extLst>
          </p:cNvPr>
          <p:cNvSpPr>
            <a:spLocks noGrp="1"/>
          </p:cNvSpPr>
          <p:nvPr>
            <p:ph idx="1"/>
          </p:nvPr>
        </p:nvSpPr>
        <p:spPr>
          <a:xfrm>
            <a:off x="441434" y="2335427"/>
            <a:ext cx="10912366" cy="3841536"/>
          </a:xfrm>
        </p:spPr>
        <p:txBody>
          <a:bodyPr>
            <a:normAutofit/>
          </a:bodyPr>
          <a:lstStyle/>
          <a:p>
            <a:pPr marL="0" indent="0">
              <a:buNone/>
            </a:pPr>
            <a:r>
              <a:rPr lang="nl-NL">
                <a:solidFill>
                  <a:srgbClr val="FF0000"/>
                </a:solidFill>
              </a:rPr>
              <a:t> </a:t>
            </a:r>
            <a:endParaRPr lang="nl-NL" dirty="0">
              <a:solidFill>
                <a:srgbClr val="FF0000"/>
              </a:solidFill>
            </a:endParaRPr>
          </a:p>
        </p:txBody>
      </p:sp>
      <p:pic>
        <p:nvPicPr>
          <p:cNvPr id="6" name="Afbeelding 5">
            <a:extLst>
              <a:ext uri="{FF2B5EF4-FFF2-40B4-BE49-F238E27FC236}">
                <a16:creationId xmlns:a16="http://schemas.microsoft.com/office/drawing/2014/main" id="{FA5F53D3-6560-384B-F248-6A954BDB4380}"/>
              </a:ext>
            </a:extLst>
          </p:cNvPr>
          <p:cNvPicPr>
            <a:picLocks noChangeAspect="1"/>
          </p:cNvPicPr>
          <p:nvPr/>
        </p:nvPicPr>
        <p:blipFill>
          <a:blip r:embed="rId3"/>
          <a:stretch>
            <a:fillRect/>
          </a:stretch>
        </p:blipFill>
        <p:spPr>
          <a:xfrm>
            <a:off x="5769374" y="0"/>
            <a:ext cx="6573304" cy="6858000"/>
          </a:xfrm>
          <a:prstGeom prst="rect">
            <a:avLst/>
          </a:prstGeom>
        </p:spPr>
      </p:pic>
    </p:spTree>
    <p:extLst>
      <p:ext uri="{BB962C8B-B14F-4D97-AF65-F5344CB8AC3E}">
        <p14:creationId xmlns:p14="http://schemas.microsoft.com/office/powerpoint/2010/main" val="2055585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D142F-DF7B-5649-7904-C734BDDD093B}"/>
              </a:ext>
            </a:extLst>
          </p:cNvPr>
          <p:cNvSpPr>
            <a:spLocks noGrp="1"/>
          </p:cNvSpPr>
          <p:nvPr>
            <p:ph type="title"/>
          </p:nvPr>
        </p:nvSpPr>
        <p:spPr/>
        <p:txBody>
          <a:bodyPr/>
          <a:lstStyle/>
          <a:p>
            <a:pPr algn="ctr"/>
            <a:r>
              <a:rPr lang="nl-NL" dirty="0">
                <a:solidFill>
                  <a:srgbClr val="002060"/>
                </a:solidFill>
              </a:rPr>
              <a:t>Ouderen en vallen</a:t>
            </a:r>
          </a:p>
        </p:txBody>
      </p:sp>
      <p:sp>
        <p:nvSpPr>
          <p:cNvPr id="3" name="Tijdelijke aanduiding voor inhoud 2">
            <a:extLst>
              <a:ext uri="{FF2B5EF4-FFF2-40B4-BE49-F238E27FC236}">
                <a16:creationId xmlns:a16="http://schemas.microsoft.com/office/drawing/2014/main" id="{52BB26A0-5204-C183-3601-D3605B0391B9}"/>
              </a:ext>
            </a:extLst>
          </p:cNvPr>
          <p:cNvSpPr>
            <a:spLocks noGrp="1"/>
          </p:cNvSpPr>
          <p:nvPr>
            <p:ph idx="1"/>
          </p:nvPr>
        </p:nvSpPr>
        <p:spPr/>
        <p:txBody>
          <a:bodyPr/>
          <a:lstStyle/>
          <a:p>
            <a:pPr marL="0" indent="0" algn="ctr">
              <a:buNone/>
            </a:pPr>
            <a:r>
              <a:rPr lang="nl-NL" dirty="0">
                <a:solidFill>
                  <a:srgbClr val="002060"/>
                </a:solidFill>
              </a:rPr>
              <a:t>Wie van u kent iemand die gevallen is?</a:t>
            </a:r>
          </a:p>
          <a:p>
            <a:pPr marL="0" indent="0" algn="ctr">
              <a:buNone/>
            </a:pPr>
            <a:endParaRPr lang="nl-NL" dirty="0">
              <a:solidFill>
                <a:srgbClr val="002060"/>
              </a:solidFill>
            </a:endParaRPr>
          </a:p>
          <a:p>
            <a:pPr marL="0" indent="0" algn="ctr">
              <a:buNone/>
            </a:pPr>
            <a:r>
              <a:rPr lang="nl-NL" i="1" dirty="0">
                <a:solidFill>
                  <a:srgbClr val="002060"/>
                </a:solidFill>
              </a:rPr>
              <a:t>of</a:t>
            </a:r>
          </a:p>
          <a:p>
            <a:pPr marL="0" indent="0" algn="ctr">
              <a:buNone/>
            </a:pPr>
            <a:endParaRPr lang="nl-NL" i="1" dirty="0">
              <a:solidFill>
                <a:srgbClr val="002060"/>
              </a:solidFill>
            </a:endParaRPr>
          </a:p>
          <a:p>
            <a:pPr marL="0" indent="0" algn="ctr">
              <a:buNone/>
            </a:pPr>
            <a:r>
              <a:rPr lang="nl-NL" dirty="0">
                <a:solidFill>
                  <a:srgbClr val="002060"/>
                </a:solidFill>
              </a:rPr>
              <a:t>Is zelf wel eens gevallen?</a:t>
            </a:r>
          </a:p>
        </p:txBody>
      </p:sp>
    </p:spTree>
    <p:extLst>
      <p:ext uri="{BB962C8B-B14F-4D97-AF65-F5344CB8AC3E}">
        <p14:creationId xmlns:p14="http://schemas.microsoft.com/office/powerpoint/2010/main" val="425805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BBA9A-2577-961A-C0A6-9F9C5B3E3534}"/>
              </a:ext>
            </a:extLst>
          </p:cNvPr>
          <p:cNvSpPr>
            <a:spLocks noGrp="1"/>
          </p:cNvSpPr>
          <p:nvPr>
            <p:ph type="title"/>
          </p:nvPr>
        </p:nvSpPr>
        <p:spPr/>
        <p:txBody>
          <a:bodyPr/>
          <a:lstStyle/>
          <a:p>
            <a:pPr algn="ctr"/>
            <a:r>
              <a:rPr lang="nl-NL" dirty="0">
                <a:solidFill>
                  <a:srgbClr val="002060"/>
                </a:solidFill>
              </a:rPr>
              <a:t>Veel voorkomende oorzaken</a:t>
            </a:r>
          </a:p>
        </p:txBody>
      </p:sp>
      <p:sp>
        <p:nvSpPr>
          <p:cNvPr id="3" name="Tijdelijke aanduiding voor inhoud 2">
            <a:extLst>
              <a:ext uri="{FF2B5EF4-FFF2-40B4-BE49-F238E27FC236}">
                <a16:creationId xmlns:a16="http://schemas.microsoft.com/office/drawing/2014/main" id="{A715EAE0-8891-0DA0-AF02-B1FC490E06BD}"/>
              </a:ext>
            </a:extLst>
          </p:cNvPr>
          <p:cNvSpPr>
            <a:spLocks noGrp="1"/>
          </p:cNvSpPr>
          <p:nvPr>
            <p:ph idx="1"/>
          </p:nvPr>
        </p:nvSpPr>
        <p:spPr/>
        <p:txBody>
          <a:bodyPr/>
          <a:lstStyle/>
          <a:p>
            <a:pPr marL="0" indent="0">
              <a:buNone/>
            </a:pPr>
            <a:r>
              <a:rPr lang="nl-NL" u="sng" dirty="0">
                <a:solidFill>
                  <a:srgbClr val="002060"/>
                </a:solidFill>
              </a:rPr>
              <a:t>Persoonlijke situatie</a:t>
            </a:r>
          </a:p>
          <a:p>
            <a:pPr marL="0" indent="0">
              <a:buNone/>
            </a:pPr>
            <a:r>
              <a:rPr lang="nl-NL" b="1" dirty="0">
                <a:solidFill>
                  <a:srgbClr val="002060"/>
                </a:solidFill>
              </a:rPr>
              <a:t>. </a:t>
            </a:r>
            <a:r>
              <a:rPr lang="nl-NL" dirty="0">
                <a:solidFill>
                  <a:srgbClr val="002060"/>
                </a:solidFill>
              </a:rPr>
              <a:t>Leeftijd					</a:t>
            </a:r>
            <a:r>
              <a:rPr lang="nl-NL" b="1" dirty="0">
                <a:solidFill>
                  <a:srgbClr val="002060"/>
                </a:solidFill>
              </a:rPr>
              <a:t>. </a:t>
            </a:r>
            <a:r>
              <a:rPr lang="nl-NL" dirty="0">
                <a:solidFill>
                  <a:srgbClr val="002060"/>
                </a:solidFill>
              </a:rPr>
              <a:t>Valangst</a:t>
            </a:r>
          </a:p>
          <a:p>
            <a:pPr marL="0" indent="0">
              <a:buNone/>
            </a:pPr>
            <a:r>
              <a:rPr lang="nl-NL" b="1" dirty="0">
                <a:solidFill>
                  <a:srgbClr val="002060"/>
                </a:solidFill>
              </a:rPr>
              <a:t>. </a:t>
            </a:r>
            <a:r>
              <a:rPr lang="nl-NL" dirty="0">
                <a:solidFill>
                  <a:srgbClr val="002060"/>
                </a:solidFill>
              </a:rPr>
              <a:t>Duizeligheid				</a:t>
            </a:r>
            <a:r>
              <a:rPr lang="nl-NL" b="1" dirty="0">
                <a:solidFill>
                  <a:srgbClr val="002060"/>
                </a:solidFill>
              </a:rPr>
              <a:t>. </a:t>
            </a:r>
            <a:r>
              <a:rPr lang="nl-NL" dirty="0">
                <a:solidFill>
                  <a:srgbClr val="002060"/>
                </a:solidFill>
              </a:rPr>
              <a:t>Lichamelijke inactiviteit</a:t>
            </a:r>
          </a:p>
          <a:p>
            <a:pPr marL="0" indent="0">
              <a:buNone/>
            </a:pPr>
            <a:r>
              <a:rPr lang="nl-NL" b="1" dirty="0">
                <a:solidFill>
                  <a:srgbClr val="002060"/>
                </a:solidFill>
              </a:rPr>
              <a:t>. </a:t>
            </a:r>
            <a:r>
              <a:rPr lang="nl-NL" dirty="0">
                <a:solidFill>
                  <a:srgbClr val="002060"/>
                </a:solidFill>
              </a:rPr>
              <a:t>Loopstoornis				</a:t>
            </a:r>
            <a:r>
              <a:rPr lang="nl-NL" b="1" dirty="0">
                <a:solidFill>
                  <a:srgbClr val="002060"/>
                </a:solidFill>
              </a:rPr>
              <a:t>. </a:t>
            </a:r>
            <a:r>
              <a:rPr lang="nl-NL" dirty="0">
                <a:solidFill>
                  <a:srgbClr val="002060"/>
                </a:solidFill>
              </a:rPr>
              <a:t>Schoeisel</a:t>
            </a:r>
          </a:p>
          <a:p>
            <a:pPr marL="0" indent="0">
              <a:buNone/>
            </a:pPr>
            <a:r>
              <a:rPr lang="nl-NL" b="1" dirty="0">
                <a:solidFill>
                  <a:srgbClr val="002060"/>
                </a:solidFill>
              </a:rPr>
              <a:t>. </a:t>
            </a:r>
            <a:r>
              <a:rPr lang="nl-NL" dirty="0">
                <a:solidFill>
                  <a:srgbClr val="002060"/>
                </a:solidFill>
              </a:rPr>
              <a:t>Medicatie					</a:t>
            </a:r>
            <a:r>
              <a:rPr lang="nl-NL" b="1" dirty="0">
                <a:solidFill>
                  <a:srgbClr val="002060"/>
                </a:solidFill>
              </a:rPr>
              <a:t>. </a:t>
            </a:r>
            <a:r>
              <a:rPr lang="nl-NL" dirty="0">
                <a:solidFill>
                  <a:srgbClr val="002060"/>
                </a:solidFill>
              </a:rPr>
              <a:t>Incontinentie</a:t>
            </a:r>
          </a:p>
        </p:txBody>
      </p:sp>
    </p:spTree>
    <p:extLst>
      <p:ext uri="{BB962C8B-B14F-4D97-AF65-F5344CB8AC3E}">
        <p14:creationId xmlns:p14="http://schemas.microsoft.com/office/powerpoint/2010/main" val="1061154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18B138-3FCF-BACE-A595-25F3DE1F8FC9}"/>
              </a:ext>
            </a:extLst>
          </p:cNvPr>
          <p:cNvSpPr>
            <a:spLocks noGrp="1"/>
          </p:cNvSpPr>
          <p:nvPr>
            <p:ph type="title"/>
          </p:nvPr>
        </p:nvSpPr>
        <p:spPr/>
        <p:txBody>
          <a:bodyPr/>
          <a:lstStyle/>
          <a:p>
            <a:pPr algn="ctr"/>
            <a:r>
              <a:rPr lang="nl-NL" dirty="0">
                <a:solidFill>
                  <a:srgbClr val="002060"/>
                </a:solidFill>
              </a:rPr>
              <a:t>Veel voorkomende oorzaken</a:t>
            </a:r>
          </a:p>
        </p:txBody>
      </p:sp>
      <p:sp>
        <p:nvSpPr>
          <p:cNvPr id="3" name="Tijdelijke aanduiding voor inhoud 2">
            <a:extLst>
              <a:ext uri="{FF2B5EF4-FFF2-40B4-BE49-F238E27FC236}">
                <a16:creationId xmlns:a16="http://schemas.microsoft.com/office/drawing/2014/main" id="{9D3C759C-DA33-D670-5C98-7E68527AFF56}"/>
              </a:ext>
            </a:extLst>
          </p:cNvPr>
          <p:cNvSpPr>
            <a:spLocks noGrp="1"/>
          </p:cNvSpPr>
          <p:nvPr>
            <p:ph idx="1"/>
          </p:nvPr>
        </p:nvSpPr>
        <p:spPr/>
        <p:txBody>
          <a:bodyPr/>
          <a:lstStyle/>
          <a:p>
            <a:pPr marL="0" indent="0">
              <a:buNone/>
            </a:pPr>
            <a:r>
              <a:rPr lang="nl-NL" u="sng" dirty="0">
                <a:solidFill>
                  <a:srgbClr val="002060"/>
                </a:solidFill>
              </a:rPr>
              <a:t>Onveilige omgeving</a:t>
            </a:r>
          </a:p>
          <a:p>
            <a:pPr marL="0" indent="0">
              <a:buNone/>
            </a:pPr>
            <a:r>
              <a:rPr lang="nl-NL" b="1" dirty="0">
                <a:solidFill>
                  <a:srgbClr val="002060"/>
                </a:solidFill>
              </a:rPr>
              <a:t>. </a:t>
            </a:r>
            <a:r>
              <a:rPr lang="nl-NL" dirty="0">
                <a:solidFill>
                  <a:srgbClr val="002060"/>
                </a:solidFill>
              </a:rPr>
              <a:t>Trappen				</a:t>
            </a:r>
            <a:r>
              <a:rPr lang="nl-NL" b="1" dirty="0">
                <a:solidFill>
                  <a:srgbClr val="002060"/>
                </a:solidFill>
              </a:rPr>
              <a:t>. </a:t>
            </a:r>
            <a:r>
              <a:rPr lang="nl-NL" dirty="0">
                <a:solidFill>
                  <a:srgbClr val="002060"/>
                </a:solidFill>
              </a:rPr>
              <a:t>Deurdrangers</a:t>
            </a:r>
          </a:p>
          <a:p>
            <a:pPr marL="0" indent="0">
              <a:buNone/>
            </a:pPr>
            <a:r>
              <a:rPr lang="nl-NL" b="1" dirty="0">
                <a:solidFill>
                  <a:srgbClr val="002060"/>
                </a:solidFill>
              </a:rPr>
              <a:t>. </a:t>
            </a:r>
            <a:r>
              <a:rPr lang="nl-NL" dirty="0">
                <a:solidFill>
                  <a:srgbClr val="002060"/>
                </a:solidFill>
              </a:rPr>
              <a:t>Verlichting				</a:t>
            </a:r>
            <a:r>
              <a:rPr lang="nl-NL" b="1" dirty="0">
                <a:solidFill>
                  <a:srgbClr val="002060"/>
                </a:solidFill>
              </a:rPr>
              <a:t>. </a:t>
            </a:r>
            <a:r>
              <a:rPr lang="nl-NL" dirty="0">
                <a:solidFill>
                  <a:srgbClr val="002060"/>
                </a:solidFill>
              </a:rPr>
              <a:t>Voetpaden</a:t>
            </a:r>
          </a:p>
          <a:p>
            <a:pPr marL="0" indent="0">
              <a:buNone/>
            </a:pPr>
            <a:r>
              <a:rPr lang="nl-NL" b="1" dirty="0">
                <a:solidFill>
                  <a:srgbClr val="002060"/>
                </a:solidFill>
              </a:rPr>
              <a:t>. </a:t>
            </a:r>
            <a:r>
              <a:rPr lang="nl-NL" dirty="0">
                <a:solidFill>
                  <a:srgbClr val="002060"/>
                </a:solidFill>
              </a:rPr>
              <a:t>Rommel				</a:t>
            </a:r>
            <a:r>
              <a:rPr lang="nl-NL" b="1" dirty="0">
                <a:solidFill>
                  <a:srgbClr val="002060"/>
                </a:solidFill>
              </a:rPr>
              <a:t>. </a:t>
            </a:r>
            <a:r>
              <a:rPr lang="nl-NL" dirty="0">
                <a:solidFill>
                  <a:srgbClr val="002060"/>
                </a:solidFill>
              </a:rPr>
              <a:t>Ontbreken van zitplekken</a:t>
            </a:r>
          </a:p>
          <a:p>
            <a:pPr marL="0" indent="0">
              <a:buNone/>
            </a:pPr>
            <a:r>
              <a:rPr lang="nl-NL" b="1" dirty="0">
                <a:solidFill>
                  <a:srgbClr val="002060"/>
                </a:solidFill>
              </a:rPr>
              <a:t>. </a:t>
            </a:r>
            <a:r>
              <a:rPr lang="nl-NL" dirty="0">
                <a:solidFill>
                  <a:srgbClr val="002060"/>
                </a:solidFill>
              </a:rPr>
              <a:t>Drempels				</a:t>
            </a:r>
            <a:r>
              <a:rPr lang="nl-NL" b="1" dirty="0">
                <a:solidFill>
                  <a:srgbClr val="002060"/>
                </a:solidFill>
              </a:rPr>
              <a:t>. </a:t>
            </a:r>
            <a:r>
              <a:rPr lang="nl-NL" dirty="0">
                <a:solidFill>
                  <a:srgbClr val="002060"/>
                </a:solidFill>
              </a:rPr>
              <a:t>Lawaai</a:t>
            </a:r>
          </a:p>
        </p:txBody>
      </p:sp>
    </p:spTree>
    <p:extLst>
      <p:ext uri="{BB962C8B-B14F-4D97-AF65-F5344CB8AC3E}">
        <p14:creationId xmlns:p14="http://schemas.microsoft.com/office/powerpoint/2010/main" val="2112874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4EC0F-B0AB-3551-71B8-0F21B967DC22}"/>
              </a:ext>
            </a:extLst>
          </p:cNvPr>
          <p:cNvSpPr>
            <a:spLocks noGrp="1"/>
          </p:cNvSpPr>
          <p:nvPr>
            <p:ph type="title"/>
          </p:nvPr>
        </p:nvSpPr>
        <p:spPr/>
        <p:txBody>
          <a:bodyPr/>
          <a:lstStyle/>
          <a:p>
            <a:pPr algn="ctr"/>
            <a:r>
              <a:rPr lang="nl-NL" dirty="0">
                <a:solidFill>
                  <a:srgbClr val="002060"/>
                </a:solidFill>
              </a:rPr>
              <a:t>Hoe denken ouderen er zelf over?</a:t>
            </a:r>
          </a:p>
        </p:txBody>
      </p:sp>
      <p:pic>
        <p:nvPicPr>
          <p:cNvPr id="4" name="Picture 4" descr="Angelo Andrean, gedraaid">
            <a:extLst>
              <a:ext uri="{FF2B5EF4-FFF2-40B4-BE49-F238E27FC236}">
                <a16:creationId xmlns:a16="http://schemas.microsoft.com/office/drawing/2014/main" id="{4D0FDCE6-564B-E86C-0397-2088A22EE4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200"/>
          <a:stretch>
            <a:fillRect/>
          </a:stretch>
        </p:blipFill>
        <p:spPr bwMode="auto">
          <a:xfrm>
            <a:off x="2953683" y="2389468"/>
            <a:ext cx="5401056" cy="373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44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CF826-5C0E-1DAA-8D94-EDC0C0ED2EFF}"/>
              </a:ext>
            </a:extLst>
          </p:cNvPr>
          <p:cNvSpPr>
            <a:spLocks noGrp="1"/>
          </p:cNvSpPr>
          <p:nvPr>
            <p:ph type="title"/>
          </p:nvPr>
        </p:nvSpPr>
        <p:spPr/>
        <p:txBody>
          <a:bodyPr/>
          <a:lstStyle/>
          <a:p>
            <a:pPr algn="ctr"/>
            <a:r>
              <a:rPr lang="nl-NL" dirty="0">
                <a:solidFill>
                  <a:srgbClr val="002060"/>
                </a:solidFill>
              </a:rPr>
              <a:t>Randvoorwaarde 1: woning</a:t>
            </a:r>
          </a:p>
        </p:txBody>
      </p:sp>
      <p:pic>
        <p:nvPicPr>
          <p:cNvPr id="4" name="Picture 1035" descr="aangepastebadkamer2">
            <a:extLst>
              <a:ext uri="{FF2B5EF4-FFF2-40B4-BE49-F238E27FC236}">
                <a16:creationId xmlns:a16="http://schemas.microsoft.com/office/drawing/2014/main" id="{8D7EE1A3-6669-E0E6-DDDB-59833D937F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8435" y="2369015"/>
            <a:ext cx="5631553" cy="3841750"/>
          </a:xfrm>
          <a:prstGeom prst="rect">
            <a:avLst/>
          </a:prstGeom>
          <a:solidFill>
            <a:schemeClr val="accent1"/>
          </a:solidFill>
          <a:ln w="25400">
            <a:solidFill>
              <a:srgbClr val="FFCC00"/>
            </a:solidFill>
            <a:miter lim="800000"/>
            <a:headEnd/>
            <a:tailEnd/>
          </a:ln>
        </p:spPr>
      </p:pic>
    </p:spTree>
    <p:extLst>
      <p:ext uri="{BB962C8B-B14F-4D97-AF65-F5344CB8AC3E}">
        <p14:creationId xmlns:p14="http://schemas.microsoft.com/office/powerpoint/2010/main" val="5552341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GD-BZOTemplateNarrowcastingNieuw" id="{4205E5C5-1235-074A-9B90-E5E3391DA3A4}" vid="{B9CB5DEB-13AF-D64E-AEAF-1F48CBFA9D3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927E651A01694CA9EBF9617D80FCB4" ma:contentTypeVersion="8" ma:contentTypeDescription="Een nieuw document maken." ma:contentTypeScope="" ma:versionID="7d15d76670d9cf95cbdf452988df4a5b">
  <xsd:schema xmlns:xsd="http://www.w3.org/2001/XMLSchema" xmlns:xs="http://www.w3.org/2001/XMLSchema" xmlns:p="http://schemas.microsoft.com/office/2006/metadata/properties" xmlns:ns2="fbb384db-e2a6-4779-9645-d5ad1c047ff2" xmlns:ns3="6d0780ff-a564-4bfd-9c23-df30c7fb9d0d" targetNamespace="http://schemas.microsoft.com/office/2006/metadata/properties" ma:root="true" ma:fieldsID="0c89394470fbf1641d08d2279a2e046f" ns2:_="" ns3:_="">
    <xsd:import namespace="fbb384db-e2a6-4779-9645-d5ad1c047ff2"/>
    <xsd:import namespace="6d0780ff-a564-4bfd-9c23-df30c7fb9d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b384db-e2a6-4779-9645-d5ad1c047f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0780ff-a564-4bfd-9c23-df30c7fb9d0d"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d0780ff-a564-4bfd-9c23-df30c7fb9d0d">
      <UserInfo>
        <DisplayName>Nienke Kanits</DisplayName>
        <AccountId>48</AccountId>
        <AccountType/>
      </UserInfo>
      <UserInfo>
        <DisplayName>Robin de Louw</DisplayName>
        <AccountId>57</AccountId>
        <AccountType/>
      </UserInfo>
      <UserInfo>
        <DisplayName>Reineke Horbach</DisplayName>
        <AccountId>36</AccountId>
        <AccountType/>
      </UserInfo>
    </SharedWithUsers>
  </documentManagement>
</p:properties>
</file>

<file path=customXml/itemProps1.xml><?xml version="1.0" encoding="utf-8"?>
<ds:datastoreItem xmlns:ds="http://schemas.openxmlformats.org/officeDocument/2006/customXml" ds:itemID="{60CE99B0-9F48-4A29-A402-C12097808EA0}">
  <ds:schemaRefs>
    <ds:schemaRef ds:uri="http://schemas.microsoft.com/sharepoint/v3/contenttype/forms"/>
  </ds:schemaRefs>
</ds:datastoreItem>
</file>

<file path=customXml/itemProps2.xml><?xml version="1.0" encoding="utf-8"?>
<ds:datastoreItem xmlns:ds="http://schemas.openxmlformats.org/officeDocument/2006/customXml" ds:itemID="{B088E9D7-031C-4E99-92B4-74A39FDD3E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b384db-e2a6-4779-9645-d5ad1c047ff2"/>
    <ds:schemaRef ds:uri="6d0780ff-a564-4bfd-9c23-df30c7fb9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699467-094C-4E44-BF94-A6854B4F5729}">
  <ds:schemaRefs>
    <ds:schemaRef ds:uri="http://schemas.microsoft.com/office/2006/metadata/properties"/>
    <ds:schemaRef ds:uri="http://schemas.microsoft.com/office/infopath/2007/PartnerControls"/>
    <ds:schemaRef ds:uri="6d0780ff-a564-4bfd-9c23-df30c7fb9d0d"/>
  </ds:schemaRefs>
</ds:datastoreItem>
</file>

<file path=docProps/app.xml><?xml version="1.0" encoding="utf-8"?>
<Properties xmlns="http://schemas.openxmlformats.org/officeDocument/2006/extended-properties" xmlns:vt="http://schemas.openxmlformats.org/officeDocument/2006/docPropsVTypes">
  <Template>NarrowCasting</Template>
  <TotalTime>301</TotalTime>
  <Words>2161</Words>
  <Application>Microsoft Office PowerPoint</Application>
  <PresentationFormat>Breedbeeld</PresentationFormat>
  <Paragraphs>256</Paragraphs>
  <Slides>40</Slides>
  <Notes>12</Notes>
  <HiddenSlides>0</HiddenSlides>
  <MMClips>0</MMClips>
  <ScaleCrop>false</ScaleCrop>
  <HeadingPairs>
    <vt:vector size="4" baseType="variant">
      <vt:variant>
        <vt:lpstr>Thema</vt:lpstr>
      </vt:variant>
      <vt:variant>
        <vt:i4>1</vt:i4>
      </vt:variant>
      <vt:variant>
        <vt:lpstr>Diatitels</vt:lpstr>
      </vt:variant>
      <vt:variant>
        <vt:i4>40</vt:i4>
      </vt:variant>
    </vt:vector>
  </HeadingPairs>
  <TitlesOfParts>
    <vt:vector size="41" baseType="lpstr">
      <vt:lpstr>Kantoorthema</vt:lpstr>
      <vt:lpstr>PowerPoint-presentatie</vt:lpstr>
      <vt:lpstr>PowerPoint-presentatie</vt:lpstr>
      <vt:lpstr>Wat speelt mee bij het zolang mogelijk thuis blijven wonen?</vt:lpstr>
      <vt:lpstr>Veilige woning</vt:lpstr>
      <vt:lpstr>Ouderen en vallen</vt:lpstr>
      <vt:lpstr>Veel voorkomende oorzaken</vt:lpstr>
      <vt:lpstr>Veel voorkomende oorzaken</vt:lpstr>
      <vt:lpstr>Hoe denken ouderen er zelf over?</vt:lpstr>
      <vt:lpstr>Randvoorwaarde 1: woning</vt:lpstr>
      <vt:lpstr>Onveilige woning</vt:lpstr>
      <vt:lpstr>Onveilige woning</vt:lpstr>
      <vt:lpstr>Onveilige woning</vt:lpstr>
      <vt:lpstr>Onveilige woning</vt:lpstr>
      <vt:lpstr>Randvoorwaarde 2: woonomgeving</vt:lpstr>
      <vt:lpstr>Onveilige woonomgeving</vt:lpstr>
      <vt:lpstr>Randvoorwaarde 3: welzijn</vt:lpstr>
      <vt:lpstr>Bewegen</vt:lpstr>
      <vt:lpstr>PowerPoint-presentatie</vt:lpstr>
      <vt:lpstr>Voordelen van bewegen</vt:lpstr>
      <vt:lpstr>Veilig op pad</vt:lpstr>
      <vt:lpstr>Slim horloge met valdetectie</vt:lpstr>
      <vt:lpstr>Help!</vt:lpstr>
      <vt:lpstr>Goedemorgen!</vt:lpstr>
      <vt:lpstr>Wat is goede voeding?</vt:lpstr>
      <vt:lpstr>Goede voeding</vt:lpstr>
      <vt:lpstr>Tips voor verantwoord medicijngebruik</vt:lpstr>
      <vt:lpstr>Randvoorwaarde 4: zorg</vt:lpstr>
      <vt:lpstr>PowerPoint-presentatie</vt:lpstr>
      <vt:lpstr>Wat betekent WMO?</vt:lpstr>
      <vt:lpstr>Wat regelt de WMO?</vt:lpstr>
      <vt:lpstr>Als mantelzorg nodig is</vt:lpstr>
      <vt:lpstr>Aandachtspunten voor de oudere</vt:lpstr>
      <vt:lpstr>Om kunnen gaan met de computer</vt:lpstr>
      <vt:lpstr>PowerPoint-presentatie</vt:lpstr>
      <vt:lpstr>Eventueel ondervoeding als extra thema toevoegen</vt:lpstr>
      <vt:lpstr>Ondervoeding</vt:lpstr>
      <vt:lpstr>Ondervoeding - herkennen</vt:lpstr>
      <vt:lpstr>Ondervoed??</vt:lpstr>
      <vt:lpstr>Ondervoeding - oorzaken</vt:lpstr>
      <vt:lpstr>Ondervoeding  - gevolgen</vt:lpstr>
    </vt:vector>
  </TitlesOfParts>
  <Company>GGD Brabant-Zuidoost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Hanny Pelders</dc:creator>
  <cp:lastModifiedBy>Tineke Meeldijk</cp:lastModifiedBy>
  <cp:revision>3</cp:revision>
  <dcterms:created xsi:type="dcterms:W3CDTF">2023-05-15T09:41:28Z</dcterms:created>
  <dcterms:modified xsi:type="dcterms:W3CDTF">2024-10-07T10:33:04Z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0x0101003C927E651A01694CA9EBF9617D80FCB4</vt:lpwstr>
  </property>
</Properties>
</file>