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92" r:id="rId5"/>
    <p:sldId id="302" r:id="rId6"/>
    <p:sldId id="287" r:id="rId7"/>
    <p:sldId id="272" r:id="rId8"/>
    <p:sldId id="273" r:id="rId9"/>
    <p:sldId id="297" r:id="rId10"/>
    <p:sldId id="299" r:id="rId11"/>
    <p:sldId id="298" r:id="rId12"/>
    <p:sldId id="300" r:id="rId13"/>
    <p:sldId id="301" r:id="rId14"/>
    <p:sldId id="303" r:id="rId15"/>
    <p:sldId id="304" r:id="rId16"/>
    <p:sldId id="305" r:id="rId17"/>
    <p:sldId id="306" r:id="rId18"/>
    <p:sldId id="307" r:id="rId19"/>
    <p:sldId id="308" r:id="rId20"/>
    <p:sldId id="311" r:id="rId21"/>
    <p:sldId id="310" r:id="rId22"/>
    <p:sldId id="312" r:id="rId23"/>
    <p:sldId id="316" r:id="rId24"/>
    <p:sldId id="314" r:id="rId25"/>
    <p:sldId id="313" r:id="rId26"/>
    <p:sldId id="317" r:id="rId27"/>
    <p:sldId id="315" r:id="rId28"/>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44" userDrawn="1">
          <p15:clr>
            <a:srgbClr val="A4A3A4"/>
          </p15:clr>
        </p15:guide>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ke Meerdink" initials="AM" lastIdx="1" clrIdx="0">
    <p:extLst>
      <p:ext uri="{19B8F6BF-5375-455C-9EA6-DF929625EA0E}">
        <p15:presenceInfo xmlns:p15="http://schemas.microsoft.com/office/powerpoint/2012/main" userId="Anneke Meerd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8"/>
    <a:srgbClr val="FFD800"/>
    <a:srgbClr val="EC407A"/>
    <a:srgbClr val="EBEBEB"/>
    <a:srgbClr val="2373BC"/>
    <a:srgbClr val="D7E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792" y="86"/>
      </p:cViewPr>
      <p:guideLst>
        <p:guide pos="4044"/>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8098DE-7B7D-9541-B366-B0129DC91CB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0530889-BB6C-DB4D-ACBB-4958A40199D3}" type="slidenum">
              <a:rPr lang="en-US" smtClean="0"/>
              <a:t>‹nr.›</a:t>
            </a:fld>
            <a:endParaRPr lang="en-US"/>
          </a:p>
        </p:txBody>
      </p:sp>
    </p:spTree>
    <p:extLst>
      <p:ext uri="{BB962C8B-B14F-4D97-AF65-F5344CB8AC3E}">
        <p14:creationId xmlns:p14="http://schemas.microsoft.com/office/powerpoint/2010/main" val="2684689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3F000E2-7473-AD42-B3F8-120A69523BDD}" type="datetimeFigureOut">
              <a:rPr lang="en-US" smtClean="0"/>
              <a:t>10/7/2024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2690DFD-6A1D-EE43-84BA-694F288F32BB}" type="slidenum">
              <a:rPr lang="en-US" smtClean="0"/>
              <a:t>‹nr.›</a:t>
            </a:fld>
            <a:endParaRPr lang="en-US"/>
          </a:p>
        </p:txBody>
      </p:sp>
    </p:spTree>
    <p:extLst>
      <p:ext uri="{BB962C8B-B14F-4D97-AF65-F5344CB8AC3E}">
        <p14:creationId xmlns:p14="http://schemas.microsoft.com/office/powerpoint/2010/main" val="423578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2690DFD-6A1D-EE43-84BA-694F288F32BB}" type="slidenum">
              <a:rPr lang="en-US" smtClean="0"/>
              <a:t>4</a:t>
            </a:fld>
            <a:endParaRPr lang="en-US"/>
          </a:p>
        </p:txBody>
      </p:sp>
    </p:spTree>
    <p:extLst>
      <p:ext uri="{BB962C8B-B14F-4D97-AF65-F5344CB8AC3E}">
        <p14:creationId xmlns:p14="http://schemas.microsoft.com/office/powerpoint/2010/main" val="425468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Prevalence</a:t>
            </a:r>
            <a:r>
              <a:rPr lang="nl-NL"/>
              <a:t> of </a:t>
            </a:r>
            <a:r>
              <a:rPr lang="nl-NL" err="1"/>
              <a:t>Undernutrition</a:t>
            </a:r>
            <a:r>
              <a:rPr lang="nl-NL"/>
              <a:t> in Community-</a:t>
            </a:r>
            <a:r>
              <a:rPr lang="nl-NL" err="1"/>
              <a:t>Dwelling</a:t>
            </a:r>
            <a:r>
              <a:rPr lang="nl-NL"/>
              <a:t> </a:t>
            </a:r>
            <a:r>
              <a:rPr lang="nl-NL" err="1"/>
              <a:t>Older</a:t>
            </a:r>
            <a:r>
              <a:rPr lang="nl-NL"/>
              <a:t> </a:t>
            </a:r>
            <a:r>
              <a:rPr lang="nl-NL" err="1"/>
              <a:t>Adults</a:t>
            </a:r>
            <a:r>
              <a:rPr lang="nl-NL"/>
              <a:t> in The Netherlands: Application of </a:t>
            </a:r>
            <a:r>
              <a:rPr lang="nl-NL" err="1"/>
              <a:t>the</a:t>
            </a:r>
            <a:r>
              <a:rPr lang="nl-NL"/>
              <a:t> SNAQ65+ Screening Tool </a:t>
            </a:r>
            <a:r>
              <a:rPr lang="nl-NL" err="1"/>
              <a:t>and</a:t>
            </a:r>
            <a:r>
              <a:rPr lang="nl-NL"/>
              <a:t> GLIM Consensus Criteria Yaren </a:t>
            </a:r>
            <a:r>
              <a:rPr lang="nl-NL" err="1"/>
              <a:t>Zügül</a:t>
            </a:r>
            <a:r>
              <a:rPr lang="nl-NL"/>
              <a:t> 1 , Caroline van Rossum 2 </a:t>
            </a:r>
            <a:r>
              <a:rPr lang="nl-NL" err="1"/>
              <a:t>and</a:t>
            </a:r>
            <a:r>
              <a:rPr lang="nl-NL"/>
              <a:t> Marjolein Visser 1; 2023</a:t>
            </a:r>
          </a:p>
          <a:p>
            <a:endParaRPr lang="nl-NL"/>
          </a:p>
          <a:p>
            <a:r>
              <a:rPr lang="nl-NL"/>
              <a:t>Aandacht gaat vaak uit naar overgewicht, bij ouderen is er echter ook een risico op ondergewicht.</a:t>
            </a:r>
          </a:p>
          <a:p>
            <a:r>
              <a:rPr lang="nl-NL"/>
              <a:t>Ondervoeding ontstaat als iemand een tijdje minder eet en drinkt dan nodig is om gezond te blijven. Mensen hebben dit zelf vaak niet door.</a:t>
            </a:r>
          </a:p>
          <a:p>
            <a:endParaRPr lang="nl-NL"/>
          </a:p>
          <a:p>
            <a:r>
              <a:rPr lang="nl-NL"/>
              <a:t>Meer risico bij:</a:t>
            </a:r>
          </a:p>
          <a:p>
            <a:pPr marL="171450" indent="-171450">
              <a:buFontTx/>
              <a:buChar char="-"/>
            </a:pPr>
            <a:r>
              <a:rPr lang="nl-NL"/>
              <a:t>Toename leeftijd</a:t>
            </a:r>
          </a:p>
          <a:p>
            <a:pPr marL="171450" indent="-171450">
              <a:buFontTx/>
              <a:buChar char="-"/>
            </a:pPr>
            <a:r>
              <a:rPr lang="nl-NL"/>
              <a:t>Meer onderliggende problemen</a:t>
            </a:r>
          </a:p>
          <a:p>
            <a:pPr marL="171450" indent="-171450">
              <a:buFontTx/>
              <a:buChar char="-"/>
            </a:pPr>
            <a:r>
              <a:rPr lang="nl-NL"/>
              <a:t>Vrouwen lopen iets meer risico dan mannen</a:t>
            </a:r>
          </a:p>
          <a:p>
            <a:endParaRPr lang="nl-NL"/>
          </a:p>
        </p:txBody>
      </p:sp>
      <p:sp>
        <p:nvSpPr>
          <p:cNvPr id="4" name="Tijdelijke aanduiding voor dianummer 3"/>
          <p:cNvSpPr>
            <a:spLocks noGrp="1"/>
          </p:cNvSpPr>
          <p:nvPr>
            <p:ph type="sldNum" sz="quarter" idx="5"/>
          </p:nvPr>
        </p:nvSpPr>
        <p:spPr/>
        <p:txBody>
          <a:bodyPr/>
          <a:lstStyle/>
          <a:p>
            <a:fld id="{42690DFD-6A1D-EE43-84BA-694F288F32BB}" type="slidenum">
              <a:rPr lang="en-US" smtClean="0"/>
              <a:t>20</a:t>
            </a:fld>
            <a:endParaRPr lang="en-US"/>
          </a:p>
        </p:txBody>
      </p:sp>
    </p:spTree>
    <p:extLst>
      <p:ext uri="{BB962C8B-B14F-4D97-AF65-F5344CB8AC3E}">
        <p14:creationId xmlns:p14="http://schemas.microsoft.com/office/powerpoint/2010/main" val="324926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Gewichtsverlies betekent ook verlies van spiermassa, die moet je als je ouder wordt juist proberen te behouden. Het is belangrijk om te kunnen bewegen, een goede conditie te houden en je evenwicht te kunnen bewaren.</a:t>
            </a:r>
          </a:p>
          <a:p>
            <a:endParaRPr lang="nl-NL"/>
          </a:p>
          <a:p>
            <a:r>
              <a:rPr lang="nl-NL"/>
              <a:t>Het is altijd goed om ongewild gewichtsverlies met je huisarts te bespreken. Er kan sprake zijn van een onderliggende ziekte.</a:t>
            </a:r>
          </a:p>
          <a:p>
            <a:endParaRPr lang="nl-NL"/>
          </a:p>
        </p:txBody>
      </p:sp>
      <p:sp>
        <p:nvSpPr>
          <p:cNvPr id="4" name="Tijdelijke aanduiding voor dianummer 3"/>
          <p:cNvSpPr>
            <a:spLocks noGrp="1"/>
          </p:cNvSpPr>
          <p:nvPr>
            <p:ph type="sldNum" sz="quarter" idx="5"/>
          </p:nvPr>
        </p:nvSpPr>
        <p:spPr/>
        <p:txBody>
          <a:bodyPr/>
          <a:lstStyle/>
          <a:p>
            <a:fld id="{42690DFD-6A1D-EE43-84BA-694F288F32BB}" type="slidenum">
              <a:rPr lang="en-US" smtClean="0"/>
              <a:t>21</a:t>
            </a:fld>
            <a:endParaRPr lang="en-US"/>
          </a:p>
        </p:txBody>
      </p:sp>
    </p:spTree>
    <p:extLst>
      <p:ext uri="{BB962C8B-B14F-4D97-AF65-F5344CB8AC3E}">
        <p14:creationId xmlns:p14="http://schemas.microsoft.com/office/powerpoint/2010/main" val="395536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575756"/>
                </a:solidFill>
                <a:effectLst/>
                <a:highlight>
                  <a:srgbClr val="FFFFFF"/>
                </a:highlight>
                <a:latin typeface="open sans" panose="020B0606030504020204" pitchFamily="34" charset="0"/>
              </a:rPr>
              <a:t>Het is een misvatting dat ondervoeding alleen voorkomt bij magere mensen. Tekenen van ondervoeding worden vaak over het hoofd gezien, vooral bij mensen met overgewicht, die ongewenst spiermassa kunnen verliezen.</a:t>
            </a:r>
          </a:p>
          <a:p>
            <a:endParaRPr lang="nl-NL" b="0" i="0">
              <a:solidFill>
                <a:srgbClr val="575756"/>
              </a:solidFill>
              <a:effectLst/>
              <a:highlight>
                <a:srgbClr val="FFFFFF"/>
              </a:highlight>
              <a:latin typeface="open sans" panose="020B0606030504020204" pitchFamily="34" charset="0"/>
            </a:endParaRPr>
          </a:p>
          <a:p>
            <a:r>
              <a:rPr lang="nl-NL" b="0" i="0">
                <a:solidFill>
                  <a:srgbClr val="000000"/>
                </a:solidFill>
                <a:effectLst/>
                <a:highlight>
                  <a:srgbClr val="FFFFFF"/>
                </a:highlight>
                <a:latin typeface="Helvetica" panose="020B0604020202020204" pitchFamily="34" charset="0"/>
              </a:rPr>
              <a:t>Een gezond gewicht staat in relatie tot de lichaamslengte. Je kunt dat berekenen met de Body Mass Index (BMI). Een BMI tussen de 18,5 en 25 betekent dat je een gezond gewicht hebt. Bij een BMI lager dan 18,5 heb je een ondergewicht en kun je ondervoed raken. Maar ook bij een BMI van boven de 25 kan het zijn dat je ondervoed raakt omdat je niet voldoende voedingsstoffen binnenkrijgt die je nodig hebt voor een lang en gezond leven, zo legt de Wageningse onderzoeker Saskia Osendarp uit tijdens een internetcollege van Universiteit van Nederland.</a:t>
            </a:r>
            <a:endParaRPr lang="nl-NL"/>
          </a:p>
          <a:p>
            <a:endParaRPr lang="nl-NL"/>
          </a:p>
        </p:txBody>
      </p:sp>
      <p:sp>
        <p:nvSpPr>
          <p:cNvPr id="4" name="Tijdelijke aanduiding voor dianummer 3"/>
          <p:cNvSpPr>
            <a:spLocks noGrp="1"/>
          </p:cNvSpPr>
          <p:nvPr>
            <p:ph type="sldNum" sz="quarter" idx="5"/>
          </p:nvPr>
        </p:nvSpPr>
        <p:spPr/>
        <p:txBody>
          <a:bodyPr/>
          <a:lstStyle/>
          <a:p>
            <a:fld id="{42690DFD-6A1D-EE43-84BA-694F288F32BB}" type="slidenum">
              <a:rPr lang="en-US" smtClean="0"/>
              <a:t>22</a:t>
            </a:fld>
            <a:endParaRPr lang="en-US"/>
          </a:p>
        </p:txBody>
      </p:sp>
    </p:spTree>
    <p:extLst>
      <p:ext uri="{BB962C8B-B14F-4D97-AF65-F5344CB8AC3E}">
        <p14:creationId xmlns:p14="http://schemas.microsoft.com/office/powerpoint/2010/main" val="129837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47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19" userDrawn="1">
          <p15:clr>
            <a:srgbClr val="FBAE40"/>
          </p15:clr>
        </p15:guide>
        <p15:guide id="4" orient="horz" pos="436" userDrawn="1">
          <p15:clr>
            <a:srgbClr val="FBAE40"/>
          </p15:clr>
        </p15:guide>
        <p15:guide id="5" pos="3840" userDrawn="1">
          <p15:clr>
            <a:srgbClr val="FBAE40"/>
          </p15:clr>
        </p15:guide>
        <p15:guide id="6" orient="horz" pos="38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dvorm staand - Quote of Streamer - witte achtegro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166DA7-1F39-DF4A-8DAA-375EC08ACB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pic>
        <p:nvPicPr>
          <p:cNvPr id="6" name="Graphic 5">
            <a:extLst>
              <a:ext uri="{FF2B5EF4-FFF2-40B4-BE49-F238E27FC236}">
                <a16:creationId xmlns:a16="http://schemas.microsoft.com/office/drawing/2014/main" id="{0C9041D8-AFB8-6B45-BB90-F0DCE3A9D7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2937" y="861906"/>
            <a:ext cx="3770722" cy="5138128"/>
          </a:xfrm>
          <a:prstGeom prst="rect">
            <a:avLst/>
          </a:prstGeom>
        </p:spPr>
      </p:pic>
    </p:spTree>
    <p:extLst>
      <p:ext uri="{BB962C8B-B14F-4D97-AF65-F5344CB8AC3E}">
        <p14:creationId xmlns:p14="http://schemas.microsoft.com/office/powerpoint/2010/main" val="145011068"/>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dvorm staand - Quote of Streamer - Warm Grey achtegrond">
    <p:bg>
      <p:bgPr>
        <a:solidFill>
          <a:srgbClr val="F1F0E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166DA7-1F39-DF4A-8DAA-375EC08ACB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pic>
        <p:nvPicPr>
          <p:cNvPr id="6" name="Graphic 5">
            <a:extLst>
              <a:ext uri="{FF2B5EF4-FFF2-40B4-BE49-F238E27FC236}">
                <a16:creationId xmlns:a16="http://schemas.microsoft.com/office/drawing/2014/main" id="{0C9041D8-AFB8-6B45-BB90-F0DCE3A9D7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2937" y="861906"/>
            <a:ext cx="3770722" cy="5138128"/>
          </a:xfrm>
          <a:prstGeom prst="rect">
            <a:avLst/>
          </a:prstGeom>
        </p:spPr>
      </p:pic>
    </p:spTree>
    <p:extLst>
      <p:ext uri="{BB962C8B-B14F-4D97-AF65-F5344CB8AC3E}">
        <p14:creationId xmlns:p14="http://schemas.microsoft.com/office/powerpoint/2010/main" val="1576066124"/>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_V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257F258-32A2-D341-9993-883D90346DB8}"/>
              </a:ext>
            </a:extLst>
          </p:cNvPr>
          <p:cNvPicPr>
            <a:picLocks noChangeAspect="1"/>
          </p:cNvPicPr>
          <p:nvPr userDrawn="1"/>
        </p:nvPicPr>
        <p:blipFill>
          <a:blip r:embed="rId2">
            <a:extLst>
              <a:ext uri="{28A0092B-C50C-407E-A947-70E740481C1C}">
                <a14:useLocalDpi xmlns:a14="http://schemas.microsoft.com/office/drawing/2010/main" val="0"/>
              </a:ext>
            </a:extLst>
          </a:blip>
          <a:srcRect l="61058" t="38567"/>
          <a:stretch>
            <a:fillRect/>
          </a:stretch>
        </p:blipFill>
        <p:spPr>
          <a:xfrm rot="5400000">
            <a:off x="5427681" y="-1786970"/>
            <a:ext cx="4977348" cy="8551289"/>
          </a:xfrm>
          <a:custGeom>
            <a:avLst/>
            <a:gdLst>
              <a:gd name="connsiteX0" fmla="*/ 0 w 4977348"/>
              <a:gd name="connsiteY0" fmla="*/ 8551289 h 8551289"/>
              <a:gd name="connsiteX1" fmla="*/ 0 w 4977348"/>
              <a:gd name="connsiteY1" fmla="*/ 0 h 8551289"/>
              <a:gd name="connsiteX2" fmla="*/ 4977348 w 4977348"/>
              <a:gd name="connsiteY2" fmla="*/ 0 h 8551289"/>
              <a:gd name="connsiteX3" fmla="*/ 4977348 w 4977348"/>
              <a:gd name="connsiteY3" fmla="*/ 8551289 h 8551289"/>
            </a:gdLst>
            <a:ahLst/>
            <a:cxnLst>
              <a:cxn ang="0">
                <a:pos x="connsiteX0" y="connsiteY0"/>
              </a:cxn>
              <a:cxn ang="0">
                <a:pos x="connsiteX1" y="connsiteY1"/>
              </a:cxn>
              <a:cxn ang="0">
                <a:pos x="connsiteX2" y="connsiteY2"/>
              </a:cxn>
              <a:cxn ang="0">
                <a:pos x="connsiteX3" y="connsiteY3"/>
              </a:cxn>
            </a:cxnLst>
            <a:rect l="l" t="t" r="r" b="b"/>
            <a:pathLst>
              <a:path w="4977348" h="8551289">
                <a:moveTo>
                  <a:pt x="0" y="8551289"/>
                </a:moveTo>
                <a:lnTo>
                  <a:pt x="0" y="0"/>
                </a:lnTo>
                <a:lnTo>
                  <a:pt x="4977348" y="0"/>
                </a:lnTo>
                <a:lnTo>
                  <a:pt x="4977348" y="8551289"/>
                </a:lnTo>
                <a:close/>
              </a:path>
            </a:pathLst>
          </a:custGeom>
        </p:spPr>
      </p:pic>
      <p:pic>
        <p:nvPicPr>
          <p:cNvPr id="9" name="Picture 8">
            <a:extLst>
              <a:ext uri="{FF2B5EF4-FFF2-40B4-BE49-F238E27FC236}">
                <a16:creationId xmlns:a16="http://schemas.microsoft.com/office/drawing/2014/main" id="{CF43FAE1-8FD2-7543-8362-48697BFDF8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spTree>
    <p:extLst>
      <p:ext uri="{BB962C8B-B14F-4D97-AF65-F5344CB8AC3E}">
        <p14:creationId xmlns:p14="http://schemas.microsoft.com/office/powerpoint/2010/main" val="1069734281"/>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19">
          <p15:clr>
            <a:srgbClr val="FBAE40"/>
          </p15:clr>
        </p15:guide>
        <p15:guide id="4" orient="horz" pos="436">
          <p15:clr>
            <a:srgbClr val="FBAE40"/>
          </p15:clr>
        </p15:guide>
        <p15:guide id="5" pos="3840">
          <p15:clr>
            <a:srgbClr val="FBAE40"/>
          </p15:clr>
        </p15:guide>
        <p15:guide id="6" orient="horz" pos="3884">
          <p15:clr>
            <a:srgbClr val="FBAE40"/>
          </p15:clr>
        </p15:guide>
        <p15:guide id="7" orient="horz" pos="358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V2">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64F31E9-931C-8C4B-9F83-5A7B5BD2CD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5254" y="0"/>
            <a:ext cx="7316746" cy="5010912"/>
          </a:xfrm>
          <a:prstGeom prst="rect">
            <a:avLst/>
          </a:prstGeom>
        </p:spPr>
      </p:pic>
      <p:pic>
        <p:nvPicPr>
          <p:cNvPr id="11" name="Picture 10">
            <a:extLst>
              <a:ext uri="{FF2B5EF4-FFF2-40B4-BE49-F238E27FC236}">
                <a16:creationId xmlns:a16="http://schemas.microsoft.com/office/drawing/2014/main" id="{A63D4EC5-F492-7F43-82B2-78875B2ED3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0260" y="2350"/>
            <a:ext cx="1801741" cy="1537693"/>
          </a:xfrm>
          <a:prstGeom prst="rect">
            <a:avLst/>
          </a:prstGeom>
        </p:spPr>
      </p:pic>
      <p:pic>
        <p:nvPicPr>
          <p:cNvPr id="7" name="Picture 6">
            <a:extLst>
              <a:ext uri="{FF2B5EF4-FFF2-40B4-BE49-F238E27FC236}">
                <a16:creationId xmlns:a16="http://schemas.microsoft.com/office/drawing/2014/main" id="{F57C1B91-68E4-D845-9CD3-BEB18907D0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spTree>
    <p:extLst>
      <p:ext uri="{BB962C8B-B14F-4D97-AF65-F5344CB8AC3E}">
        <p14:creationId xmlns:p14="http://schemas.microsoft.com/office/powerpoint/2010/main" val="3475095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19" userDrawn="1">
          <p15:clr>
            <a:srgbClr val="FBAE40"/>
          </p15:clr>
        </p15:guide>
        <p15:guide id="4" orient="horz" pos="436" userDrawn="1">
          <p15:clr>
            <a:srgbClr val="FBAE40"/>
          </p15:clr>
        </p15:guide>
        <p15:guide id="5" pos="3840" userDrawn="1">
          <p15:clr>
            <a:srgbClr val="FBAE40"/>
          </p15:clr>
        </p15:guide>
        <p15:guide id="6" orient="horz" pos="3884" userDrawn="1">
          <p15:clr>
            <a:srgbClr val="FBAE40"/>
          </p15:clr>
        </p15:guide>
        <p15:guide id="7" orient="horz" pos="35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met gele ho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2703BFA-5E74-784C-AFB1-4C17E9D38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3390" y="-6724"/>
            <a:ext cx="3908611" cy="2716306"/>
          </a:xfrm>
          <a:prstGeom prst="rect">
            <a:avLst/>
          </a:prstGeom>
        </p:spPr>
      </p:pic>
      <p:pic>
        <p:nvPicPr>
          <p:cNvPr id="3" name="Picture 2">
            <a:extLst>
              <a:ext uri="{FF2B5EF4-FFF2-40B4-BE49-F238E27FC236}">
                <a16:creationId xmlns:a16="http://schemas.microsoft.com/office/drawing/2014/main" id="{EADB6C11-5569-9B43-A8E4-30AEE346AD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spTree>
    <p:extLst>
      <p:ext uri="{BB962C8B-B14F-4D97-AF65-F5344CB8AC3E}">
        <p14:creationId xmlns:p14="http://schemas.microsoft.com/office/powerpoint/2010/main" val="3602888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19" userDrawn="1">
          <p15:clr>
            <a:srgbClr val="FBAE40"/>
          </p15:clr>
        </p15:guide>
        <p15:guide id="4" orient="horz" pos="459" userDrawn="1">
          <p15:clr>
            <a:srgbClr val="FBAE40"/>
          </p15:clr>
        </p15:guide>
        <p15:guide id="5" pos="7401" userDrawn="1">
          <p15:clr>
            <a:srgbClr val="FBAE40"/>
          </p15:clr>
        </p15:guide>
        <p15:guide id="6" orient="horz" pos="3861" userDrawn="1">
          <p15:clr>
            <a:srgbClr val="FBAE40"/>
          </p15:clr>
        </p15:guide>
        <p15:guide id="7" orient="horz" pos="391" userDrawn="1">
          <p15:clr>
            <a:srgbClr val="FBAE40"/>
          </p15:clr>
        </p15:guide>
        <p15:guide id="8" pos="3940" userDrawn="1">
          <p15:clr>
            <a:srgbClr val="FBAE40"/>
          </p15:clr>
        </p15:guide>
        <p15:guide id="9" orient="horz" pos="5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BB179-A6E0-8D44-90D0-217C6724BE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spTree>
    <p:extLst>
      <p:ext uri="{BB962C8B-B14F-4D97-AF65-F5344CB8AC3E}">
        <p14:creationId xmlns:p14="http://schemas.microsoft.com/office/powerpoint/2010/main" val="1197544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19" userDrawn="1">
          <p15:clr>
            <a:srgbClr val="FBAE40"/>
          </p15:clr>
        </p15:guide>
        <p15:guide id="4" orient="horz" pos="436" userDrawn="1">
          <p15:clr>
            <a:srgbClr val="FBAE40"/>
          </p15:clr>
        </p15:guide>
        <p15:guide id="5" pos="3840" userDrawn="1">
          <p15:clr>
            <a:srgbClr val="FBAE40"/>
          </p15:clr>
        </p15:guide>
        <p15:guide id="6" orient="horz" pos="3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logo - gele achtergrond">
    <p:bg>
      <p:bgPr>
        <a:solidFill>
          <a:srgbClr val="FFD8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BB179-A6E0-8D44-90D0-217C6724BE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spTree>
    <p:extLst>
      <p:ext uri="{BB962C8B-B14F-4D97-AF65-F5344CB8AC3E}">
        <p14:creationId xmlns:p14="http://schemas.microsoft.com/office/powerpoint/2010/main" val="1526988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19" userDrawn="1">
          <p15:clr>
            <a:srgbClr val="FBAE40"/>
          </p15:clr>
        </p15:guide>
        <p15:guide id="4" orient="horz" pos="436" userDrawn="1">
          <p15:clr>
            <a:srgbClr val="FBAE40"/>
          </p15:clr>
        </p15:guide>
        <p15:guide id="5" pos="3840" userDrawn="1">
          <p15:clr>
            <a:srgbClr val="FBAE40"/>
          </p15:clr>
        </p15:guide>
        <p15:guide id="6" orient="horz" pos="38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logo - Warm grey achtergrond">
    <p:bg>
      <p:bgPr>
        <a:solidFill>
          <a:srgbClr val="F1F0E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BB179-A6E0-8D44-90D0-217C6724BE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spTree>
    <p:extLst>
      <p:ext uri="{BB962C8B-B14F-4D97-AF65-F5344CB8AC3E}">
        <p14:creationId xmlns:p14="http://schemas.microsoft.com/office/powerpoint/2010/main" val="64605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19" userDrawn="1">
          <p15:clr>
            <a:srgbClr val="FBAE40"/>
          </p15:clr>
        </p15:guide>
        <p15:guide id="4" orient="horz" pos="436" userDrawn="1">
          <p15:clr>
            <a:srgbClr val="FBAE40"/>
          </p15:clr>
        </p15:guide>
        <p15:guide id="5" pos="3840" userDrawn="1">
          <p15:clr>
            <a:srgbClr val="FBAE40"/>
          </p15:clr>
        </p15:guide>
        <p15:guide id="6" orient="horz" pos="38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masker - Witte achtergro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43FAE1-8FD2-7543-8362-48697BFDF8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pic>
        <p:nvPicPr>
          <p:cNvPr id="3" name="Afbeelding 2">
            <a:extLst>
              <a:ext uri="{FF2B5EF4-FFF2-40B4-BE49-F238E27FC236}">
                <a16:creationId xmlns:a16="http://schemas.microsoft.com/office/drawing/2014/main" id="{43197564-2746-46BD-8B68-B97EE64EFB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010" r="18802"/>
          <a:stretch/>
        </p:blipFill>
        <p:spPr>
          <a:xfrm>
            <a:off x="3848257" y="0"/>
            <a:ext cx="8343743" cy="6377256"/>
          </a:xfrm>
          <a:prstGeom prst="rect">
            <a:avLst/>
          </a:prstGeom>
        </p:spPr>
      </p:pic>
      <p:pic>
        <p:nvPicPr>
          <p:cNvPr id="15" name="Graphic 14">
            <a:extLst>
              <a:ext uri="{FF2B5EF4-FFF2-40B4-BE49-F238E27FC236}">
                <a16:creationId xmlns:a16="http://schemas.microsoft.com/office/drawing/2014/main" id="{F88F1734-3836-C44A-9D90-FA694C4C7CF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0229019"/>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19">
          <p15:clr>
            <a:srgbClr val="FBAE40"/>
          </p15:clr>
        </p15:guide>
        <p15:guide id="4" orient="horz" pos="436">
          <p15:clr>
            <a:srgbClr val="FBAE40"/>
          </p15:clr>
        </p15:guide>
        <p15:guide id="5" pos="3840">
          <p15:clr>
            <a:srgbClr val="FBAE40"/>
          </p15:clr>
        </p15:guide>
        <p15:guide id="6" orient="horz" pos="3884">
          <p15:clr>
            <a:srgbClr val="FBAE40"/>
          </p15:clr>
        </p15:guide>
        <p15:guide id="7" orient="horz" pos="35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masker - Warm Grey achtergro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428C73-60DE-0542-82B2-93E79B35F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0" y="0"/>
            <a:ext cx="9753601" cy="6451468"/>
          </a:xfrm>
          <a:prstGeom prst="rect">
            <a:avLst/>
          </a:prstGeom>
        </p:spPr>
      </p:pic>
      <p:pic>
        <p:nvPicPr>
          <p:cNvPr id="9" name="Picture 8">
            <a:extLst>
              <a:ext uri="{FF2B5EF4-FFF2-40B4-BE49-F238E27FC236}">
                <a16:creationId xmlns:a16="http://schemas.microsoft.com/office/drawing/2014/main" id="{CF43FAE1-8FD2-7543-8362-48697BFDF8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9915" y="0"/>
            <a:ext cx="1842087" cy="1572126"/>
          </a:xfrm>
          <a:prstGeom prst="rect">
            <a:avLst/>
          </a:prstGeom>
        </p:spPr>
      </p:pic>
      <p:pic>
        <p:nvPicPr>
          <p:cNvPr id="7" name="Graphic 6">
            <a:extLst>
              <a:ext uri="{FF2B5EF4-FFF2-40B4-BE49-F238E27FC236}">
                <a16:creationId xmlns:a16="http://schemas.microsoft.com/office/drawing/2014/main" id="{96B4807D-8D41-4445-986B-BD9B16E895C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871545"/>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19">
          <p15:clr>
            <a:srgbClr val="FBAE40"/>
          </p15:clr>
        </p15:guide>
        <p15:guide id="4" orient="horz" pos="436">
          <p15:clr>
            <a:srgbClr val="FBAE40"/>
          </p15:clr>
        </p15:guide>
        <p15:guide id="5" pos="3840">
          <p15:clr>
            <a:srgbClr val="FBAE40"/>
          </p15:clr>
        </p15:guide>
        <p15:guide id="6" orient="horz" pos="3884">
          <p15:clr>
            <a:srgbClr val="FBAE40"/>
          </p15:clr>
        </p15:guide>
        <p15:guide id="7" orient="horz" pos="358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6B203-B020-0D41-9CAE-7074980CB0FF}" type="datetime1">
              <a:rPr lang="en-US" smtClean="0"/>
              <a:t>10/7/2024</a:t>
            </a:fld>
            <a:endParaRPr lang="nl-NL"/>
          </a:p>
        </p:txBody>
      </p:sp>
      <p:sp>
        <p:nvSpPr>
          <p:cNvPr id="5" name="Tijdelijke aanduiding voor voetteks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BB976-4A26-4E19-978E-7BC4446E8C97}" type="slidenum">
              <a:rPr lang="nl-NL" smtClean="0"/>
              <a:t>‹nr.›</a:t>
            </a:fld>
            <a:endParaRPr lang="nl-NL"/>
          </a:p>
        </p:txBody>
      </p:sp>
    </p:spTree>
    <p:extLst>
      <p:ext uri="{BB962C8B-B14F-4D97-AF65-F5344CB8AC3E}">
        <p14:creationId xmlns:p14="http://schemas.microsoft.com/office/powerpoint/2010/main" val="1745146362"/>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56" r:id="rId3"/>
    <p:sldLayoutId id="2147483653" r:id="rId4"/>
    <p:sldLayoutId id="2147483654" r:id="rId5"/>
    <p:sldLayoutId id="2147483659" r:id="rId6"/>
    <p:sldLayoutId id="2147483660" r:id="rId7"/>
    <p:sldLayoutId id="2147483665" r:id="rId8"/>
    <p:sldLayoutId id="2147483666" r:id="rId9"/>
    <p:sldLayoutId id="2147483667"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gznieuws.nl/home/wp-content/uploads/2013/03/voeding.jp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amendementievriendelijk.nl/"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5" y="1112569"/>
            <a:ext cx="9374188" cy="1463039"/>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pPr algn="ctr"/>
            <a:r>
              <a:rPr lang="nl-NL"/>
              <a:t>EVEN VOORSTELLEN</a:t>
            </a:r>
            <a:endParaRPr lang="en-US"/>
          </a:p>
        </p:txBody>
      </p:sp>
      <p:sp>
        <p:nvSpPr>
          <p:cNvPr id="2" name="Rechthoek 1">
            <a:extLst>
              <a:ext uri="{FF2B5EF4-FFF2-40B4-BE49-F238E27FC236}">
                <a16:creationId xmlns:a16="http://schemas.microsoft.com/office/drawing/2014/main" id="{A4232532-0FAE-4505-8349-4EFDCFA96C26}"/>
              </a:ext>
            </a:extLst>
          </p:cNvPr>
          <p:cNvSpPr/>
          <p:nvPr/>
        </p:nvSpPr>
        <p:spPr>
          <a:xfrm>
            <a:off x="1125415" y="3193366"/>
            <a:ext cx="8454683" cy="2554545"/>
          </a:xfrm>
          <a:prstGeom prst="rect">
            <a:avLst/>
          </a:prstGeom>
        </p:spPr>
        <p:txBody>
          <a:bodyPr wrap="square">
            <a:spAutoFit/>
          </a:bodyPr>
          <a:lstStyle/>
          <a:p>
            <a:pPr algn="ctr"/>
            <a:r>
              <a:rPr lang="nl-NL" sz="4000"/>
              <a:t>…………………</a:t>
            </a:r>
          </a:p>
          <a:p>
            <a:pPr algn="ctr"/>
            <a:r>
              <a:rPr lang="nl-NL" sz="4000"/>
              <a:t>Voorlichter GGD Brabant-Zuidoost</a:t>
            </a:r>
          </a:p>
          <a:p>
            <a:pPr algn="ctr"/>
            <a:r>
              <a:rPr lang="nl-NL" sz="4000"/>
              <a:t>i.s.m.</a:t>
            </a:r>
          </a:p>
          <a:p>
            <a:pPr algn="ctr"/>
            <a:r>
              <a:rPr lang="nl-NL" sz="4000"/>
              <a:t>Alzheimer Nederland</a:t>
            </a:r>
          </a:p>
        </p:txBody>
      </p:sp>
      <p:pic>
        <p:nvPicPr>
          <p:cNvPr id="4" name="Afbeelding 3">
            <a:extLst>
              <a:ext uri="{FF2B5EF4-FFF2-40B4-BE49-F238E27FC236}">
                <a16:creationId xmlns:a16="http://schemas.microsoft.com/office/drawing/2014/main" id="{8236F43E-B679-4DFF-AC26-CCECCEC51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25" y="4470638"/>
            <a:ext cx="1466850" cy="1562100"/>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BBEE6B27-675F-423C-9D77-25FE304F8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36191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1041008"/>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latin typeface="+mn-lt"/>
                <a:ea typeface="Verdana" panose="020B0604030504040204" pitchFamily="34" charset="0"/>
                <a:cs typeface="Calibri Light" panose="020F0302020204030204" pitchFamily="34" charset="0"/>
              </a:rPr>
              <a:t>Verschil dementie en vergeetachtigheid</a:t>
            </a:r>
            <a:endParaRPr lang="en-US" sz="4800">
              <a:latin typeface="+mn-lt"/>
            </a:endParaRPr>
          </a:p>
        </p:txBody>
      </p:sp>
      <p:sp>
        <p:nvSpPr>
          <p:cNvPr id="3" name="Rechthoek 2">
            <a:extLst>
              <a:ext uri="{FF2B5EF4-FFF2-40B4-BE49-F238E27FC236}">
                <a16:creationId xmlns:a16="http://schemas.microsoft.com/office/drawing/2014/main" id="{88411711-9AB8-4A56-8349-050450FECE14}"/>
              </a:ext>
            </a:extLst>
          </p:cNvPr>
          <p:cNvSpPr/>
          <p:nvPr/>
        </p:nvSpPr>
        <p:spPr>
          <a:xfrm>
            <a:off x="1364567" y="2067951"/>
            <a:ext cx="7779434" cy="3108543"/>
          </a:xfrm>
          <a:prstGeom prst="rect">
            <a:avLst/>
          </a:prstGeom>
        </p:spPr>
        <p:txBody>
          <a:bodyPr wrap="square">
            <a:spAutoFit/>
          </a:bodyPr>
          <a:lstStyle/>
          <a:p>
            <a:pPr>
              <a:lnSpc>
                <a:spcPct val="100000"/>
              </a:lnSpc>
              <a:spcBef>
                <a:spcPts val="0"/>
              </a:spcBef>
            </a:pPr>
            <a:r>
              <a:rPr lang="nl-NL" sz="2800">
                <a:ea typeface="Verdana" panose="020B0604030504040204" pitchFamily="34" charset="0"/>
                <a:cs typeface="Calibri Light" panose="020F0302020204030204" pitchFamily="34" charset="0"/>
              </a:rPr>
              <a:t>Dementie is veel meer dan vergeten</a:t>
            </a:r>
          </a:p>
          <a:p>
            <a:pPr>
              <a:lnSpc>
                <a:spcPct val="100000"/>
              </a:lnSpc>
              <a:spcBef>
                <a:spcPts val="0"/>
              </a:spcBef>
            </a:pPr>
            <a:endParaRPr lang="nl-NL" sz="2800">
              <a:ea typeface="Verdana" panose="020B0604030504040204" pitchFamily="34" charset="0"/>
              <a:cs typeface="Calibri Light" panose="020F0302020204030204" pitchFamily="34" charset="0"/>
            </a:endParaRPr>
          </a:p>
          <a:p>
            <a:pPr>
              <a:lnSpc>
                <a:spcPct val="100000"/>
              </a:lnSpc>
              <a:spcBef>
                <a:spcPts val="0"/>
              </a:spcBef>
            </a:pPr>
            <a:r>
              <a:rPr lang="nl-NL" sz="2800">
                <a:ea typeface="Verdana" panose="020B0604030504040204" pitchFamily="34" charset="0"/>
                <a:cs typeface="Calibri Light" panose="020F0302020204030204" pitchFamily="34" charset="0"/>
              </a:rPr>
              <a:t>Dementie is een ernstige stoornis in de informatieverwerking door de hersenen</a:t>
            </a:r>
          </a:p>
          <a:p>
            <a:pPr>
              <a:lnSpc>
                <a:spcPct val="100000"/>
              </a:lnSpc>
              <a:spcBef>
                <a:spcPts val="0"/>
              </a:spcBef>
            </a:pPr>
            <a:endParaRPr lang="nl-NL" sz="2800">
              <a:ea typeface="Verdana" panose="020B0604030504040204" pitchFamily="34" charset="0"/>
              <a:cs typeface="Calibri Light" panose="020F0302020204030204" pitchFamily="34" charset="0"/>
            </a:endParaRPr>
          </a:p>
          <a:p>
            <a:pPr>
              <a:lnSpc>
                <a:spcPct val="100000"/>
              </a:lnSpc>
              <a:spcBef>
                <a:spcPts val="0"/>
              </a:spcBef>
            </a:pPr>
            <a:r>
              <a:rPr lang="nl-NL" sz="2800">
                <a:ea typeface="Verdana" panose="020B0604030504040204" pitchFamily="34" charset="0"/>
                <a:cs typeface="Calibri Light" panose="020F0302020204030204" pitchFamily="34" charset="0"/>
              </a:rPr>
              <a:t>Dementie ontregelt het dagelijks leven</a:t>
            </a: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4" name="Afbeelding 3" descr="Afbeelding met tekening&#10;&#10;Automatisch gegenereerde beschrijving">
            <a:extLst>
              <a:ext uri="{FF2B5EF4-FFF2-40B4-BE49-F238E27FC236}">
                <a16:creationId xmlns:a16="http://schemas.microsoft.com/office/drawing/2014/main" id="{31BD1B69-A72B-4B65-8FDA-65460EC96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38712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1041008"/>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latin typeface="Raisonne AN" panose="02000503030000020004" pitchFamily="50" charset="0"/>
              </a:rPr>
              <a:t>Vormen van dementie</a:t>
            </a:r>
          </a:p>
        </p:txBody>
      </p:sp>
      <p:grpSp>
        <p:nvGrpSpPr>
          <p:cNvPr id="4" name="Groep 3">
            <a:extLst>
              <a:ext uri="{FF2B5EF4-FFF2-40B4-BE49-F238E27FC236}">
                <a16:creationId xmlns:a16="http://schemas.microsoft.com/office/drawing/2014/main" id="{4720F975-511C-4464-8444-A8943756811E}"/>
              </a:ext>
            </a:extLst>
          </p:cNvPr>
          <p:cNvGrpSpPr/>
          <p:nvPr/>
        </p:nvGrpSpPr>
        <p:grpSpPr>
          <a:xfrm>
            <a:off x="3668417" y="94045"/>
            <a:ext cx="6375310" cy="6669909"/>
            <a:chOff x="6123983" y="1684658"/>
            <a:chExt cx="4881544" cy="5107118"/>
          </a:xfrm>
        </p:grpSpPr>
        <p:sp>
          <p:nvSpPr>
            <p:cNvPr id="6" name="Ovaal 5">
              <a:extLst>
                <a:ext uri="{FF2B5EF4-FFF2-40B4-BE49-F238E27FC236}">
                  <a16:creationId xmlns:a16="http://schemas.microsoft.com/office/drawing/2014/main" id="{7B965ECB-2F3A-4C22-BBB9-F209DBD394E2}"/>
                </a:ext>
              </a:extLst>
            </p:cNvPr>
            <p:cNvSpPr/>
            <p:nvPr/>
          </p:nvSpPr>
          <p:spPr>
            <a:xfrm>
              <a:off x="6995219" y="2919047"/>
              <a:ext cx="2909240" cy="2909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latin typeface="Raisonne AN" pitchFamily="50" charset="0"/>
                </a:rPr>
                <a:t>Ziekte van Alzheimer</a:t>
              </a:r>
            </a:p>
            <a:p>
              <a:pPr algn="ctr"/>
              <a:r>
                <a:rPr lang="nl-NL">
                  <a:latin typeface="Raisonne AN" pitchFamily="50" charset="0"/>
                </a:rPr>
                <a:t>(60-70%)</a:t>
              </a:r>
            </a:p>
          </p:txBody>
        </p:sp>
        <p:sp>
          <p:nvSpPr>
            <p:cNvPr id="7" name="Ovaal 6">
              <a:extLst>
                <a:ext uri="{FF2B5EF4-FFF2-40B4-BE49-F238E27FC236}">
                  <a16:creationId xmlns:a16="http://schemas.microsoft.com/office/drawing/2014/main" id="{328FE1E7-14BC-4BBD-8390-F951CF7ECE6E}"/>
                </a:ext>
              </a:extLst>
            </p:cNvPr>
            <p:cNvSpPr/>
            <p:nvPr/>
          </p:nvSpPr>
          <p:spPr>
            <a:xfrm>
              <a:off x="8439272" y="1684658"/>
              <a:ext cx="1951821" cy="195182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Raisonne AN" pitchFamily="50" charset="0"/>
                </a:rPr>
                <a:t>Vasculaire dementie </a:t>
              </a:r>
              <a:r>
                <a:rPr lang="nl-NL">
                  <a:latin typeface="Raisonne AN" pitchFamily="50" charset="0"/>
                </a:rPr>
                <a:t>(15%)</a:t>
              </a:r>
              <a:endParaRPr lang="nl-NL" sz="1400">
                <a:latin typeface="Raisonne AN" pitchFamily="50" charset="0"/>
              </a:endParaRPr>
            </a:p>
          </p:txBody>
        </p:sp>
        <p:sp>
          <p:nvSpPr>
            <p:cNvPr id="8" name="Ovaal 7">
              <a:extLst>
                <a:ext uri="{FF2B5EF4-FFF2-40B4-BE49-F238E27FC236}">
                  <a16:creationId xmlns:a16="http://schemas.microsoft.com/office/drawing/2014/main" id="{66C4D856-B08F-4F50-88E2-8E6215995C89}"/>
                </a:ext>
              </a:extLst>
            </p:cNvPr>
            <p:cNvSpPr/>
            <p:nvPr/>
          </p:nvSpPr>
          <p:spPr>
            <a:xfrm>
              <a:off x="6123983" y="2911103"/>
              <a:ext cx="1539024" cy="1539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latin typeface="Raisonne AN" pitchFamily="50" charset="0"/>
                </a:rPr>
                <a:t>FTD</a:t>
              </a:r>
              <a:endParaRPr lang="nl-NL">
                <a:latin typeface="Raisonne AN" pitchFamily="50" charset="0"/>
              </a:endParaRPr>
            </a:p>
            <a:p>
              <a:pPr algn="ctr"/>
              <a:r>
                <a:rPr lang="nl-NL" sz="1600">
                  <a:latin typeface="Raisonne AN" pitchFamily="50" charset="0"/>
                </a:rPr>
                <a:t>(10%)</a:t>
              </a:r>
            </a:p>
          </p:txBody>
        </p:sp>
        <p:sp>
          <p:nvSpPr>
            <p:cNvPr id="9" name="Ovaal 8">
              <a:extLst>
                <a:ext uri="{FF2B5EF4-FFF2-40B4-BE49-F238E27FC236}">
                  <a16:creationId xmlns:a16="http://schemas.microsoft.com/office/drawing/2014/main" id="{3C01AE54-D76D-4CC6-8908-C1A1EC438517}"/>
                </a:ext>
              </a:extLst>
            </p:cNvPr>
            <p:cNvSpPr/>
            <p:nvPr/>
          </p:nvSpPr>
          <p:spPr>
            <a:xfrm>
              <a:off x="7788940" y="5165530"/>
              <a:ext cx="1626243" cy="16262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latin typeface="Raisonne AN" pitchFamily="50" charset="0"/>
                </a:rPr>
                <a:t>Parkinson </a:t>
              </a:r>
              <a:r>
                <a:rPr lang="nl-NL" sz="1400">
                  <a:latin typeface="Raisonne AN" pitchFamily="50" charset="0"/>
                </a:rPr>
                <a:t>(5%)</a:t>
              </a:r>
            </a:p>
          </p:txBody>
        </p:sp>
        <p:sp>
          <p:nvSpPr>
            <p:cNvPr id="10" name="Ovaal 9">
              <a:extLst>
                <a:ext uri="{FF2B5EF4-FFF2-40B4-BE49-F238E27FC236}">
                  <a16:creationId xmlns:a16="http://schemas.microsoft.com/office/drawing/2014/main" id="{E069E67B-1D72-40E5-B2DE-09D68EE43951}"/>
                </a:ext>
              </a:extLst>
            </p:cNvPr>
            <p:cNvSpPr/>
            <p:nvPr/>
          </p:nvSpPr>
          <p:spPr>
            <a:xfrm>
              <a:off x="9415183" y="3937211"/>
              <a:ext cx="1590344" cy="159034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latin typeface="Raisonne AN" pitchFamily="50" charset="0"/>
                </a:rPr>
                <a:t>Lewy</a:t>
              </a:r>
            </a:p>
            <a:p>
              <a:pPr algn="ctr"/>
              <a:r>
                <a:rPr lang="nl-NL" sz="2400">
                  <a:latin typeface="Raisonne AN" pitchFamily="50" charset="0"/>
                </a:rPr>
                <a:t>Body</a:t>
              </a:r>
            </a:p>
            <a:p>
              <a:pPr algn="ctr"/>
              <a:r>
                <a:rPr lang="nl-NL" sz="1600">
                  <a:latin typeface="Raisonne AN" pitchFamily="50" charset="0"/>
                </a:rPr>
                <a:t>(10%)</a:t>
              </a:r>
            </a:p>
          </p:txBody>
        </p:sp>
      </p:grpSp>
      <p:pic>
        <p:nvPicPr>
          <p:cNvPr id="11" name="Afbeelding 10" descr="Afbeelding met tekening&#10;&#10;Automatisch gegenereerde beschrijving">
            <a:extLst>
              <a:ext uri="{FF2B5EF4-FFF2-40B4-BE49-F238E27FC236}">
                <a16:creationId xmlns:a16="http://schemas.microsoft.com/office/drawing/2014/main" id="{1CFBEC10-48EA-4541-A51E-EC9AF603E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10982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1041008"/>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t>Is dementie te voorkomen?</a:t>
            </a:r>
          </a:p>
        </p:txBody>
      </p:sp>
      <p:sp>
        <p:nvSpPr>
          <p:cNvPr id="3" name="Rechthoek 2">
            <a:extLst>
              <a:ext uri="{FF2B5EF4-FFF2-40B4-BE49-F238E27FC236}">
                <a16:creationId xmlns:a16="http://schemas.microsoft.com/office/drawing/2014/main" id="{88411711-9AB8-4A56-8349-050450FECE14}"/>
              </a:ext>
            </a:extLst>
          </p:cNvPr>
          <p:cNvSpPr/>
          <p:nvPr/>
        </p:nvSpPr>
        <p:spPr>
          <a:xfrm>
            <a:off x="422031" y="1983545"/>
            <a:ext cx="8721970" cy="4485611"/>
          </a:xfrm>
          <a:prstGeom prst="rect">
            <a:avLst/>
          </a:prstGeom>
        </p:spPr>
        <p:txBody>
          <a:bodyPr wrap="square">
            <a:spAutoFit/>
          </a:bodyPr>
          <a:lstStyle/>
          <a:p>
            <a:pPr>
              <a:lnSpc>
                <a:spcPct val="150000"/>
              </a:lnSpc>
            </a:pPr>
            <a:r>
              <a:rPr lang="nl-NL" sz="2800">
                <a:ea typeface="Open Sans" panose="020B0606030504020204" pitchFamily="34" charset="0"/>
                <a:cs typeface="Open Sans" panose="020B0606030504020204" pitchFamily="34" charset="0"/>
              </a:rPr>
              <a:t>Wat goed is voor het hart, is goed voor het brein. </a:t>
            </a:r>
          </a:p>
          <a:p>
            <a:pPr>
              <a:lnSpc>
                <a:spcPct val="150000"/>
              </a:lnSpc>
              <a:spcBef>
                <a:spcPts val="0"/>
              </a:spcBef>
            </a:pPr>
            <a:r>
              <a:rPr lang="nl-NL" sz="2800">
                <a:ea typeface="Open Sans" panose="020B0606030504020204" pitchFamily="34" charset="0"/>
                <a:cs typeface="Open Sans" panose="020B0606030504020204" pitchFamily="34" charset="0"/>
              </a:rPr>
              <a:t>Eet gezond					</a:t>
            </a:r>
          </a:p>
          <a:p>
            <a:pPr>
              <a:lnSpc>
                <a:spcPct val="150000"/>
              </a:lnSpc>
              <a:spcBef>
                <a:spcPts val="0"/>
              </a:spcBef>
            </a:pPr>
            <a:r>
              <a:rPr lang="nl-NL" sz="2800">
                <a:ea typeface="Open Sans" panose="020B0606030504020204" pitchFamily="34" charset="0"/>
                <a:cs typeface="Open Sans" panose="020B0606030504020204" pitchFamily="34" charset="0"/>
              </a:rPr>
              <a:t>Zorg goed voor je hart</a:t>
            </a:r>
          </a:p>
          <a:p>
            <a:pPr>
              <a:lnSpc>
                <a:spcPct val="150000"/>
              </a:lnSpc>
              <a:spcBef>
                <a:spcPts val="0"/>
              </a:spcBef>
            </a:pPr>
            <a:r>
              <a:rPr lang="nl-NL" sz="2800">
                <a:ea typeface="Open Sans" panose="020B0606030504020204" pitchFamily="34" charset="0"/>
                <a:cs typeface="Open Sans" panose="020B0606030504020204" pitchFamily="34" charset="0"/>
              </a:rPr>
              <a:t>Daag je hersenen uit</a:t>
            </a:r>
          </a:p>
          <a:p>
            <a:pPr>
              <a:lnSpc>
                <a:spcPct val="150000"/>
              </a:lnSpc>
              <a:spcBef>
                <a:spcPts val="0"/>
              </a:spcBef>
            </a:pPr>
            <a:r>
              <a:rPr lang="nl-NL" sz="2800">
                <a:ea typeface="Open Sans" panose="020B0606030504020204" pitchFamily="34" charset="0"/>
                <a:cs typeface="Open Sans" panose="020B0606030504020204" pitchFamily="34" charset="0"/>
              </a:rPr>
              <a:t>Blijf sociaal actief</a:t>
            </a:r>
          </a:p>
          <a:p>
            <a:pPr>
              <a:lnSpc>
                <a:spcPct val="150000"/>
              </a:lnSpc>
              <a:spcBef>
                <a:spcPts val="0"/>
              </a:spcBef>
            </a:pPr>
            <a:r>
              <a:rPr lang="nl-NL" sz="2800">
                <a:ea typeface="Open Sans" panose="020B0606030504020204" pitchFamily="34" charset="0"/>
                <a:cs typeface="Open Sans" panose="020B0606030504020204" pitchFamily="34" charset="0"/>
              </a:rPr>
              <a:t>Beweeg voldoende</a:t>
            </a: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6" name="Afbeelding 5">
            <a:extLst>
              <a:ext uri="{FF2B5EF4-FFF2-40B4-BE49-F238E27FC236}">
                <a16:creationId xmlns:a16="http://schemas.microsoft.com/office/drawing/2014/main" id="{8D53A29E-B4FB-472F-A137-1B89536BA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532" y="1519311"/>
            <a:ext cx="3590126" cy="2067951"/>
          </a:xfrm>
          <a:prstGeom prst="rect">
            <a:avLst/>
          </a:prstGeom>
        </p:spPr>
      </p:pic>
      <p:pic>
        <p:nvPicPr>
          <p:cNvPr id="7" name="Picture 9" descr="voeding">
            <a:hlinkClick r:id="rId3"/>
            <a:extLst>
              <a:ext uri="{FF2B5EF4-FFF2-40B4-BE49-F238E27FC236}">
                <a16:creationId xmlns:a16="http://schemas.microsoft.com/office/drawing/2014/main" id="{9616ACF9-4F4C-4817-BD36-3CE660B84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6469" y="3167559"/>
            <a:ext cx="2393675" cy="23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D52A1C98-8B95-4A0A-B874-9AEDBFAC13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6226" y="3712548"/>
            <a:ext cx="3520469" cy="2393675"/>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64A4F63F-B74A-4790-AEC1-204390937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16985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1041008"/>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ea typeface="Verdana" panose="020B0604030504040204" pitchFamily="34" charset="0"/>
              </a:rPr>
              <a:t>Belang van diagnose</a:t>
            </a:r>
          </a:p>
        </p:txBody>
      </p:sp>
      <p:sp>
        <p:nvSpPr>
          <p:cNvPr id="3" name="Rechthoek 2">
            <a:extLst>
              <a:ext uri="{FF2B5EF4-FFF2-40B4-BE49-F238E27FC236}">
                <a16:creationId xmlns:a16="http://schemas.microsoft.com/office/drawing/2014/main" id="{88411711-9AB8-4A56-8349-050450FECE14}"/>
              </a:ext>
            </a:extLst>
          </p:cNvPr>
          <p:cNvSpPr/>
          <p:nvPr/>
        </p:nvSpPr>
        <p:spPr>
          <a:xfrm>
            <a:off x="1364567" y="2067951"/>
            <a:ext cx="7779434" cy="4401205"/>
          </a:xfrm>
          <a:prstGeom prst="rect">
            <a:avLst/>
          </a:prstGeom>
        </p:spPr>
        <p:txBody>
          <a:bodyPr wrap="square">
            <a:spAutoFit/>
          </a:bodyPr>
          <a:lstStyle/>
          <a:p>
            <a:pPr marL="457200" indent="-457200">
              <a:lnSpc>
                <a:spcPct val="150000"/>
              </a:lnSpc>
              <a:spcBef>
                <a:spcPts val="0"/>
              </a:spcBef>
              <a:buSzPct val="100000"/>
              <a:buFont typeface="Arial" panose="020B0604020202020204" pitchFamily="34" charset="0"/>
              <a:buChar char="•"/>
            </a:pPr>
            <a:r>
              <a:rPr lang="nl-NL" sz="2800">
                <a:ea typeface="Verdana" panose="020B0604030504040204" pitchFamily="34" charset="0"/>
                <a:cs typeface="Open Sans" panose="020B0606030504020204" pitchFamily="34" charset="0"/>
              </a:rPr>
              <a:t>Uitsluiten van andere ziekten</a:t>
            </a:r>
          </a:p>
          <a:p>
            <a:pPr marL="457200" indent="-457200">
              <a:lnSpc>
                <a:spcPct val="150000"/>
              </a:lnSpc>
              <a:spcBef>
                <a:spcPts val="0"/>
              </a:spcBef>
              <a:buSzPct val="100000"/>
              <a:buFont typeface="Arial" panose="020B0604020202020204" pitchFamily="34" charset="0"/>
              <a:buChar char="•"/>
            </a:pPr>
            <a:r>
              <a:rPr lang="nl-NL" sz="2800">
                <a:ea typeface="Verdana" panose="020B0604030504040204" pitchFamily="34" charset="0"/>
                <a:cs typeface="Open Sans" panose="020B0606030504020204" pitchFamily="34" charset="0"/>
              </a:rPr>
              <a:t>Eerder starten met behandeling en begeleiding</a:t>
            </a:r>
          </a:p>
          <a:p>
            <a:pPr marL="457200" indent="-457200">
              <a:lnSpc>
                <a:spcPct val="150000"/>
              </a:lnSpc>
              <a:spcBef>
                <a:spcPts val="0"/>
              </a:spcBef>
              <a:buSzPct val="100000"/>
              <a:buFont typeface="Arial" panose="020B0604020202020204" pitchFamily="34" charset="0"/>
              <a:buChar char="•"/>
            </a:pPr>
            <a:r>
              <a:rPr lang="nl-NL" sz="2800">
                <a:ea typeface="Verdana" panose="020B0604030504040204" pitchFamily="34" charset="0"/>
                <a:cs typeface="Open Sans" panose="020B0606030504020204" pitchFamily="34" charset="0"/>
              </a:rPr>
              <a:t>Eindelijk duidelijkheid, waardoor er geleerd kan worden om te gaan met veranderend gedrag</a:t>
            </a:r>
          </a:p>
          <a:p>
            <a:pPr marL="457200" indent="-457200">
              <a:lnSpc>
                <a:spcPct val="150000"/>
              </a:lnSpc>
              <a:spcBef>
                <a:spcPts val="0"/>
              </a:spcBef>
              <a:buSzPct val="100000"/>
              <a:buFont typeface="Arial" panose="020B0604020202020204" pitchFamily="34" charset="0"/>
              <a:buChar char="•"/>
            </a:pPr>
            <a:r>
              <a:rPr lang="nl-NL" sz="2800">
                <a:ea typeface="Verdana" panose="020B0604030504040204" pitchFamily="34" charset="0"/>
                <a:cs typeface="Open Sans" panose="020B0606030504020204" pitchFamily="34" charset="0"/>
              </a:rPr>
              <a:t>Zelf nog zaken kunnen regelen voor later</a:t>
            </a:r>
          </a:p>
          <a:p>
            <a:pPr marL="457200" indent="-457200">
              <a:lnSpc>
                <a:spcPct val="150000"/>
              </a:lnSpc>
              <a:spcBef>
                <a:spcPts val="0"/>
              </a:spcBef>
              <a:buSzPct val="100000"/>
              <a:buFont typeface="Arial" panose="020B0604020202020204" pitchFamily="34" charset="0"/>
              <a:buChar char="•"/>
            </a:pPr>
            <a:r>
              <a:rPr lang="nl-NL" sz="2800">
                <a:ea typeface="Verdana" panose="020B0604030504040204" pitchFamily="34" charset="0"/>
                <a:cs typeface="Open Sans" panose="020B0606030504020204" pitchFamily="34" charset="0"/>
              </a:rPr>
              <a:t>Delen van ervaringen met lotgenoten</a:t>
            </a: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4" name="Afbeelding 3" descr="Afbeelding met tekening&#10;&#10;Automatisch gegenereerde beschrijving">
            <a:extLst>
              <a:ext uri="{FF2B5EF4-FFF2-40B4-BE49-F238E27FC236}">
                <a16:creationId xmlns:a16="http://schemas.microsoft.com/office/drawing/2014/main" id="{D515C99D-7FAF-49B3-9A06-1F2E16B22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8282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717451"/>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t>Hoe ga ik om met iemand met dementie?</a:t>
            </a:r>
            <a:endParaRPr lang="nl-NL" sz="4800">
              <a:ea typeface="Verdana" panose="020B0604030504040204" pitchFamily="34" charset="0"/>
            </a:endParaRPr>
          </a:p>
        </p:txBody>
      </p:sp>
      <p:sp>
        <p:nvSpPr>
          <p:cNvPr id="3" name="Rechthoek 2">
            <a:extLst>
              <a:ext uri="{FF2B5EF4-FFF2-40B4-BE49-F238E27FC236}">
                <a16:creationId xmlns:a16="http://schemas.microsoft.com/office/drawing/2014/main" id="{88411711-9AB8-4A56-8349-050450FECE14}"/>
              </a:ext>
            </a:extLst>
          </p:cNvPr>
          <p:cNvSpPr/>
          <p:nvPr/>
        </p:nvSpPr>
        <p:spPr>
          <a:xfrm>
            <a:off x="1378633" y="1392702"/>
            <a:ext cx="7765367" cy="5693866"/>
          </a:xfrm>
          <a:prstGeom prst="rect">
            <a:avLst/>
          </a:prstGeom>
        </p:spPr>
        <p:txBody>
          <a:bodyPr wrap="square">
            <a:spAutoFit/>
          </a:bodyPr>
          <a:lstStyle/>
          <a:p>
            <a:r>
              <a:rPr lang="nl-NL" sz="2800"/>
              <a:t>Denk in mogelijkheden:</a:t>
            </a:r>
          </a:p>
          <a:p>
            <a:endParaRPr lang="nl-NL" sz="2800"/>
          </a:p>
          <a:p>
            <a:pPr marL="457200" indent="-457200">
              <a:lnSpc>
                <a:spcPts val="2800"/>
              </a:lnSpc>
              <a:spcBef>
                <a:spcPts val="0"/>
              </a:spcBef>
              <a:buFont typeface="Arial" panose="020B0604020202020204" pitchFamily="34" charset="0"/>
              <a:buChar char="•"/>
            </a:pPr>
            <a:r>
              <a:rPr lang="nl-NL" sz="2800">
                <a:ea typeface="Verdana" panose="020B0604030504040204" pitchFamily="34" charset="0"/>
                <a:cs typeface="Open Sans" panose="020B0606030504020204" pitchFamily="34" charset="0"/>
              </a:rPr>
              <a:t>Laat mensen met dementie zo lang mogelijk zelf de regie houden </a:t>
            </a:r>
          </a:p>
          <a:p>
            <a:pPr marL="457200" indent="-457200">
              <a:lnSpc>
                <a:spcPts val="2800"/>
              </a:lnSpc>
              <a:spcBef>
                <a:spcPts val="0"/>
              </a:spcBef>
              <a:buFont typeface="Arial" panose="020B0604020202020204" pitchFamily="34" charset="0"/>
              <a:buChar char="•"/>
            </a:pPr>
            <a:endParaRPr lang="nl-NL" sz="2800">
              <a:ea typeface="Verdana" panose="020B0604030504040204" pitchFamily="34" charset="0"/>
              <a:cs typeface="Open Sans" panose="020B0606030504020204" pitchFamily="34" charset="0"/>
            </a:endParaRPr>
          </a:p>
          <a:p>
            <a:pPr marL="457200" indent="-457200">
              <a:lnSpc>
                <a:spcPts val="2800"/>
              </a:lnSpc>
              <a:spcBef>
                <a:spcPts val="0"/>
              </a:spcBef>
              <a:buFont typeface="Arial" panose="020B0604020202020204" pitchFamily="34" charset="0"/>
              <a:buChar char="•"/>
            </a:pPr>
            <a:r>
              <a:rPr lang="nl-NL" sz="2800">
                <a:ea typeface="Verdana" panose="020B0604030504040204" pitchFamily="34" charset="0"/>
                <a:cs typeface="Open Sans" panose="020B0606030504020204" pitchFamily="34" charset="0"/>
              </a:rPr>
              <a:t>Zet het talent van mensen met dementie in en laat ze zich nuttig voelen</a:t>
            </a:r>
          </a:p>
          <a:p>
            <a:pPr marL="457200" indent="-457200">
              <a:lnSpc>
                <a:spcPts val="2800"/>
              </a:lnSpc>
              <a:spcBef>
                <a:spcPts val="0"/>
              </a:spcBef>
              <a:buFont typeface="Arial" panose="020B0604020202020204" pitchFamily="34" charset="0"/>
              <a:buChar char="•"/>
            </a:pPr>
            <a:endParaRPr lang="nl-NL" sz="2800">
              <a:ea typeface="Verdana" panose="020B0604030504040204" pitchFamily="34" charset="0"/>
              <a:cs typeface="Open Sans" panose="020B0606030504020204" pitchFamily="34" charset="0"/>
            </a:endParaRPr>
          </a:p>
          <a:p>
            <a:pPr marL="457200" indent="-457200">
              <a:lnSpc>
                <a:spcPts val="2800"/>
              </a:lnSpc>
              <a:spcBef>
                <a:spcPts val="0"/>
              </a:spcBef>
              <a:buFont typeface="Arial" panose="020B0604020202020204" pitchFamily="34" charset="0"/>
              <a:buChar char="•"/>
            </a:pPr>
            <a:r>
              <a:rPr lang="nl-NL" sz="2800">
                <a:ea typeface="Verdana" panose="020B0604030504040204" pitchFamily="34" charset="0"/>
                <a:cs typeface="Open Sans" panose="020B0606030504020204" pitchFamily="34" charset="0"/>
              </a:rPr>
              <a:t>Praat niet over mensen met dementie maar ga met ze in gesprek</a:t>
            </a:r>
          </a:p>
          <a:p>
            <a:pPr marL="457200" indent="-457200">
              <a:lnSpc>
                <a:spcPts val="2800"/>
              </a:lnSpc>
              <a:spcBef>
                <a:spcPts val="0"/>
              </a:spcBef>
              <a:buFont typeface="Arial" panose="020B0604020202020204" pitchFamily="34" charset="0"/>
              <a:buChar char="•"/>
            </a:pPr>
            <a:endParaRPr lang="nl-NL" sz="2800">
              <a:ea typeface="Verdana" panose="020B0604030504040204" pitchFamily="34" charset="0"/>
              <a:cs typeface="Open Sans" panose="020B0606030504020204" pitchFamily="34" charset="0"/>
            </a:endParaRPr>
          </a:p>
          <a:p>
            <a:pPr marL="457200" indent="-457200">
              <a:lnSpc>
                <a:spcPts val="2800"/>
              </a:lnSpc>
              <a:spcBef>
                <a:spcPts val="0"/>
              </a:spcBef>
              <a:buFont typeface="Arial" panose="020B0604020202020204" pitchFamily="34" charset="0"/>
              <a:buChar char="•"/>
            </a:pPr>
            <a:r>
              <a:rPr lang="nl-NL" sz="2800">
                <a:ea typeface="Verdana" panose="020B0604030504040204" pitchFamily="34" charset="0"/>
                <a:cs typeface="Open Sans" panose="020B0606030504020204" pitchFamily="34" charset="0"/>
              </a:rPr>
              <a:t>Richt je niet alleen op zorg, maar verbeter het welzijn van de persoon met dementie en hun directe naasten</a:t>
            </a: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4" name="Afbeelding 3" descr="Afbeelding met tekening&#10;&#10;Automatisch gegenereerde beschrijving">
            <a:extLst>
              <a:ext uri="{FF2B5EF4-FFF2-40B4-BE49-F238E27FC236}">
                <a16:creationId xmlns:a16="http://schemas.microsoft.com/office/drawing/2014/main" id="{7BFE2BED-6DF2-450C-968B-DCE0668AC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1287242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717451"/>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t>Praktisch:</a:t>
            </a:r>
            <a:endParaRPr lang="nl-NL" sz="4800">
              <a:ea typeface="Verdana" panose="020B0604030504040204" pitchFamily="34" charset="0"/>
            </a:endParaRPr>
          </a:p>
        </p:txBody>
      </p:sp>
      <p:sp>
        <p:nvSpPr>
          <p:cNvPr id="3" name="Rechthoek 2">
            <a:extLst>
              <a:ext uri="{FF2B5EF4-FFF2-40B4-BE49-F238E27FC236}">
                <a16:creationId xmlns:a16="http://schemas.microsoft.com/office/drawing/2014/main" id="{88411711-9AB8-4A56-8349-050450FECE14}"/>
              </a:ext>
            </a:extLst>
          </p:cNvPr>
          <p:cNvSpPr/>
          <p:nvPr/>
        </p:nvSpPr>
        <p:spPr>
          <a:xfrm>
            <a:off x="464234" y="1392702"/>
            <a:ext cx="7774793" cy="6914713"/>
          </a:xfrm>
          <a:prstGeom prst="rect">
            <a:avLst/>
          </a:prstGeom>
        </p:spPr>
        <p:txBody>
          <a:bodyPr wrap="square">
            <a:spAutoFit/>
          </a:bodyPr>
          <a:lstStyle/>
          <a:p>
            <a:pPr marL="457200" indent="-457200">
              <a:buFont typeface="Arial" panose="020B0604020202020204" pitchFamily="34" charset="0"/>
              <a:buChar char="•"/>
            </a:pPr>
            <a:r>
              <a:rPr lang="nl-NL" sz="2800"/>
              <a:t>Biedt veiligheid: Vriendelijkheid en geduld.</a:t>
            </a:r>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r>
              <a:rPr lang="nl-NL" sz="2800"/>
              <a:t>Praat rustig: duidelijk en langzaam. Korte zinnen en eenvoudige vragen.</a:t>
            </a:r>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r>
              <a:rPr lang="nl-NL" sz="2800"/>
              <a:t>Kijk of je goed wordt begrepen. Maak oogcontact! </a:t>
            </a:r>
          </a:p>
          <a:p>
            <a:r>
              <a:rPr lang="nl-NL" sz="2800"/>
              <a:t>      Blijf op ooghoogte. Gebruik evt. lichaamstaal.</a:t>
            </a:r>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r>
              <a:rPr lang="nl-NL" sz="2800"/>
              <a:t>Vermijd correcties en vragen die uit het korte termijn geheugen moeten worden beantwoord.</a:t>
            </a:r>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endParaRPr lang="nl-NL" sz="2800"/>
          </a:p>
          <a:p>
            <a:pPr marL="457200" indent="-457200">
              <a:lnSpc>
                <a:spcPts val="2800"/>
              </a:lnSpc>
              <a:spcBef>
                <a:spcPts val="0"/>
              </a:spcBef>
              <a:buFont typeface="Arial" panose="020B0604020202020204" pitchFamily="34" charset="0"/>
              <a:buChar char="•"/>
            </a:pPr>
            <a:endParaRPr lang="nl-NL" sz="2800">
              <a:ea typeface="Verdana" panose="020B0604030504040204" pitchFamily="34" charset="0"/>
              <a:cs typeface="Open Sans" panose="020B0606030504020204" pitchFamily="34" charset="0"/>
            </a:endParaRP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4" name="Picture 6" descr="Afbeeldingsresultaat voor afbeelding contact dementie">
            <a:extLst>
              <a:ext uri="{FF2B5EF4-FFF2-40B4-BE49-F238E27FC236}">
                <a16:creationId xmlns:a16="http://schemas.microsoft.com/office/drawing/2014/main" id="{5EA58EA1-8A5D-486A-9E1F-D69874E05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016" y="2765986"/>
            <a:ext cx="33337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ening&#10;&#10;Automatisch gegenereerde beschrijving">
            <a:extLst>
              <a:ext uri="{FF2B5EF4-FFF2-40B4-BE49-F238E27FC236}">
                <a16:creationId xmlns:a16="http://schemas.microsoft.com/office/drawing/2014/main" id="{51CC951F-2FEB-47A7-96A3-9C8406BCF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93638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717451"/>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t>Praktisch:</a:t>
            </a:r>
            <a:endParaRPr lang="nl-NL" sz="4800">
              <a:ea typeface="Verdana" panose="020B0604030504040204" pitchFamily="34" charset="0"/>
            </a:endParaRPr>
          </a:p>
        </p:txBody>
      </p:sp>
      <p:sp>
        <p:nvSpPr>
          <p:cNvPr id="3" name="Rechthoek 2">
            <a:extLst>
              <a:ext uri="{FF2B5EF4-FFF2-40B4-BE49-F238E27FC236}">
                <a16:creationId xmlns:a16="http://schemas.microsoft.com/office/drawing/2014/main" id="{88411711-9AB8-4A56-8349-050450FECE14}"/>
              </a:ext>
            </a:extLst>
          </p:cNvPr>
          <p:cNvSpPr/>
          <p:nvPr/>
        </p:nvSpPr>
        <p:spPr>
          <a:xfrm>
            <a:off x="464235" y="1392703"/>
            <a:ext cx="9115864" cy="6052939"/>
          </a:xfrm>
          <a:prstGeom prst="rect">
            <a:avLst/>
          </a:prstGeom>
        </p:spPr>
        <p:txBody>
          <a:bodyPr wrap="square">
            <a:spAutoFit/>
          </a:bodyPr>
          <a:lstStyle/>
          <a:p>
            <a:pPr marL="285750" indent="-285750">
              <a:buFont typeface="Arial" panose="020B0604020202020204" pitchFamily="34" charset="0"/>
              <a:buChar char="•"/>
            </a:pPr>
            <a:r>
              <a:rPr lang="nl-NL" sz="2800"/>
              <a:t>Betrek mensen in gesprekken en activiteiten. Niet negeren!</a:t>
            </a:r>
          </a:p>
          <a:p>
            <a:pPr marL="285750" indent="-285750">
              <a:buFont typeface="Arial" panose="020B0604020202020204" pitchFamily="34" charset="0"/>
              <a:buChar char="•"/>
            </a:pPr>
            <a:endParaRPr lang="nl-NL" sz="2800"/>
          </a:p>
          <a:p>
            <a:pPr marL="285750" indent="-285750">
              <a:buFont typeface="Arial" panose="020B0604020202020204" pitchFamily="34" charset="0"/>
              <a:buChar char="•"/>
            </a:pPr>
            <a:r>
              <a:rPr lang="nl-NL" sz="2800"/>
              <a:t>Zeg wat u gaat doen.</a:t>
            </a:r>
          </a:p>
          <a:p>
            <a:pPr marL="285750" indent="-285750">
              <a:buFont typeface="Arial" panose="020B0604020202020204" pitchFamily="34" charset="0"/>
              <a:buChar char="•"/>
            </a:pPr>
            <a:endParaRPr lang="nl-NL" sz="2800"/>
          </a:p>
          <a:p>
            <a:pPr marL="285750" indent="-285750">
              <a:buFont typeface="Arial" panose="020B0604020202020204" pitchFamily="34" charset="0"/>
              <a:buChar char="•"/>
            </a:pPr>
            <a:r>
              <a:rPr lang="nl-NL" sz="2800"/>
              <a:t>Benadruk wat goed gaat. Bemoedig.</a:t>
            </a:r>
          </a:p>
          <a:p>
            <a:pPr marL="285750" indent="-285750">
              <a:buFont typeface="Arial" panose="020B0604020202020204" pitchFamily="34" charset="0"/>
              <a:buChar char="•"/>
            </a:pPr>
            <a:endParaRPr lang="nl-NL" sz="2800"/>
          </a:p>
          <a:p>
            <a:pPr marL="285750" indent="-285750">
              <a:buFont typeface="Arial" panose="020B0604020202020204" pitchFamily="34" charset="0"/>
              <a:buChar char="•"/>
            </a:pPr>
            <a:r>
              <a:rPr lang="nl-NL" sz="2800"/>
              <a:t>Vat kritiek en boosheid niet persoonlijk op.</a:t>
            </a:r>
          </a:p>
          <a:p>
            <a:pPr marL="285750" indent="-285750">
              <a:buFont typeface="Arial" panose="020B0604020202020204" pitchFamily="34" charset="0"/>
              <a:buChar char="•"/>
            </a:pPr>
            <a:endParaRPr lang="nl-NL" sz="2800"/>
          </a:p>
          <a:p>
            <a:pPr marL="285750" indent="-285750">
              <a:buFont typeface="Arial" panose="020B0604020202020204" pitchFamily="34" charset="0"/>
              <a:buChar char="•"/>
            </a:pPr>
            <a:r>
              <a:rPr lang="nl-NL" sz="2800"/>
              <a:t>Wees flexibel. Bekijk per situatie wat u het beste kan doen.</a:t>
            </a:r>
          </a:p>
          <a:p>
            <a:pPr marL="285750" indent="-285750">
              <a:buFont typeface="Arial" panose="020B0604020202020204" pitchFamily="34" charset="0"/>
              <a:buChar char="•"/>
            </a:pPr>
            <a:endParaRPr lang="nl-NL" sz="2800"/>
          </a:p>
          <a:p>
            <a:pPr marL="285750" indent="-285750">
              <a:buFont typeface="Arial" panose="020B0604020202020204" pitchFamily="34" charset="0"/>
              <a:buChar char="•"/>
            </a:pPr>
            <a:r>
              <a:rPr lang="nl-NL" sz="2800"/>
              <a:t>Overweeg het informeren van naasten/buren of huisarts</a:t>
            </a:r>
          </a:p>
          <a:p>
            <a:endParaRPr lang="nl-NL" sz="2800"/>
          </a:p>
          <a:p>
            <a:pPr marL="457200" indent="-457200">
              <a:lnSpc>
                <a:spcPts val="2800"/>
              </a:lnSpc>
              <a:spcBef>
                <a:spcPts val="0"/>
              </a:spcBef>
              <a:buFont typeface="Arial" panose="020B0604020202020204" pitchFamily="34" charset="0"/>
              <a:buChar char="•"/>
            </a:pPr>
            <a:endParaRPr lang="nl-NL" sz="2800">
              <a:ea typeface="Verdana" panose="020B0604030504040204" pitchFamily="34" charset="0"/>
              <a:cs typeface="Open Sans" panose="020B0606030504020204" pitchFamily="34" charset="0"/>
            </a:endParaRP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4" name="Afbeelding 3" descr="Afbeelding met tekening&#10;&#10;Automatisch gegenereerde beschrijving">
            <a:extLst>
              <a:ext uri="{FF2B5EF4-FFF2-40B4-BE49-F238E27FC236}">
                <a16:creationId xmlns:a16="http://schemas.microsoft.com/office/drawing/2014/main" id="{29EFF88C-7ED8-4FF6-B3C1-8214F5A29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168790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24985" y="464235"/>
            <a:ext cx="10361881" cy="717451"/>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r>
              <a:rPr lang="nl-NL" sz="4800"/>
              <a:t>Meer informatie?</a:t>
            </a:r>
            <a:endParaRPr lang="nl-NL" sz="4800">
              <a:ea typeface="Verdana" panose="020B0604030504040204" pitchFamily="34" charset="0"/>
            </a:endParaRPr>
          </a:p>
        </p:txBody>
      </p:sp>
      <p:sp>
        <p:nvSpPr>
          <p:cNvPr id="3" name="Rechthoek 2">
            <a:extLst>
              <a:ext uri="{FF2B5EF4-FFF2-40B4-BE49-F238E27FC236}">
                <a16:creationId xmlns:a16="http://schemas.microsoft.com/office/drawing/2014/main" id="{88411711-9AB8-4A56-8349-050450FECE14}"/>
              </a:ext>
            </a:extLst>
          </p:cNvPr>
          <p:cNvSpPr/>
          <p:nvPr/>
        </p:nvSpPr>
        <p:spPr>
          <a:xfrm>
            <a:off x="379828" y="1392701"/>
            <a:ext cx="11183815" cy="3898503"/>
          </a:xfrm>
          <a:prstGeom prst="rect">
            <a:avLst/>
          </a:prstGeom>
        </p:spPr>
        <p:txBody>
          <a:bodyPr wrap="square">
            <a:spAutoFit/>
          </a:bodyPr>
          <a:lstStyle/>
          <a:p>
            <a:pPr>
              <a:lnSpc>
                <a:spcPts val="2800"/>
              </a:lnSpc>
              <a:spcBef>
                <a:spcPts val="0"/>
              </a:spcBef>
            </a:pPr>
            <a:endParaRPr lang="nl-NL" sz="2800">
              <a:ea typeface="Verdana" panose="020B0604030504040204" pitchFamily="34" charset="0"/>
              <a:cs typeface="Open Sans" panose="020B0606030504020204" pitchFamily="34" charset="0"/>
            </a:endParaRPr>
          </a:p>
          <a:p>
            <a:r>
              <a:rPr lang="nl-NL" sz="2800">
                <a:ea typeface="Verdana" panose="020B0604030504040204" pitchFamily="34" charset="0"/>
              </a:rPr>
              <a:t>Ga naar </a:t>
            </a:r>
            <a:r>
              <a:rPr lang="nl-NL" sz="2800">
                <a:ea typeface="Verdana" panose="020B0604030504040204" pitchFamily="34" charset="0"/>
                <a:hlinkClick r:id="rId2"/>
              </a:rPr>
              <a:t>www.samendementievriendelijk.nl</a:t>
            </a:r>
            <a:r>
              <a:rPr lang="nl-NL" sz="2800">
                <a:ea typeface="Verdana" panose="020B0604030504040204" pitchFamily="34" charset="0"/>
              </a:rPr>
              <a:t>.</a:t>
            </a:r>
          </a:p>
          <a:p>
            <a:endParaRPr lang="nl-NL" sz="2800">
              <a:ea typeface="Verdana" panose="020B0604030504040204" pitchFamily="34" charset="0"/>
            </a:endParaRPr>
          </a:p>
          <a:p>
            <a:r>
              <a:rPr lang="nl-NL" sz="2800">
                <a:ea typeface="Verdana" panose="020B0604030504040204" pitchFamily="34" charset="0"/>
              </a:rPr>
              <a:t>Doe de gratis training en wordt ook </a:t>
            </a:r>
          </a:p>
          <a:p>
            <a:r>
              <a:rPr lang="nl-NL" sz="2800">
                <a:ea typeface="Verdana" panose="020B0604030504040204" pitchFamily="34" charset="0"/>
              </a:rPr>
              <a:t>dementievriendelijk</a:t>
            </a:r>
          </a:p>
          <a:p>
            <a:endParaRPr lang="nl-NL" sz="2800">
              <a:ea typeface="Verdana" panose="020B0604030504040204" pitchFamily="34" charset="0"/>
            </a:endParaRPr>
          </a:p>
          <a:p>
            <a:r>
              <a:rPr lang="nl-NL" sz="2800">
                <a:ea typeface="Verdana" panose="020B0604030504040204" pitchFamily="34" charset="0"/>
              </a:rPr>
              <a:t>Kijk op www. Alzheimer-nederland.nl</a:t>
            </a:r>
          </a:p>
          <a:p>
            <a:endParaRPr lang="nl-NL" sz="2800">
              <a:ea typeface="Verdana" panose="020B0604030504040204" pitchFamily="34" charset="0"/>
            </a:endParaRPr>
          </a:p>
          <a:p>
            <a:r>
              <a:rPr lang="nl-NL" sz="2800">
                <a:ea typeface="Verdana" panose="020B0604030504040204" pitchFamily="34" charset="0"/>
              </a:rPr>
              <a:t>Of op Dementie.nl ( voor mantelzorgers)</a:t>
            </a:r>
          </a:p>
        </p:txBody>
      </p:sp>
      <p:pic>
        <p:nvPicPr>
          <p:cNvPr id="4" name="Picture 2" descr="Afbeeldingsresultaat voor afbeelding oogcontact dementie">
            <a:extLst>
              <a:ext uri="{FF2B5EF4-FFF2-40B4-BE49-F238E27FC236}">
                <a16:creationId xmlns:a16="http://schemas.microsoft.com/office/drawing/2014/main" id="{62F74B29-3434-43BB-9AC1-9DAF1FF04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064" y="1051546"/>
            <a:ext cx="3306054" cy="4413753"/>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ening&#10;&#10;Automatisch gegenereerde beschrijving">
            <a:extLst>
              <a:ext uri="{FF2B5EF4-FFF2-40B4-BE49-F238E27FC236}">
                <a16:creationId xmlns:a16="http://schemas.microsoft.com/office/drawing/2014/main" id="{4CE288EC-A6C5-443A-80D8-1893CA1E4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4159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4" y="478303"/>
            <a:ext cx="10361881" cy="1308294"/>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pPr algn="ctr"/>
            <a:r>
              <a:rPr lang="nl-NL" sz="4800">
                <a:ea typeface="Verdana" panose="020B0604030504040204" pitchFamily="34" charset="0"/>
              </a:rPr>
              <a:t> Vragen?</a:t>
            </a:r>
          </a:p>
        </p:txBody>
      </p:sp>
      <p:pic>
        <p:nvPicPr>
          <p:cNvPr id="4" name="Picture 5" descr="imagesCAHRQRRU">
            <a:extLst>
              <a:ext uri="{FF2B5EF4-FFF2-40B4-BE49-F238E27FC236}">
                <a16:creationId xmlns:a16="http://schemas.microsoft.com/office/drawing/2014/main" id="{F21EBD31-CA52-493A-A1B2-8D6D450EA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478" y="2307101"/>
            <a:ext cx="3971193" cy="297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Afbeelding met tekening&#10;&#10;Automatisch gegenereerde beschrijving">
            <a:extLst>
              <a:ext uri="{FF2B5EF4-FFF2-40B4-BE49-F238E27FC236}">
                <a16:creationId xmlns:a16="http://schemas.microsoft.com/office/drawing/2014/main" id="{C9CF5DF8-F0EB-4BD5-8CBB-23210D798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342147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FE37D-5437-2889-F290-8DEE3162794C}"/>
              </a:ext>
            </a:extLst>
          </p:cNvPr>
          <p:cNvSpPr txBox="1">
            <a:spLocks/>
          </p:cNvSpPr>
          <p:nvPr/>
        </p:nvSpPr>
        <p:spPr>
          <a:xfrm>
            <a:off x="838200" y="181236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Eventueel ondervoeding als extra thema toevoegen, omdat het een onderbelicht onderwerp is.</a:t>
            </a:r>
          </a:p>
        </p:txBody>
      </p:sp>
    </p:spTree>
    <p:extLst>
      <p:ext uri="{BB962C8B-B14F-4D97-AF65-F5344CB8AC3E}">
        <p14:creationId xmlns:p14="http://schemas.microsoft.com/office/powerpoint/2010/main" val="41320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CEF838-0904-3D49-B1B1-341A981113C4}"/>
              </a:ext>
            </a:extLst>
          </p:cNvPr>
          <p:cNvSpPr txBox="1">
            <a:spLocks/>
          </p:cNvSpPr>
          <p:nvPr/>
        </p:nvSpPr>
        <p:spPr>
          <a:xfrm>
            <a:off x="838199" y="1737505"/>
            <a:ext cx="10515600" cy="788518"/>
          </a:xfrm>
          <a:prstGeom prst="rect">
            <a:avLst/>
          </a:prstGeom>
        </p:spPr>
        <p:txBody>
          <a:bodyPr/>
          <a:lstStyle>
            <a:lvl1pPr algn="l" defTabSz="914355"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Raisonne AN" panose="02000503030000020004" pitchFamily="2" charset="77"/>
              </a:rPr>
              <a:t>Alzheimer Nederland</a:t>
            </a:r>
          </a:p>
        </p:txBody>
      </p:sp>
      <p:sp>
        <p:nvSpPr>
          <p:cNvPr id="4" name="Title 1">
            <a:extLst>
              <a:ext uri="{FF2B5EF4-FFF2-40B4-BE49-F238E27FC236}">
                <a16:creationId xmlns:a16="http://schemas.microsoft.com/office/drawing/2014/main" id="{A74C9579-0DC7-C243-BF4C-4B0D09B987CB}"/>
              </a:ext>
            </a:extLst>
          </p:cNvPr>
          <p:cNvSpPr txBox="1">
            <a:spLocks/>
          </p:cNvSpPr>
          <p:nvPr/>
        </p:nvSpPr>
        <p:spPr>
          <a:xfrm>
            <a:off x="2837469" y="2598437"/>
            <a:ext cx="6560028" cy="1376739"/>
          </a:xfrm>
          <a:prstGeom prst="rect">
            <a:avLst/>
          </a:prstGeom>
        </p:spPr>
        <p:txBody>
          <a:bodyPr vert="horz" lIns="0" tIns="45720" rIns="91440" bIns="45720" rtlCol="0" anchor="t" anchorCtr="0">
            <a:noAutofit/>
          </a:bodyPr>
          <a:lstStyle>
            <a:lvl1pPr algn="l" defTabSz="914355" rtl="0" eaLnBrk="1" latinLnBrk="0" hangingPunct="1">
              <a:lnSpc>
                <a:spcPts val="5000"/>
              </a:lnSpc>
              <a:spcBef>
                <a:spcPct val="0"/>
              </a:spcBef>
              <a:buNone/>
              <a:defRPr sz="4000" kern="1200" baseline="0">
                <a:solidFill>
                  <a:schemeClr val="tx1"/>
                </a:solidFill>
                <a:latin typeface="Raisonne AN" panose="02000503030000020004" pitchFamily="2" charset="77"/>
                <a:ea typeface="+mj-ea"/>
                <a:cs typeface="+mj-cs"/>
              </a:defRPr>
            </a:lvl1pPr>
          </a:lstStyle>
          <a:p>
            <a:pPr algn="just">
              <a:lnSpc>
                <a:spcPts val="2400"/>
              </a:lnSpc>
            </a:pPr>
            <a:r>
              <a:rPr lang="nl-NL" sz="2800">
                <a:latin typeface="Calibri" panose="020F0502020204030204" pitchFamily="34" charset="0"/>
                <a:cs typeface="Calibri" panose="020F0502020204030204" pitchFamily="34" charset="0"/>
              </a:rPr>
              <a:t>Alzheimer Nederland zet zich in voor een toekomst zonder dementie en zorgt voor een betere kwaliteit van leven voor iedereen die met dementie te maken heeft.</a:t>
            </a:r>
          </a:p>
          <a:p>
            <a:pPr algn="just">
              <a:lnSpc>
                <a:spcPts val="2400"/>
              </a:lnSpc>
            </a:pPr>
            <a:endParaRPr lang="en-US" sz="1400">
              <a:latin typeface="Open Sans" panose="020B0606030504020204" pitchFamily="34" charset="0"/>
            </a:endParaRPr>
          </a:p>
        </p:txBody>
      </p:sp>
      <p:sp>
        <p:nvSpPr>
          <p:cNvPr id="7" name="Title 1">
            <a:extLst>
              <a:ext uri="{FF2B5EF4-FFF2-40B4-BE49-F238E27FC236}">
                <a16:creationId xmlns:a16="http://schemas.microsoft.com/office/drawing/2014/main" id="{2614DE30-057A-5D43-B99B-E4BC4DF81E4C}"/>
              </a:ext>
            </a:extLst>
          </p:cNvPr>
          <p:cNvSpPr txBox="1">
            <a:spLocks/>
          </p:cNvSpPr>
          <p:nvPr/>
        </p:nvSpPr>
        <p:spPr>
          <a:xfrm>
            <a:off x="7952155" y="6351016"/>
            <a:ext cx="3796935" cy="217456"/>
          </a:xfrm>
          <a:prstGeom prst="rect">
            <a:avLst/>
          </a:prstGeom>
        </p:spPr>
        <p:txBody>
          <a:bodyPr vert="horz" lIns="0" tIns="0" rIns="0" bIns="0" rtlCol="0" anchor="b" anchorCtr="0">
            <a:noAutofit/>
          </a:bodyPr>
          <a:lstStyle>
            <a:lvl1pPr algn="l" defTabSz="914355" rtl="0" eaLnBrk="1" latinLnBrk="0" hangingPunct="1">
              <a:lnSpc>
                <a:spcPts val="5000"/>
              </a:lnSpc>
              <a:spcBef>
                <a:spcPct val="0"/>
              </a:spcBef>
              <a:buNone/>
              <a:defRPr sz="4000" kern="1200" baseline="0">
                <a:solidFill>
                  <a:schemeClr val="tx1"/>
                </a:solidFill>
                <a:latin typeface="Raisonne AN" panose="02000503030000020004" pitchFamily="2" charset="77"/>
                <a:ea typeface="+mj-ea"/>
                <a:cs typeface="+mj-cs"/>
              </a:defRPr>
            </a:lvl1pPr>
          </a:lstStyle>
          <a:p>
            <a:pPr algn="r">
              <a:lnSpc>
                <a:spcPts val="1000"/>
              </a:lnSpc>
            </a:pPr>
            <a:r>
              <a:rPr lang="en-US" sz="800" err="1">
                <a:latin typeface="Plantin MT Pro Semibold" panose="02020503050405020304" pitchFamily="18" charset="77"/>
              </a:rPr>
              <a:t>Presentatietitel</a:t>
            </a:r>
            <a:r>
              <a:rPr lang="en-US" sz="800">
                <a:latin typeface="Plantin MT Pro Semibold" panose="02020503050405020304" pitchFamily="18" charset="77"/>
              </a:rPr>
              <a:t>  </a:t>
            </a:r>
            <a:r>
              <a:rPr lang="en-US" sz="800" i="1">
                <a:latin typeface="Plantin MT Pro" panose="02020503050405020304" pitchFamily="18" charset="77"/>
              </a:rPr>
              <a:t>/  </a:t>
            </a:r>
            <a:r>
              <a:rPr lang="en-US" sz="800" i="1" err="1">
                <a:latin typeface="Plantin MT Pro" panose="02020503050405020304" pitchFamily="18" charset="77"/>
              </a:rPr>
              <a:t>Hoofdstuktitel</a:t>
            </a:r>
            <a:endParaRPr lang="en-US" sz="800" i="1">
              <a:latin typeface="Plantin MT Pro" panose="02020503050405020304" pitchFamily="18" charset="77"/>
            </a:endParaRPr>
          </a:p>
        </p:txBody>
      </p:sp>
      <p:pic>
        <p:nvPicPr>
          <p:cNvPr id="5" name="Afbeelding 4" descr="Afbeelding met tekening&#10;&#10;Automatisch gegenereerde beschrijving">
            <a:extLst>
              <a:ext uri="{FF2B5EF4-FFF2-40B4-BE49-F238E27FC236}">
                <a16:creationId xmlns:a16="http://schemas.microsoft.com/office/drawing/2014/main" id="{6985E406-360D-4C51-B6B2-E8ECA9B22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
        <p:nvSpPr>
          <p:cNvPr id="6" name="Title 1">
            <a:extLst>
              <a:ext uri="{FF2B5EF4-FFF2-40B4-BE49-F238E27FC236}">
                <a16:creationId xmlns:a16="http://schemas.microsoft.com/office/drawing/2014/main" id="{EF343566-51E9-46BD-8360-E634158BE45E}"/>
              </a:ext>
            </a:extLst>
          </p:cNvPr>
          <p:cNvSpPr txBox="1">
            <a:spLocks/>
          </p:cNvSpPr>
          <p:nvPr/>
        </p:nvSpPr>
        <p:spPr>
          <a:xfrm>
            <a:off x="974001" y="4030754"/>
            <a:ext cx="10515600" cy="788518"/>
          </a:xfrm>
          <a:prstGeom prst="rect">
            <a:avLst/>
          </a:prstGeom>
        </p:spPr>
        <p:txBody>
          <a:bodyPr/>
          <a:lstStyle>
            <a:lvl1pPr algn="l" defTabSz="914355"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Raisonne AN" panose="02000503030000020004" pitchFamily="2" charset="77"/>
              </a:rPr>
              <a:t>GGD Brabant-Zuidoost</a:t>
            </a:r>
          </a:p>
        </p:txBody>
      </p:sp>
      <p:sp>
        <p:nvSpPr>
          <p:cNvPr id="8" name="Title 1">
            <a:extLst>
              <a:ext uri="{FF2B5EF4-FFF2-40B4-BE49-F238E27FC236}">
                <a16:creationId xmlns:a16="http://schemas.microsoft.com/office/drawing/2014/main" id="{CD5779AE-A16E-4149-8B33-EF091E0CB05A}"/>
              </a:ext>
            </a:extLst>
          </p:cNvPr>
          <p:cNvSpPr txBox="1">
            <a:spLocks/>
          </p:cNvSpPr>
          <p:nvPr/>
        </p:nvSpPr>
        <p:spPr>
          <a:xfrm>
            <a:off x="2837468" y="4874850"/>
            <a:ext cx="7030809" cy="1376739"/>
          </a:xfrm>
          <a:prstGeom prst="rect">
            <a:avLst/>
          </a:prstGeom>
        </p:spPr>
        <p:txBody>
          <a:bodyPr vert="horz" lIns="0" tIns="45720" rIns="91440" bIns="45720" rtlCol="0" anchor="t" anchorCtr="0">
            <a:noAutofit/>
          </a:bodyPr>
          <a:lstStyle>
            <a:lvl1pPr algn="l" defTabSz="914355" rtl="0" eaLnBrk="1" latinLnBrk="0" hangingPunct="1">
              <a:lnSpc>
                <a:spcPts val="5000"/>
              </a:lnSpc>
              <a:spcBef>
                <a:spcPct val="0"/>
              </a:spcBef>
              <a:buNone/>
              <a:defRPr sz="4000" kern="1200" baseline="0">
                <a:solidFill>
                  <a:schemeClr val="tx1"/>
                </a:solidFill>
                <a:latin typeface="Raisonne AN" panose="02000503030000020004" pitchFamily="2" charset="77"/>
                <a:ea typeface="+mj-ea"/>
                <a:cs typeface="+mj-cs"/>
              </a:defRPr>
            </a:lvl1pPr>
          </a:lstStyle>
          <a:p>
            <a:pPr algn="just">
              <a:lnSpc>
                <a:spcPts val="2400"/>
              </a:lnSpc>
            </a:pPr>
            <a:r>
              <a:rPr lang="nl-NL" sz="2800">
                <a:latin typeface="Calibri" panose="020F0502020204030204" pitchFamily="34" charset="0"/>
                <a:cs typeface="Calibri" panose="020F0502020204030204" pitchFamily="34" charset="0"/>
              </a:rPr>
              <a:t>GGD Brabant-Zuidoost ondersteunt gemeenten met hun gezondheidsbeleid.</a:t>
            </a:r>
          </a:p>
          <a:p>
            <a:pPr algn="just">
              <a:lnSpc>
                <a:spcPts val="2400"/>
              </a:lnSpc>
            </a:pPr>
            <a:endParaRPr lang="en-US" sz="1400">
              <a:latin typeface="Open Sans" panose="020B0606030504020204" pitchFamily="34" charset="0"/>
            </a:endParaRPr>
          </a:p>
        </p:txBody>
      </p:sp>
    </p:spTree>
    <p:extLst>
      <p:ext uri="{BB962C8B-B14F-4D97-AF65-F5344CB8AC3E}">
        <p14:creationId xmlns:p14="http://schemas.microsoft.com/office/powerpoint/2010/main" val="238197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59588180-0907-F658-6E40-D146F92C21CE}"/>
              </a:ext>
            </a:extLst>
          </p:cNvPr>
          <p:cNvSpPr txBox="1">
            <a:spLocks/>
          </p:cNvSpPr>
          <p:nvPr/>
        </p:nvSpPr>
        <p:spPr>
          <a:xfrm>
            <a:off x="964324" y="2335427"/>
            <a:ext cx="10515600" cy="3841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a:solidFill>
                  <a:srgbClr val="012145"/>
                </a:solidFill>
              </a:rPr>
              <a:t>(Hoog risico op) ondervoeding komt voor bij:</a:t>
            </a:r>
          </a:p>
          <a:p>
            <a:pPr>
              <a:buFontTx/>
              <a:buChar char="-"/>
            </a:pPr>
            <a:r>
              <a:rPr lang="nl-NL">
                <a:solidFill>
                  <a:srgbClr val="012145"/>
                </a:solidFill>
              </a:rPr>
              <a:t>8,5% van de thuiswonende 65-plussers</a:t>
            </a:r>
          </a:p>
          <a:p>
            <a:pPr>
              <a:buFontTx/>
              <a:buChar char="-"/>
            </a:pPr>
            <a:r>
              <a:rPr lang="nl-NL">
                <a:solidFill>
                  <a:srgbClr val="012145"/>
                </a:solidFill>
              </a:rPr>
              <a:t>19% van de thuiswonende 85-plussers </a:t>
            </a:r>
          </a:p>
        </p:txBody>
      </p:sp>
      <p:sp>
        <p:nvSpPr>
          <p:cNvPr id="3" name="Titel 1">
            <a:extLst>
              <a:ext uri="{FF2B5EF4-FFF2-40B4-BE49-F238E27FC236}">
                <a16:creationId xmlns:a16="http://schemas.microsoft.com/office/drawing/2014/main" id="{6AECBC23-81B7-EDA3-E403-63B4C9EE23BA}"/>
              </a:ext>
            </a:extLst>
          </p:cNvPr>
          <p:cNvSpPr txBox="1">
            <a:spLocks/>
          </p:cNvSpPr>
          <p:nvPr/>
        </p:nvSpPr>
        <p:spPr>
          <a:xfrm>
            <a:off x="838200" y="88410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a:solidFill>
                  <a:srgbClr val="002060"/>
                </a:solidFill>
              </a:rPr>
              <a:t>Ondervoeding</a:t>
            </a:r>
          </a:p>
        </p:txBody>
      </p:sp>
    </p:spTree>
    <p:extLst>
      <p:ext uri="{BB962C8B-B14F-4D97-AF65-F5344CB8AC3E}">
        <p14:creationId xmlns:p14="http://schemas.microsoft.com/office/powerpoint/2010/main" val="377832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B710C-EC3F-BF72-AD33-05A35BED0589}"/>
              </a:ext>
            </a:extLst>
          </p:cNvPr>
          <p:cNvSpPr txBox="1">
            <a:spLocks/>
          </p:cNvSpPr>
          <p:nvPr/>
        </p:nvSpPr>
        <p:spPr>
          <a:xfrm>
            <a:off x="838200" y="8841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a:solidFill>
                  <a:srgbClr val="012145"/>
                </a:solidFill>
              </a:rPr>
              <a:t>Ondervoeding - herkennen</a:t>
            </a:r>
          </a:p>
        </p:txBody>
      </p:sp>
      <p:sp>
        <p:nvSpPr>
          <p:cNvPr id="3" name="Tijdelijke aanduiding voor inhoud 2">
            <a:extLst>
              <a:ext uri="{FF2B5EF4-FFF2-40B4-BE49-F238E27FC236}">
                <a16:creationId xmlns:a16="http://schemas.microsoft.com/office/drawing/2014/main" id="{455A8359-82B8-5A03-90C5-ECF4021F4151}"/>
              </a:ext>
            </a:extLst>
          </p:cNvPr>
          <p:cNvSpPr txBox="1">
            <a:spLocks/>
          </p:cNvSpPr>
          <p:nvPr/>
        </p:nvSpPr>
        <p:spPr>
          <a:xfrm>
            <a:off x="838200" y="2335427"/>
            <a:ext cx="10515600" cy="3841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nl-NL">
                <a:solidFill>
                  <a:srgbClr val="012145"/>
                </a:solidFill>
              </a:rPr>
              <a:t>Verliezen van gewicht als dit niet de bedoeling is (dat geldt ook als je overgewicht hebt)</a:t>
            </a:r>
          </a:p>
          <a:p>
            <a:pPr>
              <a:buFontTx/>
              <a:buChar char="-"/>
            </a:pPr>
            <a:r>
              <a:rPr lang="nl-NL">
                <a:solidFill>
                  <a:srgbClr val="012145"/>
                </a:solidFill>
              </a:rPr>
              <a:t>Kleding die te wijd wordt of een horloge die losser gaat zitten</a:t>
            </a:r>
          </a:p>
          <a:p>
            <a:pPr>
              <a:buFontTx/>
              <a:buChar char="-"/>
            </a:pPr>
            <a:r>
              <a:rPr lang="nl-NL">
                <a:solidFill>
                  <a:srgbClr val="012145"/>
                </a:solidFill>
              </a:rPr>
              <a:t>Slechte eetlust</a:t>
            </a:r>
          </a:p>
        </p:txBody>
      </p:sp>
    </p:spTree>
    <p:extLst>
      <p:ext uri="{BB962C8B-B14F-4D97-AF65-F5344CB8AC3E}">
        <p14:creationId xmlns:p14="http://schemas.microsoft.com/office/powerpoint/2010/main" val="48443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A802C-FF16-28A5-645F-118113EF528C}"/>
              </a:ext>
            </a:extLst>
          </p:cNvPr>
          <p:cNvSpPr txBox="1">
            <a:spLocks/>
          </p:cNvSpPr>
          <p:nvPr/>
        </p:nvSpPr>
        <p:spPr>
          <a:xfrm>
            <a:off x="3584027" y="1312841"/>
            <a:ext cx="532874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a:solidFill>
                  <a:srgbClr val="012145"/>
                </a:solidFill>
              </a:rPr>
              <a:t>Ondervoed??</a:t>
            </a:r>
          </a:p>
        </p:txBody>
      </p:sp>
      <p:pic>
        <p:nvPicPr>
          <p:cNvPr id="3" name="Afbeelding 2">
            <a:extLst>
              <a:ext uri="{FF2B5EF4-FFF2-40B4-BE49-F238E27FC236}">
                <a16:creationId xmlns:a16="http://schemas.microsoft.com/office/drawing/2014/main" id="{65C77578-4B3D-992B-B9DE-2D504E5D2D43}"/>
              </a:ext>
            </a:extLst>
          </p:cNvPr>
          <p:cNvPicPr>
            <a:picLocks noChangeAspect="1"/>
          </p:cNvPicPr>
          <p:nvPr/>
        </p:nvPicPr>
        <p:blipFill rotWithShape="1">
          <a:blip r:embed="rId3"/>
          <a:srcRect l="6302" t="20869" r="4264" b="21310"/>
          <a:stretch/>
        </p:blipFill>
        <p:spPr>
          <a:xfrm>
            <a:off x="838200" y="2647675"/>
            <a:ext cx="10604938" cy="3616803"/>
          </a:xfrm>
          <a:prstGeom prst="rect">
            <a:avLst/>
          </a:prstGeom>
        </p:spPr>
      </p:pic>
    </p:spTree>
    <p:extLst>
      <p:ext uri="{BB962C8B-B14F-4D97-AF65-F5344CB8AC3E}">
        <p14:creationId xmlns:p14="http://schemas.microsoft.com/office/powerpoint/2010/main" val="384580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185B0-FFE7-A258-4E77-0789DADC3DE9}"/>
              </a:ext>
            </a:extLst>
          </p:cNvPr>
          <p:cNvSpPr txBox="1">
            <a:spLocks/>
          </p:cNvSpPr>
          <p:nvPr/>
        </p:nvSpPr>
        <p:spPr>
          <a:xfrm>
            <a:off x="838200" y="8841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a:solidFill>
                  <a:srgbClr val="012145"/>
                </a:solidFill>
              </a:rPr>
              <a:t>Ondervoeding - oorzaken</a:t>
            </a:r>
          </a:p>
        </p:txBody>
      </p:sp>
      <p:sp>
        <p:nvSpPr>
          <p:cNvPr id="3" name="Tijdelijke aanduiding voor inhoud 2">
            <a:extLst>
              <a:ext uri="{FF2B5EF4-FFF2-40B4-BE49-F238E27FC236}">
                <a16:creationId xmlns:a16="http://schemas.microsoft.com/office/drawing/2014/main" id="{1992460D-2F97-8143-B5B8-DF5AA14E245D}"/>
              </a:ext>
            </a:extLst>
          </p:cNvPr>
          <p:cNvSpPr txBox="1">
            <a:spLocks/>
          </p:cNvSpPr>
          <p:nvPr/>
        </p:nvSpPr>
        <p:spPr>
          <a:xfrm>
            <a:off x="441434" y="2335427"/>
            <a:ext cx="10912366" cy="3841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b="1">
                <a:solidFill>
                  <a:srgbClr val="012145"/>
                </a:solidFill>
              </a:rPr>
              <a:t>Lichamelijk: </a:t>
            </a:r>
            <a:r>
              <a:rPr lang="nl-NL">
                <a:solidFill>
                  <a:srgbClr val="012145"/>
                </a:solidFill>
              </a:rPr>
              <a:t>Veel medicijngebruik, moeilijke stoelgang, gebitsproblemen, achteruitgang van zintuigen, pijn, bepaalde ziektes zoals dementie,</a:t>
            </a:r>
          </a:p>
          <a:p>
            <a:pPr marL="0" indent="0">
              <a:buFont typeface="Arial" panose="020B0604020202020204" pitchFamily="34" charset="0"/>
              <a:buNone/>
            </a:pPr>
            <a:r>
              <a:rPr lang="nl-NL" b="1">
                <a:solidFill>
                  <a:srgbClr val="012145"/>
                </a:solidFill>
              </a:rPr>
              <a:t>Voor jezelf kunnen zorgen</a:t>
            </a:r>
            <a:r>
              <a:rPr lang="nl-NL">
                <a:solidFill>
                  <a:srgbClr val="012145"/>
                </a:solidFill>
              </a:rPr>
              <a:t>: Moeilijk boodschappen kunnen doen of moeilijk kunnen koken.</a:t>
            </a:r>
          </a:p>
          <a:p>
            <a:pPr marL="0" indent="0">
              <a:buFont typeface="Arial" panose="020B0604020202020204" pitchFamily="34" charset="0"/>
              <a:buNone/>
            </a:pPr>
            <a:r>
              <a:rPr lang="nl-NL" b="1">
                <a:solidFill>
                  <a:srgbClr val="012145"/>
                </a:solidFill>
              </a:rPr>
              <a:t>Psychische gezondheid</a:t>
            </a:r>
            <a:r>
              <a:rPr lang="nl-NL">
                <a:solidFill>
                  <a:srgbClr val="012145"/>
                </a:solidFill>
              </a:rPr>
              <a:t>: angst, stress, rouw, depressie</a:t>
            </a:r>
          </a:p>
          <a:p>
            <a:pPr marL="0" indent="0">
              <a:buFont typeface="Arial" panose="020B0604020202020204" pitchFamily="34" charset="0"/>
              <a:buNone/>
            </a:pPr>
            <a:r>
              <a:rPr lang="nl-NL" b="1">
                <a:solidFill>
                  <a:srgbClr val="012145"/>
                </a:solidFill>
              </a:rPr>
              <a:t>Sociale factoren</a:t>
            </a:r>
            <a:r>
              <a:rPr lang="nl-NL">
                <a:solidFill>
                  <a:srgbClr val="012145"/>
                </a:solidFill>
              </a:rPr>
              <a:t>: alleen wonen, ontbreken van een sociaal netwerk,ontbreken van mantelzorg, financiële problemen</a:t>
            </a:r>
          </a:p>
          <a:p>
            <a:pPr marL="0" indent="0">
              <a:buFont typeface="Arial" panose="020B0604020202020204" pitchFamily="34" charset="0"/>
              <a:buNone/>
            </a:pPr>
            <a:endParaRPr lang="nl-NL">
              <a:solidFill>
                <a:srgbClr val="FF0000"/>
              </a:solidFill>
            </a:endParaRPr>
          </a:p>
          <a:p>
            <a:pPr marL="0" indent="0">
              <a:buFont typeface="Arial" panose="020B0604020202020204" pitchFamily="34" charset="0"/>
              <a:buNone/>
            </a:pPr>
            <a:endParaRPr lang="nl-NL">
              <a:solidFill>
                <a:srgbClr val="FF0000"/>
              </a:solidFill>
            </a:endParaRPr>
          </a:p>
        </p:txBody>
      </p:sp>
    </p:spTree>
    <p:extLst>
      <p:ext uri="{BB962C8B-B14F-4D97-AF65-F5344CB8AC3E}">
        <p14:creationId xmlns:p14="http://schemas.microsoft.com/office/powerpoint/2010/main" val="182421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E715B-4E68-7028-5BBD-3CF3D306F8C6}"/>
              </a:ext>
            </a:extLst>
          </p:cNvPr>
          <p:cNvSpPr txBox="1">
            <a:spLocks/>
          </p:cNvSpPr>
          <p:nvPr/>
        </p:nvSpPr>
        <p:spPr>
          <a:xfrm>
            <a:off x="141846" y="1364283"/>
            <a:ext cx="41203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a:solidFill>
                  <a:srgbClr val="012145"/>
                </a:solidFill>
              </a:rPr>
              <a:t>Ondervoeding </a:t>
            </a:r>
            <a:br>
              <a:rPr lang="nl-NL" b="1">
                <a:solidFill>
                  <a:srgbClr val="012145"/>
                </a:solidFill>
              </a:rPr>
            </a:br>
            <a:r>
              <a:rPr lang="nl-NL" b="1">
                <a:solidFill>
                  <a:srgbClr val="012145"/>
                </a:solidFill>
              </a:rPr>
              <a:t>gevolgen:</a:t>
            </a:r>
          </a:p>
        </p:txBody>
      </p:sp>
      <p:pic>
        <p:nvPicPr>
          <p:cNvPr id="3" name="Afbeelding 2">
            <a:extLst>
              <a:ext uri="{FF2B5EF4-FFF2-40B4-BE49-F238E27FC236}">
                <a16:creationId xmlns:a16="http://schemas.microsoft.com/office/drawing/2014/main" id="{0D09D2E4-5799-7001-A043-8B0B537F8C11}"/>
              </a:ext>
            </a:extLst>
          </p:cNvPr>
          <p:cNvPicPr>
            <a:picLocks noChangeAspect="1"/>
          </p:cNvPicPr>
          <p:nvPr/>
        </p:nvPicPr>
        <p:blipFill>
          <a:blip r:embed="rId2"/>
          <a:stretch>
            <a:fillRect/>
          </a:stretch>
        </p:blipFill>
        <p:spPr>
          <a:xfrm>
            <a:off x="4337732" y="217181"/>
            <a:ext cx="6151419" cy="6417843"/>
          </a:xfrm>
          <a:prstGeom prst="rect">
            <a:avLst/>
          </a:prstGeom>
        </p:spPr>
      </p:pic>
    </p:spTree>
    <p:extLst>
      <p:ext uri="{BB962C8B-B14F-4D97-AF65-F5344CB8AC3E}">
        <p14:creationId xmlns:p14="http://schemas.microsoft.com/office/powerpoint/2010/main" val="254076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EF9FDE-BBC3-DB43-8D54-332CD72A6ABD}"/>
              </a:ext>
            </a:extLst>
          </p:cNvPr>
          <p:cNvSpPr txBox="1">
            <a:spLocks/>
          </p:cNvSpPr>
          <p:nvPr/>
        </p:nvSpPr>
        <p:spPr>
          <a:xfrm>
            <a:off x="715895" y="4336427"/>
            <a:ext cx="9373770" cy="1361113"/>
          </a:xfrm>
          <a:prstGeom prst="rect">
            <a:avLst/>
          </a:prstGeom>
        </p:spPr>
        <p:txBody>
          <a:bodyPr vert="horz" wrap="square" lIns="0" tIns="0" rIns="0" bIns="0" rtlCol="0" anchor="b" anchorCtr="0">
            <a:noAutofit/>
          </a:bodyPr>
          <a:lstStyle>
            <a:lvl1pPr algn="l" defTabSz="914400" rtl="0" eaLnBrk="1" latinLnBrk="0" hangingPunct="1">
              <a:lnSpc>
                <a:spcPts val="8000"/>
              </a:lnSpc>
              <a:spcBef>
                <a:spcPct val="0"/>
              </a:spcBef>
              <a:buNone/>
              <a:defRPr sz="8000" kern="1200" baseline="0">
                <a:solidFill>
                  <a:schemeClr val="tx1"/>
                </a:solidFill>
                <a:latin typeface="Raisonne AN" panose="02000503030000020004" pitchFamily="2" charset="77"/>
                <a:ea typeface="+mj-ea"/>
                <a:cs typeface="+mj-cs"/>
              </a:defRPr>
            </a:lvl1pPr>
          </a:lstStyle>
          <a:p>
            <a:endParaRPr lang="en-US"/>
          </a:p>
        </p:txBody>
      </p:sp>
      <p:sp>
        <p:nvSpPr>
          <p:cNvPr id="2" name="Rechthoek 1">
            <a:extLst>
              <a:ext uri="{FF2B5EF4-FFF2-40B4-BE49-F238E27FC236}">
                <a16:creationId xmlns:a16="http://schemas.microsoft.com/office/drawing/2014/main" id="{88FAE5EA-D0DB-459A-9B82-DAA13D93FE8D}"/>
              </a:ext>
            </a:extLst>
          </p:cNvPr>
          <p:cNvSpPr/>
          <p:nvPr/>
        </p:nvSpPr>
        <p:spPr>
          <a:xfrm>
            <a:off x="928468" y="1856936"/>
            <a:ext cx="8215532" cy="2215991"/>
          </a:xfrm>
          <a:prstGeom prst="rect">
            <a:avLst/>
          </a:prstGeom>
        </p:spPr>
        <p:txBody>
          <a:bodyPr wrap="square">
            <a:spAutoFit/>
          </a:bodyPr>
          <a:lstStyle/>
          <a:p>
            <a:r>
              <a:rPr lang="nl-NL" sz="4000" b="1"/>
              <a:t>DEMENTIE </a:t>
            </a:r>
          </a:p>
          <a:p>
            <a:endParaRPr lang="nl-NL"/>
          </a:p>
          <a:p>
            <a:pPr marL="571500" indent="-571500">
              <a:buFont typeface="Arial" panose="020B0604020202020204" pitchFamily="34" charset="0"/>
              <a:buChar char="•"/>
            </a:pPr>
            <a:r>
              <a:rPr lang="nl-NL" sz="4000"/>
              <a:t>Wat is het?</a:t>
            </a:r>
          </a:p>
          <a:p>
            <a:pPr marL="571500" indent="-571500">
              <a:buFont typeface="Arial" panose="020B0604020202020204" pitchFamily="34" charset="0"/>
              <a:buChar char="•"/>
            </a:pPr>
            <a:r>
              <a:rPr lang="nl-NL" sz="4000"/>
              <a:t>Hoe ga ik ermee om?</a:t>
            </a:r>
          </a:p>
        </p:txBody>
      </p:sp>
      <p:pic>
        <p:nvPicPr>
          <p:cNvPr id="5" name="Tijdelijke aanduiding voor inhoud 4">
            <a:extLst>
              <a:ext uri="{FF2B5EF4-FFF2-40B4-BE49-F238E27FC236}">
                <a16:creationId xmlns:a16="http://schemas.microsoft.com/office/drawing/2014/main" id="{C6595997-3249-4FAE-9A0B-867E01750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404" y="1160460"/>
            <a:ext cx="3808911" cy="3856523"/>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676148F3-33B2-456F-B714-5B14B9D33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20551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695325" y="1249200"/>
            <a:ext cx="8959272" cy="5082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4000">
              <a:latin typeface="Raisonne AN" panose="02000503030000020004" pitchFamily="50" charset="0"/>
            </a:endParaRPr>
          </a:p>
        </p:txBody>
      </p:sp>
      <p:sp>
        <p:nvSpPr>
          <p:cNvPr id="16" name="Ondertitel 2"/>
          <p:cNvSpPr txBox="1">
            <a:spLocks/>
          </p:cNvSpPr>
          <p:nvPr/>
        </p:nvSpPr>
        <p:spPr>
          <a:xfrm>
            <a:off x="442910" y="2011739"/>
            <a:ext cx="6740315" cy="484626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0"/>
              </a:spcBef>
              <a:buNone/>
            </a:pPr>
            <a:endParaRPr lang="nl-NL" sz="1400">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ABEE36ED-B466-DC47-A8DF-DDC5F0F73669}"/>
              </a:ext>
            </a:extLst>
          </p:cNvPr>
          <p:cNvSpPr txBox="1">
            <a:spLocks/>
          </p:cNvSpPr>
          <p:nvPr/>
        </p:nvSpPr>
        <p:spPr>
          <a:xfrm>
            <a:off x="7952155" y="6351016"/>
            <a:ext cx="3796935" cy="217456"/>
          </a:xfrm>
          <a:prstGeom prst="rect">
            <a:avLst/>
          </a:prstGeom>
        </p:spPr>
        <p:txBody>
          <a:bodyPr vert="horz" lIns="0" tIns="0" rIns="0" bIns="0" rtlCol="0" anchor="b" anchorCtr="0">
            <a:noAutofit/>
          </a:bodyPr>
          <a:lstStyle>
            <a:lvl1pPr algn="l" defTabSz="914355" rtl="0" eaLnBrk="1" latinLnBrk="0" hangingPunct="1">
              <a:lnSpc>
                <a:spcPts val="5000"/>
              </a:lnSpc>
              <a:spcBef>
                <a:spcPct val="0"/>
              </a:spcBef>
              <a:buNone/>
              <a:defRPr sz="4000" kern="1200" baseline="0">
                <a:solidFill>
                  <a:schemeClr val="tx1"/>
                </a:solidFill>
                <a:latin typeface="Raisonne AN" panose="02000503030000020004" pitchFamily="2" charset="77"/>
                <a:ea typeface="+mj-ea"/>
                <a:cs typeface="+mj-cs"/>
              </a:defRPr>
            </a:lvl1pPr>
          </a:lstStyle>
          <a:p>
            <a:pPr algn="r">
              <a:lnSpc>
                <a:spcPts val="1000"/>
              </a:lnSpc>
            </a:pPr>
            <a:r>
              <a:rPr lang="en-US" sz="800" err="1">
                <a:latin typeface="Plantin MT Pro Semibold" panose="02020503050405020304" pitchFamily="18" charset="77"/>
              </a:rPr>
              <a:t>Presentatietitel</a:t>
            </a:r>
            <a:r>
              <a:rPr lang="en-US" sz="800">
                <a:latin typeface="Plantin MT Pro Semibold" panose="02020503050405020304" pitchFamily="18" charset="77"/>
              </a:rPr>
              <a:t>  </a:t>
            </a:r>
            <a:r>
              <a:rPr lang="en-US" sz="800" i="1">
                <a:latin typeface="Plantin MT Pro" panose="02020503050405020304" pitchFamily="18" charset="77"/>
              </a:rPr>
              <a:t>/  </a:t>
            </a:r>
            <a:r>
              <a:rPr lang="en-US" sz="800" i="1" err="1">
                <a:latin typeface="Plantin MT Pro" panose="02020503050405020304" pitchFamily="18" charset="77"/>
              </a:rPr>
              <a:t>Hoofdstuktitel</a:t>
            </a:r>
            <a:endParaRPr lang="en-US" sz="800" i="1">
              <a:latin typeface="Plantin MT Pro" panose="02020503050405020304" pitchFamily="18" charset="77"/>
            </a:endParaRPr>
          </a:p>
        </p:txBody>
      </p:sp>
      <p:pic>
        <p:nvPicPr>
          <p:cNvPr id="9" name="Afbeelding 8">
            <a:extLst>
              <a:ext uri="{FF2B5EF4-FFF2-40B4-BE49-F238E27FC236}">
                <a16:creationId xmlns:a16="http://schemas.microsoft.com/office/drawing/2014/main" id="{8B78D029-03D0-4AEB-AE41-FD780BB10FF6}"/>
              </a:ext>
            </a:extLst>
          </p:cNvPr>
          <p:cNvPicPr>
            <a:picLocks noChangeAspect="1"/>
          </p:cNvPicPr>
          <p:nvPr/>
        </p:nvPicPr>
        <p:blipFill rotWithShape="1">
          <a:blip r:embed="rId3">
            <a:extLst>
              <a:ext uri="{28A0092B-C50C-407E-A947-70E740481C1C}">
                <a14:useLocalDpi xmlns:a14="http://schemas.microsoft.com/office/drawing/2010/main" val="0"/>
              </a:ext>
            </a:extLst>
          </a:blip>
          <a:srcRect b="14508"/>
          <a:stretch/>
        </p:blipFill>
        <p:spPr>
          <a:xfrm>
            <a:off x="695325" y="928429"/>
            <a:ext cx="8959272" cy="5399710"/>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EC1DE8EA-85FE-4405-B92D-EB2D8BCAE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317392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695325" y="728666"/>
            <a:ext cx="8959272" cy="17052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b="1"/>
          </a:p>
          <a:p>
            <a:pPr algn="ctr"/>
            <a:r>
              <a:rPr lang="nl-NL" sz="4000" b="1"/>
              <a:t>Gegevens:</a:t>
            </a:r>
            <a:endParaRPr lang="nl-NL" sz="4000" b="1">
              <a:latin typeface="Raisonne AN" panose="02000503030000020004" pitchFamily="50" charset="0"/>
            </a:endParaRPr>
          </a:p>
        </p:txBody>
      </p:sp>
      <p:sp>
        <p:nvSpPr>
          <p:cNvPr id="16" name="Ondertitel 2"/>
          <p:cNvSpPr txBox="1">
            <a:spLocks/>
          </p:cNvSpPr>
          <p:nvPr/>
        </p:nvSpPr>
        <p:spPr>
          <a:xfrm>
            <a:off x="695325" y="2556000"/>
            <a:ext cx="7286502" cy="353019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spcBef>
                <a:spcPts val="0"/>
              </a:spcBef>
            </a:pPr>
            <a:endParaRPr lang="nl-NL" sz="1400">
              <a:latin typeface="Open Sans" panose="020B0606030504020204" pitchFamily="34" charset="0"/>
              <a:ea typeface="Open Sans" panose="020B0606030504020204" pitchFamily="34" charset="0"/>
              <a:cs typeface="Open Sans" panose="020B0606030504020204" pitchFamily="34" charset="0"/>
            </a:endParaRPr>
          </a:p>
        </p:txBody>
      </p:sp>
      <p:sp>
        <p:nvSpPr>
          <p:cNvPr id="7" name="Ondertitel 2">
            <a:extLst>
              <a:ext uri="{FF2B5EF4-FFF2-40B4-BE49-F238E27FC236}">
                <a16:creationId xmlns:a16="http://schemas.microsoft.com/office/drawing/2014/main" id="{33A34F7D-02EB-8943-A22D-B03CB8AEA903}"/>
              </a:ext>
            </a:extLst>
          </p:cNvPr>
          <p:cNvSpPr txBox="1">
            <a:spLocks/>
          </p:cNvSpPr>
          <p:nvPr/>
        </p:nvSpPr>
        <p:spPr>
          <a:xfrm>
            <a:off x="695327" y="728665"/>
            <a:ext cx="2009547" cy="1254880"/>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0"/>
              </a:spcBef>
              <a:buNone/>
            </a:pPr>
            <a:endParaRPr lang="nl-NL" sz="1400" i="1">
              <a:solidFill>
                <a:srgbClr val="EC40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DD4EAC31-A16C-394B-B461-A0ABABC02BF7}"/>
              </a:ext>
            </a:extLst>
          </p:cNvPr>
          <p:cNvSpPr txBox="1">
            <a:spLocks/>
          </p:cNvSpPr>
          <p:nvPr/>
        </p:nvSpPr>
        <p:spPr>
          <a:xfrm>
            <a:off x="7952155" y="6351016"/>
            <a:ext cx="3796935" cy="217456"/>
          </a:xfrm>
          <a:prstGeom prst="rect">
            <a:avLst/>
          </a:prstGeom>
        </p:spPr>
        <p:txBody>
          <a:bodyPr vert="horz" lIns="0" tIns="0" rIns="0" bIns="0" rtlCol="0" anchor="b" anchorCtr="0">
            <a:noAutofit/>
          </a:bodyPr>
          <a:lstStyle>
            <a:lvl1pPr algn="l" defTabSz="914355" rtl="0" eaLnBrk="1" latinLnBrk="0" hangingPunct="1">
              <a:lnSpc>
                <a:spcPts val="5000"/>
              </a:lnSpc>
              <a:spcBef>
                <a:spcPct val="0"/>
              </a:spcBef>
              <a:buNone/>
              <a:defRPr sz="4000" kern="1200" baseline="0">
                <a:solidFill>
                  <a:schemeClr val="tx1"/>
                </a:solidFill>
                <a:latin typeface="Raisonne AN" panose="02000503030000020004" pitchFamily="2" charset="77"/>
                <a:ea typeface="+mj-ea"/>
                <a:cs typeface="+mj-cs"/>
              </a:defRPr>
            </a:lvl1pPr>
          </a:lstStyle>
          <a:p>
            <a:pPr algn="r">
              <a:lnSpc>
                <a:spcPts val="1000"/>
              </a:lnSpc>
            </a:pPr>
            <a:r>
              <a:rPr lang="en-US" sz="800" err="1">
                <a:latin typeface="Plantin MT Pro Semibold" panose="02020503050405020304" pitchFamily="18" charset="77"/>
              </a:rPr>
              <a:t>Presentatietitel</a:t>
            </a:r>
            <a:r>
              <a:rPr lang="en-US" sz="800">
                <a:latin typeface="Plantin MT Pro Semibold" panose="02020503050405020304" pitchFamily="18" charset="77"/>
              </a:rPr>
              <a:t>  </a:t>
            </a:r>
            <a:r>
              <a:rPr lang="en-US" sz="800" i="1">
                <a:latin typeface="Plantin MT Pro" panose="02020503050405020304" pitchFamily="18" charset="77"/>
              </a:rPr>
              <a:t>/  </a:t>
            </a:r>
            <a:r>
              <a:rPr lang="en-US" sz="800" i="1" err="1">
                <a:latin typeface="Plantin MT Pro" panose="02020503050405020304" pitchFamily="18" charset="77"/>
              </a:rPr>
              <a:t>Hoofdstuktitel</a:t>
            </a:r>
            <a:endParaRPr lang="en-US" sz="800" i="1">
              <a:latin typeface="Plantin MT Pro" panose="02020503050405020304" pitchFamily="18" charset="77"/>
            </a:endParaRPr>
          </a:p>
        </p:txBody>
      </p:sp>
      <p:sp>
        <p:nvSpPr>
          <p:cNvPr id="3" name="Rechthoek 2">
            <a:extLst>
              <a:ext uri="{FF2B5EF4-FFF2-40B4-BE49-F238E27FC236}">
                <a16:creationId xmlns:a16="http://schemas.microsoft.com/office/drawing/2014/main" id="{33E91D20-D4A1-4052-BAE7-E7E012D0EB8E}"/>
              </a:ext>
            </a:extLst>
          </p:cNvPr>
          <p:cNvSpPr/>
          <p:nvPr/>
        </p:nvSpPr>
        <p:spPr>
          <a:xfrm>
            <a:off x="1167617" y="2264898"/>
            <a:ext cx="7976383" cy="3970318"/>
          </a:xfrm>
          <a:prstGeom prst="rect">
            <a:avLst/>
          </a:prstGeom>
        </p:spPr>
        <p:txBody>
          <a:bodyPr wrap="square">
            <a:spAutoFit/>
          </a:bodyPr>
          <a:lstStyle/>
          <a:p>
            <a:pPr algn="ctr"/>
            <a:r>
              <a:rPr lang="nl-NL" sz="2800"/>
              <a:t>Dementie in Nederland: momenteel 280.000 mensen</a:t>
            </a:r>
          </a:p>
          <a:p>
            <a:pPr algn="ctr"/>
            <a:endParaRPr lang="nl-NL" sz="2800"/>
          </a:p>
          <a:p>
            <a:pPr algn="ctr"/>
            <a:r>
              <a:rPr lang="nl-NL" sz="2800"/>
              <a:t>Dementie in Zuidoost Brabant:</a:t>
            </a:r>
          </a:p>
          <a:p>
            <a:pPr algn="ctr"/>
            <a:r>
              <a:rPr lang="nl-NL" sz="2800"/>
              <a:t>in 2015: 	12.210 inwoners</a:t>
            </a:r>
          </a:p>
          <a:p>
            <a:pPr algn="ctr"/>
            <a:r>
              <a:rPr lang="nl-NL" sz="2800"/>
              <a:t>in 2020: 	14.540inwoners</a:t>
            </a:r>
          </a:p>
          <a:p>
            <a:pPr algn="ctr"/>
            <a:r>
              <a:rPr lang="nl-NL" sz="2800"/>
              <a:t>in 2030: 	18.580 inwoners</a:t>
            </a:r>
          </a:p>
          <a:p>
            <a:pPr algn="ctr"/>
            <a:r>
              <a:rPr lang="nl-NL" sz="2800"/>
              <a:t> in 2040:	25.020 inwoners</a:t>
            </a:r>
          </a:p>
          <a:p>
            <a:pPr algn="ctr"/>
            <a:endParaRPr lang="nl-NL" sz="2800"/>
          </a:p>
          <a:p>
            <a:pPr algn="ctr"/>
            <a:r>
              <a:rPr lang="nl-NL" sz="2800"/>
              <a:t>(</a:t>
            </a:r>
            <a:r>
              <a:rPr lang="nl-NL" sz="2800" i="1"/>
              <a:t>cijfers GGD Zuidoost Brabant)</a:t>
            </a:r>
          </a:p>
        </p:txBody>
      </p:sp>
      <p:pic>
        <p:nvPicPr>
          <p:cNvPr id="8" name="Afbeelding 7" descr="Afbeelding met tekening&#10;&#10;Automatisch gegenereerde beschrijving">
            <a:extLst>
              <a:ext uri="{FF2B5EF4-FFF2-40B4-BE49-F238E27FC236}">
                <a16:creationId xmlns:a16="http://schemas.microsoft.com/office/drawing/2014/main" id="{4C5BE287-012D-4F6F-B441-CDC45B70D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23408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5" y="478303"/>
            <a:ext cx="9374188" cy="1463039"/>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pPr algn="ctr"/>
            <a:r>
              <a:rPr lang="nl-NL">
                <a:ea typeface="Verdana" panose="020B0604030504040204" pitchFamily="34" charset="0"/>
              </a:rPr>
              <a:t>Mantelzorg</a:t>
            </a:r>
            <a:endParaRPr lang="en-US"/>
          </a:p>
        </p:txBody>
      </p:sp>
      <p:sp>
        <p:nvSpPr>
          <p:cNvPr id="3" name="Rechthoek 2">
            <a:extLst>
              <a:ext uri="{FF2B5EF4-FFF2-40B4-BE49-F238E27FC236}">
                <a16:creationId xmlns:a16="http://schemas.microsoft.com/office/drawing/2014/main" id="{88411711-9AB8-4A56-8349-050450FECE14}"/>
              </a:ext>
            </a:extLst>
          </p:cNvPr>
          <p:cNvSpPr/>
          <p:nvPr/>
        </p:nvSpPr>
        <p:spPr>
          <a:xfrm>
            <a:off x="511078" y="2551837"/>
            <a:ext cx="7709095" cy="3970318"/>
          </a:xfrm>
          <a:prstGeom prst="rect">
            <a:avLst/>
          </a:prstGeom>
        </p:spPr>
        <p:txBody>
          <a:bodyPr wrap="square">
            <a:spAutoFit/>
          </a:bodyPr>
          <a:lstStyle/>
          <a:p>
            <a:pPr marL="457200" indent="-457200">
              <a:buFont typeface="Courier New" panose="02070309020205020404" pitchFamily="49" charset="0"/>
              <a:buChar char="o"/>
            </a:pPr>
            <a:r>
              <a:rPr lang="nl-NL" sz="2800">
                <a:ea typeface="Verdana" panose="020B0604030504040204" pitchFamily="34" charset="0"/>
              </a:rPr>
              <a:t>Er zijn in Nederland 300.00 mantelzorgers rondom mensen met dementie.</a:t>
            </a:r>
          </a:p>
          <a:p>
            <a:pPr marL="457200" indent="-457200">
              <a:buFont typeface="Courier New" panose="02070309020205020404" pitchFamily="49" charset="0"/>
              <a:buChar char="o"/>
            </a:pPr>
            <a:endParaRPr lang="nl-NL" sz="2800">
              <a:ea typeface="Verdana" panose="020B0604030504040204" pitchFamily="34" charset="0"/>
            </a:endParaRPr>
          </a:p>
          <a:p>
            <a:pPr marL="457200" indent="-457200">
              <a:buFont typeface="Courier New" panose="02070309020205020404" pitchFamily="49" charset="0"/>
              <a:buChar char="o"/>
            </a:pPr>
            <a:r>
              <a:rPr lang="nl-NL" sz="2800">
                <a:ea typeface="Verdana" panose="020B0604030504040204" pitchFamily="34" charset="0"/>
              </a:rPr>
              <a:t>Zij zorgen meer dan 20 uur per week, gemiddeld gedurende 5 jaar.</a:t>
            </a:r>
          </a:p>
          <a:p>
            <a:pPr marL="457200" indent="-457200">
              <a:buFont typeface="Courier New" panose="02070309020205020404" pitchFamily="49" charset="0"/>
              <a:buChar char="o"/>
            </a:pPr>
            <a:endParaRPr lang="nl-NL" sz="2800">
              <a:ea typeface="Verdana" panose="020B0604030504040204" pitchFamily="34" charset="0"/>
            </a:endParaRPr>
          </a:p>
          <a:p>
            <a:pPr marL="457200" indent="-457200">
              <a:buFont typeface="Courier New" panose="02070309020205020404" pitchFamily="49" charset="0"/>
              <a:buChar char="o"/>
            </a:pPr>
            <a:r>
              <a:rPr lang="nl-NL" sz="2800">
                <a:ea typeface="Verdana" panose="020B0604030504040204" pitchFamily="34" charset="0"/>
              </a:rPr>
              <a:t>80% voelt zich overbelast</a:t>
            </a:r>
          </a:p>
          <a:p>
            <a:pPr marL="457200" indent="-457200">
              <a:buFont typeface="Courier New" panose="02070309020205020404" pitchFamily="49" charset="0"/>
              <a:buChar char="o"/>
            </a:pPr>
            <a:endParaRPr lang="nl-NL" sz="2800">
              <a:ea typeface="Verdana" panose="020B0604030504040204" pitchFamily="34" charset="0"/>
            </a:endParaRPr>
          </a:p>
          <a:p>
            <a:pPr marL="457200" indent="-457200">
              <a:buFont typeface="Courier New" panose="02070309020205020404" pitchFamily="49" charset="0"/>
              <a:buChar char="o"/>
            </a:pPr>
            <a:r>
              <a:rPr lang="nl-NL" sz="2800">
                <a:ea typeface="Verdana" panose="020B0604030504040204" pitchFamily="34" charset="0"/>
              </a:rPr>
              <a:t>1: 6 voelt zich zwaar overbelast.</a:t>
            </a:r>
          </a:p>
        </p:txBody>
      </p:sp>
      <p:pic>
        <p:nvPicPr>
          <p:cNvPr id="6" name="Picture 2" descr="Afbeeldingsresultaat voor mantelzorg afbeelding">
            <a:extLst>
              <a:ext uri="{FF2B5EF4-FFF2-40B4-BE49-F238E27FC236}">
                <a16:creationId xmlns:a16="http://schemas.microsoft.com/office/drawing/2014/main" id="{42F34594-2815-4699-B0B3-9B910995A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72874"/>
            <a:ext cx="35718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ening&#10;&#10;Automatisch gegenereerde beschrijving">
            <a:extLst>
              <a:ext uri="{FF2B5EF4-FFF2-40B4-BE49-F238E27FC236}">
                <a16:creationId xmlns:a16="http://schemas.microsoft.com/office/drawing/2014/main" id="{CC565C0B-3BA4-4553-962B-25CD4EF47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05543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5" y="478303"/>
            <a:ext cx="9374188" cy="1463039"/>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pPr algn="ctr"/>
            <a:r>
              <a:rPr lang="nl-NL" sz="4800">
                <a:latin typeface="+mn-lt"/>
                <a:ea typeface="Verdana" panose="020B0604030504040204" pitchFamily="34" charset="0"/>
              </a:rPr>
              <a:t>Vergeetachtig = Dementie???</a:t>
            </a:r>
            <a:endParaRPr lang="en-US" sz="4800">
              <a:latin typeface="+mn-lt"/>
            </a:endParaRPr>
          </a:p>
        </p:txBody>
      </p:sp>
      <p:sp>
        <p:nvSpPr>
          <p:cNvPr id="3" name="Rechthoek 2">
            <a:extLst>
              <a:ext uri="{FF2B5EF4-FFF2-40B4-BE49-F238E27FC236}">
                <a16:creationId xmlns:a16="http://schemas.microsoft.com/office/drawing/2014/main" id="{88411711-9AB8-4A56-8349-050450FECE14}"/>
              </a:ext>
            </a:extLst>
          </p:cNvPr>
          <p:cNvSpPr/>
          <p:nvPr/>
        </p:nvSpPr>
        <p:spPr>
          <a:xfrm>
            <a:off x="1434905" y="2551837"/>
            <a:ext cx="7709095" cy="4401205"/>
          </a:xfrm>
          <a:prstGeom prst="rect">
            <a:avLst/>
          </a:prstGeom>
        </p:spPr>
        <p:txBody>
          <a:bodyPr wrap="square">
            <a:spAutoFit/>
          </a:bodyPr>
          <a:lstStyle/>
          <a:p>
            <a:pPr>
              <a:buNone/>
            </a:pPr>
            <a:r>
              <a:rPr lang="nl-NL" altLang="nl-NL" sz="2800" b="1" i="1">
                <a:solidFill>
                  <a:srgbClr val="000000"/>
                </a:solidFill>
                <a:ea typeface="Verdana" panose="020B0604030504040204" pitchFamily="34" charset="0"/>
                <a:sym typeface="Times New Roman" panose="02020603050405020304" pitchFamily="18" charset="0"/>
              </a:rPr>
              <a:t>Bijvoorbeeld:</a:t>
            </a:r>
          </a:p>
          <a:p>
            <a:pPr>
              <a:buNone/>
            </a:pPr>
            <a:endParaRPr lang="nl-NL" altLang="nl-NL" sz="2800">
              <a:solidFill>
                <a:srgbClr val="000000"/>
              </a:solidFill>
              <a:ea typeface="Verdana" panose="020B0604030504040204" pitchFamily="34" charset="0"/>
              <a:sym typeface="Times New Roman" panose="02020603050405020304" pitchFamily="18" charset="0"/>
            </a:endParaRPr>
          </a:p>
          <a:p>
            <a:r>
              <a:rPr lang="nl-NL" altLang="nl-NL" sz="2800">
                <a:solidFill>
                  <a:srgbClr val="000000"/>
                </a:solidFill>
                <a:ea typeface="Verdana" panose="020B0604030504040204" pitchFamily="34" charset="0"/>
                <a:sym typeface="Times New Roman" panose="02020603050405020304" pitchFamily="18" charset="0"/>
              </a:rPr>
              <a:t>Waar heb ik mijn sleutels gelaten?</a:t>
            </a:r>
          </a:p>
          <a:p>
            <a:endParaRPr lang="nl-NL" altLang="nl-NL" sz="2800">
              <a:solidFill>
                <a:srgbClr val="000000"/>
              </a:solidFill>
              <a:ea typeface="Verdana" panose="020B0604030504040204" pitchFamily="34" charset="0"/>
              <a:sym typeface="Times New Roman" panose="02020603050405020304" pitchFamily="18" charset="0"/>
            </a:endParaRPr>
          </a:p>
          <a:p>
            <a:r>
              <a:rPr lang="nl-NL" altLang="nl-NL" sz="2800">
                <a:solidFill>
                  <a:srgbClr val="000000"/>
                </a:solidFill>
                <a:ea typeface="Verdana" panose="020B0604030504040204" pitchFamily="34" charset="0"/>
                <a:sym typeface="Times New Roman" panose="02020603050405020304" pitchFamily="18" charset="0"/>
              </a:rPr>
              <a:t>Hadden we dat afgesproken?</a:t>
            </a:r>
          </a:p>
          <a:p>
            <a:endParaRPr lang="nl-NL" altLang="nl-NL" sz="2800">
              <a:solidFill>
                <a:srgbClr val="000000"/>
              </a:solidFill>
              <a:ea typeface="Verdana" panose="020B0604030504040204" pitchFamily="34" charset="0"/>
              <a:sym typeface="Times New Roman" panose="02020603050405020304" pitchFamily="18" charset="0"/>
            </a:endParaRPr>
          </a:p>
          <a:p>
            <a:r>
              <a:rPr lang="nl-NL" altLang="nl-NL" sz="2800">
                <a:solidFill>
                  <a:srgbClr val="000000"/>
                </a:solidFill>
                <a:ea typeface="Verdana" panose="020B0604030504040204" pitchFamily="34" charset="0"/>
                <a:sym typeface="Times New Roman" panose="02020603050405020304" pitchFamily="18" charset="0"/>
              </a:rPr>
              <a:t>Wat ging ik hier ook al weer doen?</a:t>
            </a:r>
          </a:p>
          <a:p>
            <a:endParaRPr lang="nl-NL" altLang="nl-NL" sz="2800">
              <a:solidFill>
                <a:srgbClr val="000000"/>
              </a:solidFill>
              <a:ea typeface="Verdana" panose="020B0604030504040204" pitchFamily="34" charset="0"/>
              <a:sym typeface="Times New Roman" panose="02020603050405020304" pitchFamily="18" charset="0"/>
            </a:endParaRPr>
          </a:p>
          <a:p>
            <a:r>
              <a:rPr lang="nl-NL" altLang="nl-NL" sz="2800">
                <a:solidFill>
                  <a:srgbClr val="000000"/>
                </a:solidFill>
                <a:ea typeface="Verdana" panose="020B0604030504040204" pitchFamily="34" charset="0"/>
                <a:sym typeface="Times New Roman" panose="02020603050405020304" pitchFamily="18" charset="0"/>
              </a:rPr>
              <a:t>Hoe heet hij/zij ook al weer?</a:t>
            </a:r>
          </a:p>
          <a:p>
            <a:endParaRPr lang="nl-NL" sz="2800">
              <a:ea typeface="Verdana" panose="020B0604030504040204" pitchFamily="34" charset="0"/>
            </a:endParaRPr>
          </a:p>
        </p:txBody>
      </p:sp>
      <p:pic>
        <p:nvPicPr>
          <p:cNvPr id="7" name="Picture 4">
            <a:extLst>
              <a:ext uri="{FF2B5EF4-FFF2-40B4-BE49-F238E27FC236}">
                <a16:creationId xmlns:a16="http://schemas.microsoft.com/office/drawing/2014/main" id="{44181D1C-4673-45D5-AC29-FA4DBB0018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7043" y="2781227"/>
            <a:ext cx="19431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77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5" y="478303"/>
            <a:ext cx="9374188" cy="1463039"/>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pPr algn="ctr"/>
            <a:r>
              <a:rPr lang="nl-NL" sz="4800">
                <a:ea typeface="Verdana" panose="020B0604030504040204" pitchFamily="34" charset="0"/>
              </a:rPr>
              <a:t>Oorzaken vergeetachtigheid</a:t>
            </a:r>
            <a:endParaRPr lang="en-US" sz="4800">
              <a:latin typeface="+mn-lt"/>
            </a:endParaRPr>
          </a:p>
        </p:txBody>
      </p:sp>
      <p:sp>
        <p:nvSpPr>
          <p:cNvPr id="3" name="Rechthoek 2">
            <a:extLst>
              <a:ext uri="{FF2B5EF4-FFF2-40B4-BE49-F238E27FC236}">
                <a16:creationId xmlns:a16="http://schemas.microsoft.com/office/drawing/2014/main" id="{88411711-9AB8-4A56-8349-050450FECE14}"/>
              </a:ext>
            </a:extLst>
          </p:cNvPr>
          <p:cNvSpPr/>
          <p:nvPr/>
        </p:nvSpPr>
        <p:spPr>
          <a:xfrm>
            <a:off x="1434905" y="2551837"/>
            <a:ext cx="7709095" cy="3539430"/>
          </a:xfrm>
          <a:prstGeom prst="rect">
            <a:avLst/>
          </a:prstGeom>
        </p:spPr>
        <p:txBody>
          <a:bodyPr wrap="square">
            <a:spAutoFit/>
          </a:bodyPr>
          <a:lstStyle/>
          <a:p>
            <a:pPr marL="342900" indent="-342900">
              <a:buFont typeface="Arial" panose="020B0604020202020204" pitchFamily="34" charset="0"/>
              <a:buChar char="•"/>
            </a:pPr>
            <a:r>
              <a:rPr lang="nl-NL" sz="2800">
                <a:ea typeface="Verdana" panose="020B0604030504040204" pitchFamily="34" charset="0"/>
              </a:rPr>
              <a:t>Oudere leeftijd</a:t>
            </a:r>
          </a:p>
          <a:p>
            <a:pPr marL="342900" indent="-342900">
              <a:buFont typeface="Arial" panose="020B0604020202020204" pitchFamily="34" charset="0"/>
              <a:buChar char="•"/>
            </a:pPr>
            <a:r>
              <a:rPr lang="nl-NL" sz="2800">
                <a:ea typeface="Verdana" panose="020B0604030504040204" pitchFamily="34" charset="0"/>
              </a:rPr>
              <a:t>Geneesmiddelen</a:t>
            </a:r>
          </a:p>
          <a:p>
            <a:pPr marL="342900" indent="-342900">
              <a:buFont typeface="Arial" panose="020B0604020202020204" pitchFamily="34" charset="0"/>
              <a:buChar char="•"/>
            </a:pPr>
            <a:r>
              <a:rPr lang="nl-NL" sz="2800">
                <a:ea typeface="Verdana" panose="020B0604030504040204" pitchFamily="34" charset="0"/>
              </a:rPr>
              <a:t>Voeding</a:t>
            </a:r>
          </a:p>
          <a:p>
            <a:pPr marL="342900" indent="-342900">
              <a:buFont typeface="Arial" panose="020B0604020202020204" pitchFamily="34" charset="0"/>
              <a:buChar char="•"/>
            </a:pPr>
            <a:r>
              <a:rPr lang="nl-NL" sz="2800">
                <a:ea typeface="Verdana" panose="020B0604030504040204" pitchFamily="34" charset="0"/>
              </a:rPr>
              <a:t>Lichamelijke problemen</a:t>
            </a:r>
          </a:p>
          <a:p>
            <a:pPr marL="342900" indent="-342900">
              <a:buFont typeface="Arial" panose="020B0604020202020204" pitchFamily="34" charset="0"/>
              <a:buChar char="•"/>
            </a:pPr>
            <a:r>
              <a:rPr lang="nl-NL" sz="2800">
                <a:ea typeface="Verdana" panose="020B0604030504040204" pitchFamily="34" charset="0"/>
              </a:rPr>
              <a:t>Psychische problemen</a:t>
            </a:r>
          </a:p>
          <a:p>
            <a:pPr marL="342900" indent="-342900">
              <a:buFont typeface="Arial" panose="020B0604020202020204" pitchFamily="34" charset="0"/>
              <a:buChar char="•"/>
            </a:pPr>
            <a:r>
              <a:rPr lang="nl-NL" sz="2800">
                <a:ea typeface="Verdana" panose="020B0604030504040204" pitchFamily="34" charset="0"/>
              </a:rPr>
              <a:t>Eenzaamheid </a:t>
            </a:r>
          </a:p>
          <a:p>
            <a:pPr marL="342900" indent="-342900">
              <a:buFont typeface="Arial" panose="020B0604020202020204" pitchFamily="34" charset="0"/>
              <a:buChar char="•"/>
            </a:pPr>
            <a:r>
              <a:rPr lang="nl-NL" sz="2800">
                <a:ea typeface="Verdana" panose="020B0604030504040204" pitchFamily="34" charset="0"/>
              </a:rPr>
              <a:t>Gevolg van een vorm van dementie</a:t>
            </a: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8" name="Tijdelijke aanduiding voor inhoud 4">
            <a:extLst>
              <a:ext uri="{FF2B5EF4-FFF2-40B4-BE49-F238E27FC236}">
                <a16:creationId xmlns:a16="http://schemas.microsoft.com/office/drawing/2014/main" id="{31E16298-BBAE-4050-ACF8-C77E58FD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229" y="2391369"/>
            <a:ext cx="2327146" cy="2356236"/>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FFAF3EE8-DE50-4AA6-8A78-33836E19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119433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210BD-BEAE-CB4F-B849-3079894C4D04}"/>
              </a:ext>
            </a:extLst>
          </p:cNvPr>
          <p:cNvSpPr>
            <a:spLocks noGrp="1"/>
          </p:cNvSpPr>
          <p:nvPr>
            <p:ph type="title" idx="4294967295" hasCustomPrompt="1"/>
          </p:nvPr>
        </p:nvSpPr>
        <p:spPr>
          <a:xfrm>
            <a:off x="695325" y="140677"/>
            <a:ext cx="9374188" cy="970671"/>
          </a:xfrm>
        </p:spPr>
        <p:txBody>
          <a:bodyPr vert="horz" wrap="square" lIns="0" tIns="0" rIns="0" bIns="0" rtlCol="0" anchor="b" anchorCtr="0">
            <a:noAutofit/>
          </a:bodyPr>
          <a:lstStyle>
            <a:lvl1pPr>
              <a:lnSpc>
                <a:spcPts val="8000"/>
              </a:lnSpc>
              <a:defRPr sz="8000" baseline="0">
                <a:latin typeface="Raisonne AN" panose="02000503030000020004" pitchFamily="2" charset="77"/>
              </a:defRPr>
            </a:lvl1pPr>
          </a:lstStyle>
          <a:p>
            <a:pPr algn="ctr"/>
            <a:r>
              <a:rPr lang="nl-NL" sz="4800"/>
              <a:t>Vergeetachtigheid= dementie?</a:t>
            </a:r>
            <a:endParaRPr lang="en-US" sz="4800">
              <a:latin typeface="+mn-lt"/>
            </a:endParaRPr>
          </a:p>
        </p:txBody>
      </p:sp>
      <p:sp>
        <p:nvSpPr>
          <p:cNvPr id="3" name="Rechthoek 2">
            <a:extLst>
              <a:ext uri="{FF2B5EF4-FFF2-40B4-BE49-F238E27FC236}">
                <a16:creationId xmlns:a16="http://schemas.microsoft.com/office/drawing/2014/main" id="{88411711-9AB8-4A56-8349-050450FECE14}"/>
              </a:ext>
            </a:extLst>
          </p:cNvPr>
          <p:cNvSpPr/>
          <p:nvPr/>
        </p:nvSpPr>
        <p:spPr>
          <a:xfrm>
            <a:off x="858129" y="1519311"/>
            <a:ext cx="8285871" cy="5550237"/>
          </a:xfrm>
          <a:prstGeom prst="rect">
            <a:avLst/>
          </a:prstGeom>
        </p:spPr>
        <p:txBody>
          <a:bodyPr wrap="square">
            <a:spAutoFit/>
          </a:bodyPr>
          <a:lstStyle/>
          <a:p>
            <a:pPr marL="342900" indent="-342900">
              <a:lnSpc>
                <a:spcPts val="2800"/>
              </a:lnSpc>
              <a:buFont typeface="Arial" panose="020B0604020202020204" pitchFamily="34" charset="0"/>
              <a:buChar char="•"/>
            </a:pPr>
            <a:r>
              <a:rPr lang="nl-NL" sz="2800">
                <a:ea typeface="Verdana" panose="020B0604030504040204" pitchFamily="34" charset="0"/>
                <a:cs typeface="Calibri Light" panose="020F0302020204030204" pitchFamily="34" charset="0"/>
              </a:rPr>
              <a:t>Mensen met dementie hebben last van één of meer van de volgende kenmerken:</a:t>
            </a:r>
          </a:p>
          <a:p>
            <a:pPr marL="342900" indent="-342900">
              <a:lnSpc>
                <a:spcPts val="2800"/>
              </a:lnSpc>
              <a:buFont typeface="Arial" panose="020B0604020202020204" pitchFamily="34" charset="0"/>
              <a:buChar char="•"/>
            </a:pPr>
            <a:endParaRPr lang="nl-NL" sz="2800">
              <a:ea typeface="Verdana" panose="020B0604030504040204" pitchFamily="34" charset="0"/>
              <a:cs typeface="Calibri Light" panose="020F0302020204030204" pitchFamily="34" charset="0"/>
            </a:endParaRPr>
          </a:p>
          <a:p>
            <a:pPr marL="342900" indent="-342900">
              <a:lnSpc>
                <a:spcPts val="2800"/>
              </a:lnSpc>
              <a:buFont typeface="Arial" panose="020B0604020202020204" pitchFamily="34" charset="0"/>
              <a:buChar char="•"/>
            </a:pPr>
            <a:r>
              <a:rPr lang="nl-NL" sz="2800">
                <a:ea typeface="Verdana" panose="020B0604030504040204" pitchFamily="34" charset="0"/>
                <a:cs typeface="Calibri Light" panose="020F0302020204030204" pitchFamily="34" charset="0"/>
              </a:rPr>
              <a:t>Problemen met het korte termijngeheugen.</a:t>
            </a:r>
          </a:p>
          <a:p>
            <a:pPr marL="342900" indent="-342900">
              <a:lnSpc>
                <a:spcPts val="2800"/>
              </a:lnSpc>
              <a:buFont typeface="Arial" panose="020B0604020202020204" pitchFamily="34" charset="0"/>
              <a:buChar char="•"/>
            </a:pPr>
            <a:endParaRPr lang="nl-NL" sz="2800">
              <a:ea typeface="Verdana" panose="020B0604030504040204" pitchFamily="34" charset="0"/>
              <a:cs typeface="Calibri Light" panose="020F0302020204030204" pitchFamily="34" charset="0"/>
            </a:endParaRPr>
          </a:p>
          <a:p>
            <a:pPr marL="342900" indent="-342900">
              <a:lnSpc>
                <a:spcPts val="2800"/>
              </a:lnSpc>
              <a:buFont typeface="Arial" panose="020B0604020202020204" pitchFamily="34" charset="0"/>
              <a:buChar char="•"/>
            </a:pPr>
            <a:r>
              <a:rPr lang="nl-NL" sz="2800">
                <a:ea typeface="Verdana" panose="020B0604030504040204" pitchFamily="34" charset="0"/>
                <a:cs typeface="Calibri Light" panose="020F0302020204030204" pitchFamily="34" charset="0"/>
              </a:rPr>
              <a:t>Dagelijkse vaardigheden, het ophalen van informatie en het vinden van de juiste woorden worden moeilijker</a:t>
            </a:r>
          </a:p>
          <a:p>
            <a:pPr marL="342900" indent="-342900">
              <a:lnSpc>
                <a:spcPts val="2800"/>
              </a:lnSpc>
              <a:buFont typeface="Arial" panose="020B0604020202020204" pitchFamily="34" charset="0"/>
              <a:buChar char="•"/>
            </a:pPr>
            <a:endParaRPr lang="nl-NL" sz="2800">
              <a:ea typeface="Verdana" panose="020B0604030504040204" pitchFamily="34" charset="0"/>
              <a:cs typeface="Calibri Light" panose="020F0302020204030204" pitchFamily="34" charset="0"/>
            </a:endParaRPr>
          </a:p>
          <a:p>
            <a:pPr marL="342900" indent="-342900">
              <a:lnSpc>
                <a:spcPts val="2800"/>
              </a:lnSpc>
              <a:buFont typeface="Arial" panose="020B0604020202020204" pitchFamily="34" charset="0"/>
              <a:buChar char="•"/>
            </a:pPr>
            <a:r>
              <a:rPr lang="nl-NL" sz="2800">
                <a:ea typeface="Verdana" panose="020B0604030504040204" pitchFamily="34" charset="0"/>
                <a:cs typeface="Calibri Light" panose="020F0302020204030204" pitchFamily="34" charset="0"/>
              </a:rPr>
              <a:t>Besef van tijd, plaats en persoon raakt verstoord</a:t>
            </a:r>
          </a:p>
          <a:p>
            <a:pPr marL="342900" indent="-342900">
              <a:lnSpc>
                <a:spcPts val="2800"/>
              </a:lnSpc>
              <a:buFont typeface="Arial" panose="020B0604020202020204" pitchFamily="34" charset="0"/>
              <a:buChar char="•"/>
            </a:pPr>
            <a:endParaRPr lang="nl-NL" sz="2800">
              <a:ea typeface="Verdana" panose="020B0604030504040204" pitchFamily="34" charset="0"/>
              <a:cs typeface="Calibri Light" panose="020F0302020204030204" pitchFamily="34" charset="0"/>
            </a:endParaRPr>
          </a:p>
          <a:p>
            <a:pPr marL="342900" indent="-342900">
              <a:lnSpc>
                <a:spcPts val="2800"/>
              </a:lnSpc>
              <a:buFont typeface="Arial" panose="020B0604020202020204" pitchFamily="34" charset="0"/>
              <a:buChar char="•"/>
            </a:pPr>
            <a:r>
              <a:rPr lang="nl-NL" sz="2800">
                <a:ea typeface="Verdana" panose="020B0604030504040204" pitchFamily="34" charset="0"/>
                <a:cs typeface="Calibri Light" panose="020F0302020204030204" pitchFamily="34" charset="0"/>
              </a:rPr>
              <a:t>Plannen en organiseren wordt lastig(er)</a:t>
            </a:r>
          </a:p>
          <a:p>
            <a:pPr>
              <a:lnSpc>
                <a:spcPts val="2800"/>
              </a:lnSpc>
            </a:pPr>
            <a:endParaRPr lang="nl-NL" sz="2800">
              <a:ea typeface="Verdana" panose="020B0604030504040204" pitchFamily="34" charset="0"/>
              <a:cs typeface="Calibri Light" panose="020F0302020204030204" pitchFamily="34" charset="0"/>
            </a:endParaRPr>
          </a:p>
          <a:p>
            <a:pPr marL="342900" indent="-342900">
              <a:lnSpc>
                <a:spcPts val="2800"/>
              </a:lnSpc>
              <a:buFont typeface="Arial" panose="020B0604020202020204" pitchFamily="34" charset="0"/>
              <a:buChar char="•"/>
            </a:pPr>
            <a:r>
              <a:rPr lang="nl-NL" sz="2800">
                <a:ea typeface="Verdana" panose="020B0604030504040204" pitchFamily="34" charset="0"/>
                <a:cs typeface="Calibri Light" panose="020F0302020204030204" pitchFamily="34" charset="0"/>
              </a:rPr>
              <a:t>Normen en waarden kunnen vervagen</a:t>
            </a:r>
          </a:p>
          <a:p>
            <a:pPr marL="457200" indent="-457200">
              <a:buFont typeface="Courier New" panose="02070309020205020404" pitchFamily="49" charset="0"/>
              <a:buChar char="o"/>
            </a:pPr>
            <a:endParaRPr lang="nl-NL" sz="2800">
              <a:ea typeface="Verdana" panose="020B0604030504040204" pitchFamily="34" charset="0"/>
            </a:endParaRPr>
          </a:p>
        </p:txBody>
      </p:sp>
      <p:pic>
        <p:nvPicPr>
          <p:cNvPr id="4" name="Afbeelding 3" descr="Afbeelding met tekening&#10;&#10;Automatisch gegenereerde beschrijving">
            <a:extLst>
              <a:ext uri="{FF2B5EF4-FFF2-40B4-BE49-F238E27FC236}">
                <a16:creationId xmlns:a16="http://schemas.microsoft.com/office/drawing/2014/main" id="{370AC646-5258-4072-BF5D-A818498A7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591" y="5901179"/>
            <a:ext cx="1865494" cy="678731"/>
          </a:xfrm>
          <a:prstGeom prst="rect">
            <a:avLst/>
          </a:prstGeom>
        </p:spPr>
      </p:pic>
    </p:spTree>
    <p:extLst>
      <p:ext uri="{BB962C8B-B14F-4D97-AF65-F5344CB8AC3E}">
        <p14:creationId xmlns:p14="http://schemas.microsoft.com/office/powerpoint/2010/main" val="22853048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927E651A01694CA9EBF9617D80FCB4" ma:contentTypeVersion="8" ma:contentTypeDescription="Een nieuw document maken." ma:contentTypeScope="" ma:versionID="7d15d76670d9cf95cbdf452988df4a5b">
  <xsd:schema xmlns:xsd="http://www.w3.org/2001/XMLSchema" xmlns:xs="http://www.w3.org/2001/XMLSchema" xmlns:p="http://schemas.microsoft.com/office/2006/metadata/properties" xmlns:ns2="fbb384db-e2a6-4779-9645-d5ad1c047ff2" xmlns:ns3="6d0780ff-a564-4bfd-9c23-df30c7fb9d0d" targetNamespace="http://schemas.microsoft.com/office/2006/metadata/properties" ma:root="true" ma:fieldsID="0c89394470fbf1641d08d2279a2e046f" ns2:_="" ns3:_="">
    <xsd:import namespace="fbb384db-e2a6-4779-9645-d5ad1c047ff2"/>
    <xsd:import namespace="6d0780ff-a564-4bfd-9c23-df30c7fb9d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b384db-e2a6-4779-9645-d5ad1c047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0780ff-a564-4bfd-9c23-df30c7fb9d0d"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d0780ff-a564-4bfd-9c23-df30c7fb9d0d">
      <UserInfo>
        <DisplayName>Hildny Nundal</DisplayName>
        <AccountId>46</AccountId>
        <AccountType/>
      </UserInfo>
    </SharedWithUsers>
  </documentManagement>
</p:properties>
</file>

<file path=customXml/itemProps1.xml><?xml version="1.0" encoding="utf-8"?>
<ds:datastoreItem xmlns:ds="http://schemas.openxmlformats.org/officeDocument/2006/customXml" ds:itemID="{8CF88D8C-402E-4463-9988-F85915E07573}">
  <ds:schemaRefs>
    <ds:schemaRef ds:uri="http://schemas.microsoft.com/sharepoint/v3/contenttype/forms"/>
  </ds:schemaRefs>
</ds:datastoreItem>
</file>

<file path=customXml/itemProps2.xml><?xml version="1.0" encoding="utf-8"?>
<ds:datastoreItem xmlns:ds="http://schemas.openxmlformats.org/officeDocument/2006/customXml" ds:itemID="{50EF65B9-7D0C-4520-A599-77601E1B4E18}">
  <ds:schemaRefs>
    <ds:schemaRef ds:uri="6d0780ff-a564-4bfd-9c23-df30c7fb9d0d"/>
    <ds:schemaRef ds:uri="fbb384db-e2a6-4779-9645-d5ad1c047f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4A4B07-7F08-49D2-B6CF-75CE6C133764}">
  <ds:schemaRefs>
    <ds:schemaRef ds:uri="6d0780ff-a564-4bfd-9c23-df30c7fb9d0d"/>
    <ds:schemaRef ds:uri="fbb384db-e2a6-4779-9645-d5ad1c047f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1062</Words>
  <Application>Microsoft Office PowerPoint</Application>
  <PresentationFormat>Breedbeeld</PresentationFormat>
  <Paragraphs>175</Paragraphs>
  <Slides>24</Slides>
  <Notes>4</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24</vt:i4>
      </vt:variant>
    </vt:vector>
  </HeadingPairs>
  <TitlesOfParts>
    <vt:vector size="36" baseType="lpstr">
      <vt:lpstr>Arial</vt:lpstr>
      <vt:lpstr>Calibri</vt:lpstr>
      <vt:lpstr>Calibri Light</vt:lpstr>
      <vt:lpstr>Courier New</vt:lpstr>
      <vt:lpstr>Helvetica</vt:lpstr>
      <vt:lpstr>Open Sans</vt:lpstr>
      <vt:lpstr>Open Sans</vt:lpstr>
      <vt:lpstr>Plantin MT Pro</vt:lpstr>
      <vt:lpstr>Plantin MT Pro Semibold</vt:lpstr>
      <vt:lpstr>Raisonne AN</vt:lpstr>
      <vt:lpstr>Verdana</vt:lpstr>
      <vt:lpstr>Kantoorthema</vt:lpstr>
      <vt:lpstr>EVEN VOORSTELLEN</vt:lpstr>
      <vt:lpstr>PowerPoint-presentatie</vt:lpstr>
      <vt:lpstr>PowerPoint-presentatie</vt:lpstr>
      <vt:lpstr>PowerPoint-presentatie</vt:lpstr>
      <vt:lpstr>PowerPoint-presentatie</vt:lpstr>
      <vt:lpstr>Mantelzorg</vt:lpstr>
      <vt:lpstr>Vergeetachtig = Dementie???</vt:lpstr>
      <vt:lpstr>Oorzaken vergeetachtigheid</vt:lpstr>
      <vt:lpstr>Vergeetachtigheid= dementie?</vt:lpstr>
      <vt:lpstr>Verschil dementie en vergeetachtigheid</vt:lpstr>
      <vt:lpstr>Vormen van dementie</vt:lpstr>
      <vt:lpstr>Is dementie te voorkomen?</vt:lpstr>
      <vt:lpstr>Belang van diagnose</vt:lpstr>
      <vt:lpstr>Hoe ga ik om met iemand met dementie?</vt:lpstr>
      <vt:lpstr>Praktisch:</vt:lpstr>
      <vt:lpstr>Praktisch:</vt:lpstr>
      <vt:lpstr>Meer informatie?</vt:lpstr>
      <vt:lpstr> Vragen?</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Connections</dc:title>
  <dc:subject/>
  <dc:creator>Vincent van Rouwendal</dc:creator>
  <cp:keywords/>
  <dc:description/>
  <cp:lastModifiedBy>Tineke Meeldijk</cp:lastModifiedBy>
  <cp:revision>3</cp:revision>
  <dcterms:created xsi:type="dcterms:W3CDTF">2017-03-31T11:13:09Z</dcterms:created>
  <dcterms:modified xsi:type="dcterms:W3CDTF">2024-10-07T08:49:39Z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0x0101003C927E651A01694CA9EBF9617D80FCB4</vt:lpwstr>
  </property>
  <property fmtid="{D5CDD505-2E9C-101B-9397-08002B2CF9AE}" pid="3" name="Thema">
    <vt:lpwstr>33;#Seniorenvoorlichting|72c112cc-91c1-4452-9efe-148cb04bf5d3</vt:lpwstr>
  </property>
  <property fmtid="{D5CDD505-2E9C-101B-9397-08002B2CF9AE}" pid="4" name="Gemeente">
    <vt:lpwstr/>
  </property>
</Properties>
</file>